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72DAFB8-0F0F-436F-B1F2-26F2054FEBF1}" type="datetimeFigureOut">
              <a:rPr lang="en-US" smtClean="0"/>
              <a:t>9/7/2009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B3EFE0-8C94-42B7-A698-AD81775494EE}"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2DAFB8-0F0F-436F-B1F2-26F2054FEBF1}" type="datetimeFigureOut">
              <a:rPr lang="en-US" smtClean="0"/>
              <a:t>9/7/2009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B3EFE0-8C94-42B7-A698-AD81775494EE}"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2DAFB8-0F0F-436F-B1F2-26F2054FEBF1}" type="datetimeFigureOut">
              <a:rPr lang="en-US" smtClean="0"/>
              <a:t>9/7/2009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B3EFE0-8C94-42B7-A698-AD81775494EE}"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2DAFB8-0F0F-436F-B1F2-26F2054FEBF1}" type="datetimeFigureOut">
              <a:rPr lang="en-US" smtClean="0"/>
              <a:t>9/7/2009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B3EFE0-8C94-42B7-A698-AD81775494EE}"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2DAFB8-0F0F-436F-B1F2-26F2054FEBF1}" type="datetimeFigureOut">
              <a:rPr lang="en-US" smtClean="0"/>
              <a:t>9/7/2009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B3EFE0-8C94-42B7-A698-AD81775494EE}"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72DAFB8-0F0F-436F-B1F2-26F2054FEBF1}" type="datetimeFigureOut">
              <a:rPr lang="en-US" smtClean="0"/>
              <a:t>9/7/2009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B3EFE0-8C94-42B7-A698-AD81775494EE}"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72DAFB8-0F0F-436F-B1F2-26F2054FEBF1}" type="datetimeFigureOut">
              <a:rPr lang="en-US" smtClean="0"/>
              <a:t>9/7/2009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BB3EFE0-8C94-42B7-A698-AD81775494EE}"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72DAFB8-0F0F-436F-B1F2-26F2054FEBF1}" type="datetimeFigureOut">
              <a:rPr lang="en-US" smtClean="0"/>
              <a:t>9/7/2009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BB3EFE0-8C94-42B7-A698-AD81775494EE}"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2DAFB8-0F0F-436F-B1F2-26F2054FEBF1}" type="datetimeFigureOut">
              <a:rPr lang="en-US" smtClean="0"/>
              <a:t>9/7/2009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BB3EFE0-8C94-42B7-A698-AD81775494EE}"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2DAFB8-0F0F-436F-B1F2-26F2054FEBF1}" type="datetimeFigureOut">
              <a:rPr lang="en-US" smtClean="0"/>
              <a:t>9/7/2009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B3EFE0-8C94-42B7-A698-AD81775494EE}"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2DAFB8-0F0F-436F-B1F2-26F2054FEBF1}" type="datetimeFigureOut">
              <a:rPr lang="en-US" smtClean="0"/>
              <a:t>9/7/2009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B3EFE0-8C94-42B7-A698-AD81775494EE}"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2DAFB8-0F0F-436F-B1F2-26F2054FEBF1}" type="datetimeFigureOut">
              <a:rPr lang="en-US" smtClean="0"/>
              <a:t>9/7/2009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B3EFE0-8C94-42B7-A698-AD81775494EE}"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5.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85728"/>
            <a:ext cx="7772400" cy="1012823"/>
          </a:xfrm>
        </p:spPr>
        <p:txBody>
          <a:bodyPr/>
          <a:lstStyle/>
          <a:p>
            <a:r>
              <a:rPr lang="en-GB" dirty="0" smtClean="0"/>
              <a:t>1.1 Populations and Ecosystems</a:t>
            </a:r>
            <a:endParaRPr lang="en-GB" dirty="0"/>
          </a:p>
        </p:txBody>
      </p:sp>
      <p:pic>
        <p:nvPicPr>
          <p:cNvPr id="1026" name="Picture 2" descr="http://images.google.co.uk/url?source=imgres&amp;ct=tbn&amp;q=http://api.ning.com/files/Lbiq7mz1gNT-AdIH4TP*PmKjgUW6LabZRsoubiYrRN1Fy2wgnDqb-LMv6GHWdkD8YZW20UxcjgxCPlGuRUSauloFZd3hWE0y/Alaska.jpg&amp;usg=AFQjCNE01hs8S0QR0E2_MPfASx3ffl0cVg"/>
          <p:cNvPicPr>
            <a:picLocks noChangeAspect="1" noChangeArrowheads="1"/>
          </p:cNvPicPr>
          <p:nvPr/>
        </p:nvPicPr>
        <p:blipFill>
          <a:blip r:embed="rId2"/>
          <a:srcRect/>
          <a:stretch>
            <a:fillRect/>
          </a:stretch>
        </p:blipFill>
        <p:spPr bwMode="auto">
          <a:xfrm>
            <a:off x="1285852" y="1428736"/>
            <a:ext cx="6474319" cy="4857760"/>
          </a:xfrm>
          <a:prstGeom prst="rect">
            <a:avLst/>
          </a:prstGeom>
          <a:noFill/>
        </p:spPr>
      </p:pic>
      <p:sp>
        <p:nvSpPr>
          <p:cNvPr id="5" name="TextBox 4"/>
          <p:cNvSpPr txBox="1"/>
          <p:nvPr/>
        </p:nvSpPr>
        <p:spPr>
          <a:xfrm>
            <a:off x="6215074" y="6357958"/>
            <a:ext cx="2714644" cy="369332"/>
          </a:xfrm>
          <a:prstGeom prst="rect">
            <a:avLst/>
          </a:prstGeom>
          <a:noFill/>
        </p:spPr>
        <p:txBody>
          <a:bodyPr wrap="square" rtlCol="0">
            <a:spAutoFit/>
          </a:bodyPr>
          <a:lstStyle/>
          <a:p>
            <a:pPr algn="r"/>
            <a:r>
              <a:rPr lang="en-GB" dirty="0" smtClean="0"/>
              <a:t>Varinder Singh B.</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8229600" cy="571504"/>
          </a:xfrm>
        </p:spPr>
        <p:txBody>
          <a:bodyPr>
            <a:normAutofit fontScale="90000"/>
          </a:bodyPr>
          <a:lstStyle/>
          <a:p>
            <a:r>
              <a:rPr lang="en-GB" dirty="0" smtClean="0"/>
              <a:t>Populations</a:t>
            </a:r>
            <a:endParaRPr lang="en-GB" dirty="0"/>
          </a:p>
        </p:txBody>
      </p:sp>
      <p:sp>
        <p:nvSpPr>
          <p:cNvPr id="3" name="Content Placeholder 2"/>
          <p:cNvSpPr>
            <a:spLocks noGrp="1"/>
          </p:cNvSpPr>
          <p:nvPr>
            <p:ph idx="1"/>
          </p:nvPr>
        </p:nvSpPr>
        <p:spPr>
          <a:xfrm>
            <a:off x="142844" y="714356"/>
            <a:ext cx="8858312" cy="6000792"/>
          </a:xfrm>
        </p:spPr>
        <p:txBody>
          <a:bodyPr>
            <a:normAutofit/>
          </a:bodyPr>
          <a:lstStyle/>
          <a:p>
            <a:r>
              <a:rPr lang="en-GB" sz="2500" dirty="0" smtClean="0"/>
              <a:t>A </a:t>
            </a:r>
            <a:r>
              <a:rPr lang="en-GB" sz="2500" b="1" dirty="0" smtClean="0"/>
              <a:t>population </a:t>
            </a:r>
            <a:r>
              <a:rPr lang="en-GB" sz="2500" dirty="0" smtClean="0"/>
              <a:t>is a group of organisms of a </a:t>
            </a:r>
            <a:r>
              <a:rPr lang="en-GB" sz="2500" b="1" dirty="0" smtClean="0">
                <a:solidFill>
                  <a:srgbClr val="FF0000"/>
                </a:solidFill>
              </a:rPr>
              <a:t>SINGLE SPECIES, </a:t>
            </a:r>
            <a:r>
              <a:rPr lang="en-GB" sz="2500" dirty="0" smtClean="0"/>
              <a:t>living in the same area, that breed together.</a:t>
            </a:r>
          </a:p>
          <a:p>
            <a:pPr algn="ctr">
              <a:buNone/>
            </a:pPr>
            <a:r>
              <a:rPr lang="en-GB" sz="2500" dirty="0" err="1" smtClean="0"/>
              <a:t>Groby</a:t>
            </a:r>
            <a:r>
              <a:rPr lang="en-GB" sz="2500" dirty="0" smtClean="0"/>
              <a:t>?</a:t>
            </a:r>
          </a:p>
          <a:p>
            <a:pPr algn="ctr">
              <a:buNone/>
            </a:pPr>
            <a:endParaRPr lang="en-GB" sz="2500" dirty="0"/>
          </a:p>
          <a:p>
            <a:r>
              <a:rPr lang="en-GB" sz="2500" dirty="0" smtClean="0"/>
              <a:t>Boundaries of a population are hard to define. For humans it’s pretty easy, but for insects and migratory birds it can be difficult.</a:t>
            </a:r>
          </a:p>
          <a:p>
            <a:pPr algn="ctr">
              <a:buNone/>
            </a:pPr>
            <a:endParaRPr lang="en-GB" sz="2500" dirty="0"/>
          </a:p>
          <a:p>
            <a:pPr>
              <a:buNone/>
            </a:pPr>
            <a:endParaRPr lang="en-GB" sz="2500" dirty="0" smtClean="0"/>
          </a:p>
          <a:p>
            <a:pPr algn="ctr">
              <a:buNone/>
            </a:pPr>
            <a:endParaRPr lang="en-GB" sz="2500" dirty="0" smtClean="0"/>
          </a:p>
          <a:p>
            <a:pPr algn="ctr">
              <a:buNone/>
            </a:pPr>
            <a:endParaRPr lang="en-GB" sz="2500" dirty="0"/>
          </a:p>
          <a:p>
            <a:pPr algn="ctr">
              <a:buNone/>
            </a:pPr>
            <a:r>
              <a:rPr lang="en-GB" sz="2500" dirty="0" smtClean="0"/>
              <a:t> </a:t>
            </a:r>
            <a:endParaRPr lang="en-GB" sz="2500" dirty="0"/>
          </a:p>
        </p:txBody>
      </p:sp>
      <p:sp>
        <p:nvSpPr>
          <p:cNvPr id="4" name="Rectangle 3"/>
          <p:cNvSpPr/>
          <p:nvPr/>
        </p:nvSpPr>
        <p:spPr>
          <a:xfrm rot="19588198">
            <a:off x="571472" y="4572008"/>
            <a:ext cx="2643206" cy="642942"/>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071670" y="5357826"/>
            <a:ext cx="1428760" cy="461665"/>
          </a:xfrm>
          <a:prstGeom prst="rect">
            <a:avLst/>
          </a:prstGeom>
          <a:noFill/>
        </p:spPr>
        <p:txBody>
          <a:bodyPr wrap="square" rtlCol="0">
            <a:spAutoFit/>
          </a:bodyPr>
          <a:lstStyle/>
          <a:p>
            <a:r>
              <a:rPr lang="en-GB" sz="2400" b="1" dirty="0" smtClean="0"/>
              <a:t>log</a:t>
            </a:r>
            <a:endParaRPr lang="en-GB" sz="2400" b="1" dirty="0"/>
          </a:p>
        </p:txBody>
      </p:sp>
      <p:sp>
        <p:nvSpPr>
          <p:cNvPr id="6" name="Rectangle 5"/>
          <p:cNvSpPr/>
          <p:nvPr/>
        </p:nvSpPr>
        <p:spPr>
          <a:xfrm rot="19588198">
            <a:off x="5315471" y="4534153"/>
            <a:ext cx="2643206" cy="642942"/>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p:cNvCxnSpPr/>
          <p:nvPr/>
        </p:nvCxnSpPr>
        <p:spPr>
          <a:xfrm>
            <a:off x="1428728" y="6000768"/>
            <a:ext cx="3929090" cy="1588"/>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1857356" y="6143644"/>
            <a:ext cx="2928958" cy="369332"/>
          </a:xfrm>
          <a:prstGeom prst="rect">
            <a:avLst/>
          </a:prstGeom>
          <a:noFill/>
        </p:spPr>
        <p:txBody>
          <a:bodyPr wrap="square" rtlCol="0">
            <a:spAutoFit/>
          </a:bodyPr>
          <a:lstStyle/>
          <a:p>
            <a:pPr algn="ctr"/>
            <a:r>
              <a:rPr lang="en-GB" dirty="0" smtClean="0"/>
              <a:t>1km </a:t>
            </a:r>
            <a:endParaRPr lang="en-GB" dirty="0"/>
          </a:p>
        </p:txBody>
      </p:sp>
      <p:sp>
        <p:nvSpPr>
          <p:cNvPr id="10" name="TextBox 9"/>
          <p:cNvSpPr txBox="1"/>
          <p:nvPr/>
        </p:nvSpPr>
        <p:spPr>
          <a:xfrm>
            <a:off x="6572264" y="5357826"/>
            <a:ext cx="2143140" cy="461665"/>
          </a:xfrm>
          <a:prstGeom prst="rect">
            <a:avLst/>
          </a:prstGeom>
          <a:noFill/>
        </p:spPr>
        <p:txBody>
          <a:bodyPr wrap="square" rtlCol="0">
            <a:spAutoFit/>
          </a:bodyPr>
          <a:lstStyle/>
          <a:p>
            <a:r>
              <a:rPr lang="en-GB" sz="2400" b="1" dirty="0" smtClean="0"/>
              <a:t>another log</a:t>
            </a:r>
            <a:endParaRPr lang="en-GB" sz="24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571504"/>
          </a:xfrm>
        </p:spPr>
        <p:txBody>
          <a:bodyPr>
            <a:normAutofit fontScale="90000"/>
          </a:bodyPr>
          <a:lstStyle/>
          <a:p>
            <a:r>
              <a:rPr lang="en-GB" dirty="0" smtClean="0"/>
              <a:t>Community</a:t>
            </a:r>
            <a:endParaRPr lang="en-GB" dirty="0"/>
          </a:p>
        </p:txBody>
      </p:sp>
      <p:sp>
        <p:nvSpPr>
          <p:cNvPr id="3" name="Content Placeholder 2"/>
          <p:cNvSpPr>
            <a:spLocks noGrp="1"/>
          </p:cNvSpPr>
          <p:nvPr>
            <p:ph idx="1"/>
          </p:nvPr>
        </p:nvSpPr>
        <p:spPr>
          <a:xfrm>
            <a:off x="142844" y="785794"/>
            <a:ext cx="8858312" cy="2214578"/>
          </a:xfrm>
        </p:spPr>
        <p:txBody>
          <a:bodyPr>
            <a:normAutofit/>
          </a:bodyPr>
          <a:lstStyle/>
          <a:p>
            <a:r>
              <a:rPr lang="en-GB" sz="2500" dirty="0" smtClean="0"/>
              <a:t>A community is </a:t>
            </a:r>
            <a:r>
              <a:rPr lang="en-GB" sz="2500" b="1" dirty="0" smtClean="0"/>
              <a:t>all of the populations</a:t>
            </a:r>
            <a:r>
              <a:rPr lang="en-GB" sz="2500" dirty="0" smtClean="0"/>
              <a:t> in the ecosystem.</a:t>
            </a:r>
          </a:p>
          <a:p>
            <a:r>
              <a:rPr lang="en-GB" sz="2500" dirty="0" smtClean="0"/>
              <a:t>The populations in the community will be:</a:t>
            </a:r>
          </a:p>
          <a:p>
            <a:pPr lvl="1"/>
            <a:r>
              <a:rPr lang="en-GB" sz="2100" b="1" dirty="0" smtClean="0"/>
              <a:t>Living together</a:t>
            </a:r>
          </a:p>
          <a:p>
            <a:pPr lvl="1"/>
            <a:r>
              <a:rPr lang="en-GB" sz="2100" b="1" dirty="0" smtClean="0"/>
              <a:t>Interacting with each other</a:t>
            </a:r>
          </a:p>
          <a:p>
            <a:pPr lvl="1"/>
            <a:r>
              <a:rPr lang="en-GB" sz="2100" b="1" dirty="0" smtClean="0"/>
              <a:t>Killing and eating each other</a:t>
            </a:r>
          </a:p>
          <a:p>
            <a:pPr lvl="1"/>
            <a:endParaRPr lang="en-GB" sz="2100" b="1" dirty="0" smtClean="0"/>
          </a:p>
        </p:txBody>
      </p:sp>
      <p:sp>
        <p:nvSpPr>
          <p:cNvPr id="5" name="TextBox 4"/>
          <p:cNvSpPr txBox="1"/>
          <p:nvPr/>
        </p:nvSpPr>
        <p:spPr>
          <a:xfrm>
            <a:off x="285720" y="3071810"/>
            <a:ext cx="8572560" cy="907941"/>
          </a:xfrm>
          <a:prstGeom prst="rect">
            <a:avLst/>
          </a:prstGeom>
          <a:noFill/>
        </p:spPr>
        <p:txBody>
          <a:bodyPr wrap="square" rtlCol="0">
            <a:spAutoFit/>
          </a:bodyPr>
          <a:lstStyle/>
          <a:p>
            <a:pPr algn="ctr"/>
            <a:r>
              <a:rPr lang="en-GB" sz="2800" b="1" u="sng" dirty="0" smtClean="0">
                <a:solidFill>
                  <a:srgbClr val="FF0000"/>
                </a:solidFill>
              </a:rPr>
              <a:t>Remember:</a:t>
            </a:r>
            <a:r>
              <a:rPr lang="en-GB" sz="2500" dirty="0" smtClean="0"/>
              <a:t>    We’re not just talking about animals. Populations and communities include the </a:t>
            </a:r>
            <a:r>
              <a:rPr lang="en-GB" sz="2500" b="1" dirty="0" smtClean="0"/>
              <a:t>plants</a:t>
            </a:r>
            <a:r>
              <a:rPr lang="en-GB" sz="2500" dirty="0" smtClean="0"/>
              <a:t> too.</a:t>
            </a:r>
            <a:endParaRPr lang="en-GB" sz="2800" b="1" u="sng" dirty="0">
              <a:solidFill>
                <a:srgbClr val="FF0000"/>
              </a:solidFill>
            </a:endParaRPr>
          </a:p>
        </p:txBody>
      </p:sp>
      <p:pic>
        <p:nvPicPr>
          <p:cNvPr id="20482" name="Picture 2" descr="http://images.google.co.uk/url?source=imgres&amp;ct=tbn&amp;q=http://ridge.icu.ac.jp/gen-ed/biogeog-jpgs/olympus-temp-rainforest.jpg&amp;usg=AFQjCNGxtwzzhRW7dV7abrizBOjQ-eYXjA"/>
          <p:cNvPicPr>
            <a:picLocks noChangeAspect="1" noChangeArrowheads="1"/>
          </p:cNvPicPr>
          <p:nvPr/>
        </p:nvPicPr>
        <p:blipFill>
          <a:blip r:embed="rId2"/>
          <a:srcRect/>
          <a:stretch>
            <a:fillRect/>
          </a:stretch>
        </p:blipFill>
        <p:spPr bwMode="auto">
          <a:xfrm>
            <a:off x="2643174" y="4143380"/>
            <a:ext cx="3471840" cy="2378853"/>
          </a:xfrm>
          <a:prstGeom prst="rect">
            <a:avLst/>
          </a:prstGeom>
          <a:noFill/>
        </p:spPr>
      </p:pic>
      <p:sp>
        <p:nvSpPr>
          <p:cNvPr id="7" name="TextBox 6"/>
          <p:cNvSpPr txBox="1"/>
          <p:nvPr/>
        </p:nvSpPr>
        <p:spPr>
          <a:xfrm>
            <a:off x="571472" y="4429132"/>
            <a:ext cx="1857388" cy="369332"/>
          </a:xfrm>
          <a:prstGeom prst="rect">
            <a:avLst/>
          </a:prstGeom>
          <a:noFill/>
        </p:spPr>
        <p:txBody>
          <a:bodyPr wrap="square" rtlCol="0">
            <a:spAutoFit/>
          </a:bodyPr>
          <a:lstStyle/>
          <a:p>
            <a:r>
              <a:rPr lang="en-GB" dirty="0" smtClean="0"/>
              <a:t>Anaconda</a:t>
            </a:r>
            <a:endParaRPr lang="en-GB" dirty="0"/>
          </a:p>
        </p:txBody>
      </p:sp>
      <p:sp>
        <p:nvSpPr>
          <p:cNvPr id="8" name="TextBox 7"/>
          <p:cNvSpPr txBox="1"/>
          <p:nvPr/>
        </p:nvSpPr>
        <p:spPr>
          <a:xfrm>
            <a:off x="1071538" y="5143512"/>
            <a:ext cx="1857388" cy="369332"/>
          </a:xfrm>
          <a:prstGeom prst="rect">
            <a:avLst/>
          </a:prstGeom>
          <a:noFill/>
        </p:spPr>
        <p:txBody>
          <a:bodyPr wrap="square" rtlCol="0">
            <a:spAutoFit/>
          </a:bodyPr>
          <a:lstStyle/>
          <a:p>
            <a:r>
              <a:rPr lang="en-GB" dirty="0" smtClean="0"/>
              <a:t>Ants</a:t>
            </a:r>
            <a:endParaRPr lang="en-GB" dirty="0"/>
          </a:p>
        </p:txBody>
      </p:sp>
      <p:sp>
        <p:nvSpPr>
          <p:cNvPr id="9" name="TextBox 8"/>
          <p:cNvSpPr txBox="1"/>
          <p:nvPr/>
        </p:nvSpPr>
        <p:spPr>
          <a:xfrm>
            <a:off x="714348" y="5929330"/>
            <a:ext cx="1857388" cy="369332"/>
          </a:xfrm>
          <a:prstGeom prst="rect">
            <a:avLst/>
          </a:prstGeom>
          <a:noFill/>
        </p:spPr>
        <p:txBody>
          <a:bodyPr wrap="square" rtlCol="0">
            <a:spAutoFit/>
          </a:bodyPr>
          <a:lstStyle/>
          <a:p>
            <a:r>
              <a:rPr lang="en-GB" dirty="0" smtClean="0"/>
              <a:t>Frogs</a:t>
            </a:r>
            <a:endParaRPr lang="en-GB" dirty="0"/>
          </a:p>
        </p:txBody>
      </p:sp>
      <p:sp>
        <p:nvSpPr>
          <p:cNvPr id="10" name="TextBox 9"/>
          <p:cNvSpPr txBox="1"/>
          <p:nvPr/>
        </p:nvSpPr>
        <p:spPr>
          <a:xfrm>
            <a:off x="7000892" y="4071942"/>
            <a:ext cx="1857388" cy="369332"/>
          </a:xfrm>
          <a:prstGeom prst="rect">
            <a:avLst/>
          </a:prstGeom>
          <a:noFill/>
        </p:spPr>
        <p:txBody>
          <a:bodyPr wrap="square" rtlCol="0">
            <a:spAutoFit/>
          </a:bodyPr>
          <a:lstStyle/>
          <a:p>
            <a:r>
              <a:rPr lang="en-GB" dirty="0" smtClean="0"/>
              <a:t>Bats</a:t>
            </a:r>
            <a:endParaRPr lang="en-GB" dirty="0"/>
          </a:p>
        </p:txBody>
      </p:sp>
      <p:sp>
        <p:nvSpPr>
          <p:cNvPr id="11" name="TextBox 10"/>
          <p:cNvSpPr txBox="1"/>
          <p:nvPr/>
        </p:nvSpPr>
        <p:spPr>
          <a:xfrm>
            <a:off x="6500826" y="4786322"/>
            <a:ext cx="1857388" cy="369332"/>
          </a:xfrm>
          <a:prstGeom prst="rect">
            <a:avLst/>
          </a:prstGeom>
          <a:noFill/>
        </p:spPr>
        <p:txBody>
          <a:bodyPr wrap="square" rtlCol="0">
            <a:spAutoFit/>
          </a:bodyPr>
          <a:lstStyle/>
          <a:p>
            <a:r>
              <a:rPr lang="en-GB" dirty="0" smtClean="0"/>
              <a:t>Spiders</a:t>
            </a:r>
            <a:endParaRPr lang="en-GB" dirty="0"/>
          </a:p>
        </p:txBody>
      </p:sp>
      <p:sp>
        <p:nvSpPr>
          <p:cNvPr id="12" name="TextBox 11"/>
          <p:cNvSpPr txBox="1"/>
          <p:nvPr/>
        </p:nvSpPr>
        <p:spPr>
          <a:xfrm>
            <a:off x="7072330" y="5429264"/>
            <a:ext cx="1857388" cy="369332"/>
          </a:xfrm>
          <a:prstGeom prst="rect">
            <a:avLst/>
          </a:prstGeom>
          <a:noFill/>
        </p:spPr>
        <p:txBody>
          <a:bodyPr wrap="square" rtlCol="0">
            <a:spAutoFit/>
          </a:bodyPr>
          <a:lstStyle/>
          <a:p>
            <a:r>
              <a:rPr lang="en-GB" dirty="0" smtClean="0"/>
              <a:t>Birds</a:t>
            </a:r>
            <a:endParaRPr lang="en-GB" dirty="0"/>
          </a:p>
        </p:txBody>
      </p:sp>
      <p:sp>
        <p:nvSpPr>
          <p:cNvPr id="13" name="TextBox 12"/>
          <p:cNvSpPr txBox="1"/>
          <p:nvPr/>
        </p:nvSpPr>
        <p:spPr>
          <a:xfrm>
            <a:off x="6643702" y="6072206"/>
            <a:ext cx="1857388" cy="584775"/>
          </a:xfrm>
          <a:prstGeom prst="rect">
            <a:avLst/>
          </a:prstGeom>
          <a:noFill/>
        </p:spPr>
        <p:txBody>
          <a:bodyPr wrap="square" rtlCol="0">
            <a:spAutoFit/>
          </a:bodyPr>
          <a:lstStyle/>
          <a:p>
            <a:r>
              <a:rPr lang="en-GB" sz="3200" b="1" dirty="0" smtClean="0">
                <a:solidFill>
                  <a:srgbClr val="00B050"/>
                </a:solidFill>
              </a:rPr>
              <a:t>Plants</a:t>
            </a:r>
            <a:endParaRPr lang="en-GB" sz="3200" b="1" dirty="0">
              <a:solidFill>
                <a:srgbClr val="00B05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571504"/>
          </a:xfrm>
        </p:spPr>
        <p:txBody>
          <a:bodyPr>
            <a:normAutofit fontScale="90000"/>
          </a:bodyPr>
          <a:lstStyle/>
          <a:p>
            <a:r>
              <a:rPr lang="en-GB" dirty="0" smtClean="0"/>
              <a:t>Habitats</a:t>
            </a:r>
            <a:endParaRPr lang="en-GB" dirty="0"/>
          </a:p>
        </p:txBody>
      </p:sp>
      <p:sp>
        <p:nvSpPr>
          <p:cNvPr id="3" name="Content Placeholder 2"/>
          <p:cNvSpPr>
            <a:spLocks noGrp="1"/>
          </p:cNvSpPr>
          <p:nvPr>
            <p:ph idx="1"/>
          </p:nvPr>
        </p:nvSpPr>
        <p:spPr>
          <a:xfrm>
            <a:off x="142844" y="714356"/>
            <a:ext cx="8858312" cy="6000792"/>
          </a:xfrm>
        </p:spPr>
        <p:txBody>
          <a:bodyPr>
            <a:normAutofit/>
          </a:bodyPr>
          <a:lstStyle/>
          <a:p>
            <a:r>
              <a:rPr lang="en-GB" sz="2500" dirty="0" smtClean="0"/>
              <a:t>Within an ecosystem, there are many areas where organisms can live. These areas are called </a:t>
            </a:r>
            <a:r>
              <a:rPr lang="en-GB" sz="2500" b="1" dirty="0" smtClean="0">
                <a:solidFill>
                  <a:srgbClr val="00B050"/>
                </a:solidFill>
              </a:rPr>
              <a:t>habitats</a:t>
            </a:r>
            <a:r>
              <a:rPr lang="en-GB" sz="2500" dirty="0" smtClean="0"/>
              <a:t>. </a:t>
            </a:r>
          </a:p>
        </p:txBody>
      </p:sp>
      <p:pic>
        <p:nvPicPr>
          <p:cNvPr id="24578" name="Picture 2" descr="http://images.google.co.uk/url?source=imgres&amp;ct=tbn&amp;q=http://www.srl.caltech.edu/personnel/krubal/rainforest/Edit560s6/www/images/animals/animals.gif&amp;usg=AFQjCNExmPcBq6Y1UmK_8k_k3i9ADvuAWw"/>
          <p:cNvPicPr>
            <a:picLocks noChangeAspect="1" noChangeArrowheads="1"/>
          </p:cNvPicPr>
          <p:nvPr/>
        </p:nvPicPr>
        <p:blipFill>
          <a:blip r:embed="rId2"/>
          <a:srcRect/>
          <a:stretch>
            <a:fillRect/>
          </a:stretch>
        </p:blipFill>
        <p:spPr bwMode="auto">
          <a:xfrm>
            <a:off x="357158" y="1643050"/>
            <a:ext cx="3786214" cy="4957548"/>
          </a:xfrm>
          <a:prstGeom prst="rect">
            <a:avLst/>
          </a:prstGeom>
          <a:noFill/>
        </p:spPr>
      </p:pic>
      <p:sp>
        <p:nvSpPr>
          <p:cNvPr id="5" name="TextBox 4"/>
          <p:cNvSpPr txBox="1"/>
          <p:nvPr/>
        </p:nvSpPr>
        <p:spPr>
          <a:xfrm>
            <a:off x="4286248" y="1785926"/>
            <a:ext cx="4643470" cy="4708981"/>
          </a:xfrm>
          <a:prstGeom prst="rect">
            <a:avLst/>
          </a:prstGeom>
          <a:noFill/>
        </p:spPr>
        <p:txBody>
          <a:bodyPr wrap="square" rtlCol="0">
            <a:spAutoFit/>
          </a:bodyPr>
          <a:lstStyle/>
          <a:p>
            <a:r>
              <a:rPr lang="en-GB" sz="2500" dirty="0" smtClean="0"/>
              <a:t>The type of habitat depends on the species.</a:t>
            </a:r>
          </a:p>
          <a:p>
            <a:r>
              <a:rPr lang="en-GB" sz="2500" dirty="0" smtClean="0"/>
              <a:t>Mammalian habitats are different from amphibian or bird habitats.</a:t>
            </a:r>
          </a:p>
          <a:p>
            <a:endParaRPr lang="en-GB" sz="2500" dirty="0"/>
          </a:p>
          <a:p>
            <a:r>
              <a:rPr lang="en-GB" sz="2500" dirty="0" smtClean="0"/>
              <a:t>Some habitats overlap.</a:t>
            </a:r>
          </a:p>
          <a:p>
            <a:endParaRPr lang="en-GB" sz="2500" dirty="0"/>
          </a:p>
          <a:p>
            <a:r>
              <a:rPr lang="en-GB" sz="2500" b="1" dirty="0" smtClean="0">
                <a:solidFill>
                  <a:srgbClr val="FF0000"/>
                </a:solidFill>
              </a:rPr>
              <a:t>Microhabitats</a:t>
            </a:r>
            <a:r>
              <a:rPr lang="en-GB" sz="2500" dirty="0" smtClean="0"/>
              <a:t> are small pockets within an </a:t>
            </a:r>
            <a:r>
              <a:rPr lang="en-GB" sz="2500" b="1" dirty="0" smtClean="0"/>
              <a:t>‘ordinary’ </a:t>
            </a:r>
            <a:r>
              <a:rPr lang="en-GB" sz="2500" dirty="0" smtClean="0"/>
              <a:t>habitat.</a:t>
            </a:r>
          </a:p>
          <a:p>
            <a:pPr>
              <a:buFont typeface="Arial" pitchFamily="34" charset="0"/>
              <a:buChar char="•"/>
            </a:pPr>
            <a:r>
              <a:rPr lang="en-GB" sz="2500" b="1" dirty="0" smtClean="0"/>
              <a:t> </a:t>
            </a:r>
            <a:r>
              <a:rPr lang="en-GB" sz="2500" dirty="0" smtClean="0"/>
              <a:t>A python may live on a tree, but  the cracks in the bark may be home to woodlice.</a:t>
            </a:r>
            <a:endParaRPr lang="en-GB" sz="25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500066"/>
          </a:xfrm>
        </p:spPr>
        <p:txBody>
          <a:bodyPr>
            <a:normAutofit fontScale="90000"/>
          </a:bodyPr>
          <a:lstStyle/>
          <a:p>
            <a:r>
              <a:rPr lang="en-GB" dirty="0" smtClean="0"/>
              <a:t>Niche</a:t>
            </a:r>
            <a:endParaRPr lang="en-GB" dirty="0"/>
          </a:p>
        </p:txBody>
      </p:sp>
      <p:sp>
        <p:nvSpPr>
          <p:cNvPr id="3" name="Content Placeholder 2"/>
          <p:cNvSpPr>
            <a:spLocks noGrp="1"/>
          </p:cNvSpPr>
          <p:nvPr>
            <p:ph idx="1"/>
          </p:nvPr>
        </p:nvSpPr>
        <p:spPr>
          <a:xfrm>
            <a:off x="142844" y="642918"/>
            <a:ext cx="8858312" cy="6072230"/>
          </a:xfrm>
        </p:spPr>
        <p:txBody>
          <a:bodyPr>
            <a:normAutofit/>
          </a:bodyPr>
          <a:lstStyle/>
          <a:p>
            <a:r>
              <a:rPr lang="en-GB" sz="2500" dirty="0" smtClean="0"/>
              <a:t>Think of every organism in an ecosystem as having a </a:t>
            </a:r>
            <a:r>
              <a:rPr lang="en-GB" sz="2500" b="1" dirty="0" smtClean="0">
                <a:solidFill>
                  <a:srgbClr val="FF0000"/>
                </a:solidFill>
              </a:rPr>
              <a:t>job</a:t>
            </a:r>
            <a:r>
              <a:rPr lang="en-GB" sz="2500" dirty="0" smtClean="0"/>
              <a:t> there.</a:t>
            </a:r>
          </a:p>
          <a:p>
            <a:endParaRPr lang="en-GB" sz="2500" dirty="0" smtClean="0"/>
          </a:p>
          <a:p>
            <a:r>
              <a:rPr lang="en-GB" sz="2500" dirty="0" smtClean="0"/>
              <a:t>The </a:t>
            </a:r>
            <a:r>
              <a:rPr lang="en-GB" sz="2500" b="1" dirty="0" smtClean="0">
                <a:solidFill>
                  <a:schemeClr val="accent6">
                    <a:lumMod val="75000"/>
                  </a:schemeClr>
                </a:solidFill>
              </a:rPr>
              <a:t>environment</a:t>
            </a:r>
            <a:r>
              <a:rPr lang="en-GB" sz="2500" dirty="0" smtClean="0"/>
              <a:t> dictates how the organism does it’s job. </a:t>
            </a:r>
          </a:p>
          <a:p>
            <a:endParaRPr lang="en-GB" sz="2500" dirty="0" smtClean="0"/>
          </a:p>
          <a:p>
            <a:endParaRPr lang="en-GB" sz="2500" dirty="0"/>
          </a:p>
          <a:p>
            <a:endParaRPr lang="en-GB" sz="2500" dirty="0"/>
          </a:p>
          <a:p>
            <a:pPr algn="ctr">
              <a:buNone/>
            </a:pPr>
            <a:r>
              <a:rPr lang="en-GB" sz="2500" dirty="0" smtClean="0"/>
              <a:t>A </a:t>
            </a:r>
            <a:r>
              <a:rPr lang="en-GB" sz="2500" b="1" dirty="0" smtClean="0">
                <a:solidFill>
                  <a:srgbClr val="00B050"/>
                </a:solidFill>
              </a:rPr>
              <a:t>NICHE</a:t>
            </a:r>
            <a:r>
              <a:rPr lang="en-GB" sz="2500" dirty="0" smtClean="0"/>
              <a:t> refers to where an organism lives, and what role it plays within the environment.</a:t>
            </a:r>
          </a:p>
          <a:p>
            <a:pPr algn="ctr">
              <a:buNone/>
            </a:pPr>
            <a:endParaRPr lang="en-GB" sz="2500" dirty="0" smtClean="0"/>
          </a:p>
          <a:p>
            <a:pPr algn="ctr">
              <a:buNone/>
            </a:pPr>
            <a:endParaRPr lang="en-GB" sz="2500" dirty="0"/>
          </a:p>
          <a:p>
            <a:pPr algn="ctr">
              <a:buNone/>
            </a:pPr>
            <a:r>
              <a:rPr lang="en-GB" sz="2500" dirty="0" smtClean="0"/>
              <a:t>All of the </a:t>
            </a:r>
            <a:r>
              <a:rPr lang="en-GB" sz="2500" b="1" dirty="0" smtClean="0"/>
              <a:t>biotic </a:t>
            </a:r>
            <a:r>
              <a:rPr lang="en-GB" sz="2500" dirty="0" smtClean="0"/>
              <a:t>and </a:t>
            </a:r>
            <a:r>
              <a:rPr lang="en-GB" sz="2500" b="1" dirty="0" err="1" smtClean="0"/>
              <a:t>abiotic</a:t>
            </a:r>
            <a:r>
              <a:rPr lang="en-GB" sz="2500" b="1" dirty="0" smtClean="0"/>
              <a:t> </a:t>
            </a:r>
            <a:r>
              <a:rPr lang="en-GB" sz="2500" dirty="0" smtClean="0"/>
              <a:t>factors of the environment influence the niche.</a:t>
            </a:r>
            <a:endParaRPr lang="en-GB" sz="25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42844" y="142852"/>
            <a:ext cx="8858312" cy="6572296"/>
          </a:xfrm>
        </p:spPr>
        <p:txBody>
          <a:bodyPr>
            <a:normAutofit fontScale="92500" lnSpcReduction="20000"/>
          </a:bodyPr>
          <a:lstStyle/>
          <a:p>
            <a:pPr marL="0" algn="ctr">
              <a:buNone/>
            </a:pPr>
            <a:r>
              <a:rPr lang="en-GB" sz="2000" b="1" i="1" dirty="0" smtClean="0">
                <a:solidFill>
                  <a:srgbClr val="FF0000"/>
                </a:solidFill>
              </a:rPr>
              <a:t>The ecological niche of an organism depends not only on where it lives but also on what it does. By analogy, it may be said that the habitat is the organism's "address", and the niche is its "profession", biologically speaking.</a:t>
            </a:r>
            <a:endParaRPr lang="en-GB" sz="2000" dirty="0" smtClean="0">
              <a:solidFill>
                <a:srgbClr val="FF0000"/>
              </a:solidFill>
            </a:endParaRPr>
          </a:p>
          <a:p>
            <a:pPr marL="0" algn="ctr">
              <a:buNone/>
            </a:pPr>
            <a:r>
              <a:rPr lang="en-GB" sz="2000" b="1" dirty="0" err="1" smtClean="0"/>
              <a:t>Odum</a:t>
            </a:r>
            <a:r>
              <a:rPr lang="en-GB" sz="2000" b="1" dirty="0" smtClean="0"/>
              <a:t> - Fundamentals of Ecology - W B Saunders 1959</a:t>
            </a:r>
          </a:p>
          <a:p>
            <a:pPr marL="0" algn="ctr">
              <a:buNone/>
            </a:pPr>
            <a:endParaRPr lang="en-GB" sz="2000" b="1" dirty="0"/>
          </a:p>
          <a:p>
            <a:pPr marL="0">
              <a:buNone/>
            </a:pPr>
            <a:r>
              <a:rPr lang="en-GB" sz="2000" b="1" u="sng" dirty="0" smtClean="0"/>
              <a:t>Example:</a:t>
            </a:r>
          </a:p>
          <a:p>
            <a:pPr marL="0">
              <a:buNone/>
            </a:pPr>
            <a:endParaRPr lang="en-GB" sz="2000" b="1" u="sng" dirty="0" smtClean="0"/>
          </a:p>
          <a:p>
            <a:pPr marL="0">
              <a:buNone/>
            </a:pPr>
            <a:r>
              <a:rPr lang="en-GB" sz="2000" b="1" dirty="0" smtClean="0"/>
              <a:t>Oak trees</a:t>
            </a:r>
            <a:r>
              <a:rPr lang="en-GB" sz="2000" dirty="0" smtClean="0"/>
              <a:t> live in oak woodlands. The oak woodland is the habitat. So if you were writing a letter to an oak tree, you would address the letter to:</a:t>
            </a:r>
          </a:p>
          <a:p>
            <a:pPr marL="0">
              <a:buNone/>
            </a:pPr>
            <a:r>
              <a:rPr lang="en-GB" sz="2000" dirty="0" smtClean="0"/>
              <a:t>Sir Deciduous Oak Tree,</a:t>
            </a:r>
            <a:br>
              <a:rPr lang="en-GB" sz="2000" dirty="0" smtClean="0"/>
            </a:br>
            <a:r>
              <a:rPr lang="en-GB" sz="2000" dirty="0" smtClean="0"/>
              <a:t>The Oak Forest,</a:t>
            </a:r>
            <a:br>
              <a:rPr lang="en-GB" sz="2000" dirty="0" smtClean="0"/>
            </a:br>
            <a:r>
              <a:rPr lang="en-GB" sz="2000" dirty="0" smtClean="0"/>
              <a:t>England,</a:t>
            </a:r>
            <a:br>
              <a:rPr lang="en-GB" sz="2000" dirty="0" smtClean="0"/>
            </a:br>
            <a:r>
              <a:rPr lang="en-GB" sz="2000" dirty="0" smtClean="0"/>
              <a:t>U.K.</a:t>
            </a:r>
          </a:p>
          <a:p>
            <a:pPr marL="0">
              <a:buNone/>
            </a:pPr>
            <a:endParaRPr lang="en-GB" sz="2000" dirty="0" smtClean="0"/>
          </a:p>
          <a:p>
            <a:pPr marL="0">
              <a:buNone/>
            </a:pPr>
            <a:r>
              <a:rPr lang="en-GB" sz="2000" dirty="0" smtClean="0"/>
              <a:t>What do oak trees do? If you can answer that question you know the oak trees "profession" or its ecological niche. Perhaps you think that oak trees just stand there looking pretty and not doing vey much, but think about it.</a:t>
            </a:r>
          </a:p>
          <a:p>
            <a:pPr marL="0">
              <a:buNone/>
            </a:pPr>
            <a:r>
              <a:rPr lang="en-GB" sz="2000" b="1" u="sng" dirty="0" smtClean="0"/>
              <a:t>Oak trees:</a:t>
            </a:r>
          </a:p>
          <a:p>
            <a:pPr marL="0"/>
            <a:r>
              <a:rPr lang="en-GB" sz="2000" dirty="0" smtClean="0"/>
              <a:t>absorb sunlight by photosynthesis; </a:t>
            </a:r>
          </a:p>
          <a:p>
            <a:pPr marL="0"/>
            <a:r>
              <a:rPr lang="en-GB" sz="2000" dirty="0" smtClean="0"/>
              <a:t>absorb water and mineral salts from the soil; </a:t>
            </a:r>
          </a:p>
          <a:p>
            <a:pPr marL="0"/>
            <a:r>
              <a:rPr lang="en-GB" sz="2000" dirty="0" smtClean="0"/>
              <a:t>provide shelter for many animals and other plants; </a:t>
            </a:r>
          </a:p>
          <a:p>
            <a:pPr marL="0"/>
            <a:r>
              <a:rPr lang="en-GB" sz="2000" dirty="0" smtClean="0"/>
              <a:t>act as a support for creeping plants; </a:t>
            </a:r>
          </a:p>
          <a:p>
            <a:pPr marL="0"/>
            <a:r>
              <a:rPr lang="en-GB" sz="2000" dirty="0" smtClean="0"/>
              <a:t>serve as a source of food for animals; </a:t>
            </a:r>
          </a:p>
          <a:p>
            <a:pPr marL="0"/>
            <a:r>
              <a:rPr lang="en-GB" sz="2000" dirty="0" smtClean="0"/>
              <a:t>cover the ground with their dead leaves in the autumn.</a:t>
            </a:r>
          </a:p>
          <a:p>
            <a:pPr marL="0" algn="just">
              <a:buNone/>
            </a:pPr>
            <a:endParaRPr lang="en-GB" sz="2000" dirty="0" smtClean="0"/>
          </a:p>
          <a:p>
            <a:pPr marL="0" algn="ctr">
              <a:buNone/>
            </a:pPr>
            <a:endParaRPr lang="en-GB"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Objectives</a:t>
            </a:r>
            <a:endParaRPr lang="en-GB" dirty="0"/>
          </a:p>
        </p:txBody>
      </p:sp>
      <p:sp>
        <p:nvSpPr>
          <p:cNvPr id="3" name="Content Placeholder 2"/>
          <p:cNvSpPr>
            <a:spLocks noGrp="1"/>
          </p:cNvSpPr>
          <p:nvPr>
            <p:ph idx="1"/>
          </p:nvPr>
        </p:nvSpPr>
        <p:spPr/>
        <p:txBody>
          <a:bodyPr/>
          <a:lstStyle/>
          <a:p>
            <a:r>
              <a:rPr lang="en-GB" dirty="0" smtClean="0"/>
              <a:t>Understand the meanings of a few new, ecological terms.</a:t>
            </a:r>
          </a:p>
          <a:p>
            <a:endParaRPr lang="en-GB" dirty="0" smtClean="0"/>
          </a:p>
          <a:p>
            <a:r>
              <a:rPr lang="en-GB" dirty="0" smtClean="0"/>
              <a:t>Understand the mechanics behind an ‘ecosystem’.</a:t>
            </a:r>
          </a:p>
          <a:p>
            <a:endParaRPr lang="en-GB" dirty="0"/>
          </a:p>
          <a:p>
            <a:r>
              <a:rPr lang="en-GB" dirty="0" smtClean="0"/>
              <a:t>Understand what a ‘niche’ is.</a:t>
            </a:r>
            <a:endParaRPr lang="en-GB" dirty="0"/>
          </a:p>
          <a:p>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Success Criteria</a:t>
            </a:r>
            <a:endParaRPr lang="en-GB" dirty="0"/>
          </a:p>
        </p:txBody>
      </p:sp>
      <p:sp>
        <p:nvSpPr>
          <p:cNvPr id="3" name="Content Placeholder 2"/>
          <p:cNvSpPr>
            <a:spLocks noGrp="1"/>
          </p:cNvSpPr>
          <p:nvPr>
            <p:ph idx="1"/>
          </p:nvPr>
        </p:nvSpPr>
        <p:spPr/>
        <p:txBody>
          <a:bodyPr/>
          <a:lstStyle/>
          <a:p>
            <a:r>
              <a:rPr lang="en-GB" dirty="0" smtClean="0"/>
              <a:t>Relate the words to real-life ecosystems.</a:t>
            </a:r>
          </a:p>
          <a:p>
            <a:endParaRPr lang="en-GB" dirty="0"/>
          </a:p>
          <a:p>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571504"/>
          </a:xfrm>
        </p:spPr>
        <p:txBody>
          <a:bodyPr>
            <a:normAutofit fontScale="90000"/>
          </a:bodyPr>
          <a:lstStyle/>
          <a:p>
            <a:r>
              <a:rPr lang="en-GB" dirty="0" smtClean="0"/>
              <a:t>Ecology – The Study Of...</a:t>
            </a:r>
            <a:endParaRPr lang="en-GB" dirty="0"/>
          </a:p>
        </p:txBody>
      </p:sp>
      <p:sp>
        <p:nvSpPr>
          <p:cNvPr id="3" name="Content Placeholder 2"/>
          <p:cNvSpPr>
            <a:spLocks noGrp="1"/>
          </p:cNvSpPr>
          <p:nvPr>
            <p:ph idx="1"/>
          </p:nvPr>
        </p:nvSpPr>
        <p:spPr>
          <a:xfrm>
            <a:off x="142844" y="785794"/>
            <a:ext cx="8858312" cy="5929354"/>
          </a:xfrm>
        </p:spPr>
        <p:txBody>
          <a:bodyPr>
            <a:normAutofit/>
          </a:bodyPr>
          <a:lstStyle/>
          <a:p>
            <a:r>
              <a:rPr lang="en-GB" sz="2600" dirty="0" smtClean="0"/>
              <a:t>Ecology is about studying relationships between organisms and their </a:t>
            </a:r>
            <a:r>
              <a:rPr lang="en-GB" sz="2600" b="1" dirty="0" smtClean="0">
                <a:solidFill>
                  <a:srgbClr val="FF0000"/>
                </a:solidFill>
              </a:rPr>
              <a:t>environment</a:t>
            </a:r>
            <a:r>
              <a:rPr lang="en-GB" sz="2600" dirty="0" smtClean="0"/>
              <a:t>.</a:t>
            </a:r>
          </a:p>
          <a:p>
            <a:endParaRPr lang="en-GB" sz="2600" dirty="0"/>
          </a:p>
          <a:p>
            <a:endParaRPr lang="en-GB" sz="2600" dirty="0" smtClean="0"/>
          </a:p>
          <a:p>
            <a:endParaRPr lang="en-GB" sz="2600" dirty="0"/>
          </a:p>
          <a:p>
            <a:endParaRPr lang="en-GB" sz="2600" dirty="0" smtClean="0"/>
          </a:p>
          <a:p>
            <a:endParaRPr lang="en-GB" sz="2600" dirty="0"/>
          </a:p>
          <a:p>
            <a:endParaRPr lang="en-GB" sz="2600" dirty="0" smtClean="0"/>
          </a:p>
          <a:p>
            <a:endParaRPr lang="en-GB" sz="2600" dirty="0"/>
          </a:p>
          <a:p>
            <a:pPr algn="ctr">
              <a:buNone/>
            </a:pPr>
            <a:r>
              <a:rPr lang="en-GB" sz="2800" b="1" u="sng" dirty="0" smtClean="0">
                <a:solidFill>
                  <a:srgbClr val="FF0000"/>
                </a:solidFill>
              </a:rPr>
              <a:t>ENVIRONMENT</a:t>
            </a:r>
          </a:p>
          <a:p>
            <a:pPr algn="ctr">
              <a:buNone/>
            </a:pPr>
            <a:r>
              <a:rPr lang="en-GB" sz="2600" dirty="0" smtClean="0"/>
              <a:t>The conditions surrounding an organism. The environment can be split into </a:t>
            </a:r>
            <a:r>
              <a:rPr lang="en-GB" sz="2600" b="1" dirty="0" smtClean="0"/>
              <a:t>living </a:t>
            </a:r>
            <a:r>
              <a:rPr lang="en-GB" sz="2600" dirty="0" smtClean="0"/>
              <a:t>and </a:t>
            </a:r>
            <a:r>
              <a:rPr lang="en-GB" sz="2600" b="1" dirty="0" smtClean="0"/>
              <a:t>non-living</a:t>
            </a:r>
            <a:r>
              <a:rPr lang="en-GB" sz="2600" dirty="0" smtClean="0"/>
              <a:t> components.</a:t>
            </a:r>
            <a:endParaRPr lang="en-GB" sz="2600" dirty="0"/>
          </a:p>
        </p:txBody>
      </p:sp>
      <p:pic>
        <p:nvPicPr>
          <p:cNvPr id="4098" name="Picture 2" descr="http://images.google.co.uk/url?source=imgres&amp;ct=tbn&amp;q=http://unrealnature.files.wordpress.com/2008/03/blackbear.jpg&amp;usg=AFQjCNGB4mkgwFnqLD7AQJ4b6PJSA_5rnQ"/>
          <p:cNvPicPr>
            <a:picLocks noChangeAspect="1" noChangeArrowheads="1"/>
          </p:cNvPicPr>
          <p:nvPr/>
        </p:nvPicPr>
        <p:blipFill>
          <a:blip r:embed="rId2"/>
          <a:srcRect l="17857" r="16666" b="51250"/>
          <a:stretch>
            <a:fillRect/>
          </a:stretch>
        </p:blipFill>
        <p:spPr bwMode="auto">
          <a:xfrm>
            <a:off x="1428728" y="1785926"/>
            <a:ext cx="1994769" cy="2357454"/>
          </a:xfrm>
          <a:prstGeom prst="rect">
            <a:avLst/>
          </a:prstGeom>
          <a:noFill/>
        </p:spPr>
      </p:pic>
      <p:pic>
        <p:nvPicPr>
          <p:cNvPr id="4100" name="Picture 4" descr="http://images.google.co.uk/url?source=imgres&amp;ct=tbn&amp;q=http://upload.wikimedia.org/wikipedia/commons/7/71/Central_Catskills_from_Twin_south_summit.jpg&amp;usg=AFQjCNFs4vi332Opgc7Uh6oaCvsw1okTag"/>
          <p:cNvPicPr>
            <a:picLocks noChangeAspect="1" noChangeArrowheads="1"/>
          </p:cNvPicPr>
          <p:nvPr/>
        </p:nvPicPr>
        <p:blipFill>
          <a:blip r:embed="rId3" cstate="print"/>
          <a:srcRect/>
          <a:stretch>
            <a:fillRect/>
          </a:stretch>
        </p:blipFill>
        <p:spPr bwMode="auto">
          <a:xfrm>
            <a:off x="4714876" y="1785926"/>
            <a:ext cx="3143272" cy="2358435"/>
          </a:xfrm>
          <a:prstGeom prst="rect">
            <a:avLst/>
          </a:prstGeom>
          <a:noFill/>
        </p:spPr>
      </p:pic>
      <p:sp>
        <p:nvSpPr>
          <p:cNvPr id="6" name="Right Arrow 5"/>
          <p:cNvSpPr/>
          <p:nvPr/>
        </p:nvSpPr>
        <p:spPr>
          <a:xfrm>
            <a:off x="4071934" y="2714620"/>
            <a:ext cx="785818"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ight Arrow 6"/>
          <p:cNvSpPr/>
          <p:nvPr/>
        </p:nvSpPr>
        <p:spPr>
          <a:xfrm rot="10800000">
            <a:off x="3286116" y="2714620"/>
            <a:ext cx="785818"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142976" y="4286256"/>
            <a:ext cx="2643206" cy="369332"/>
          </a:xfrm>
          <a:prstGeom prst="rect">
            <a:avLst/>
          </a:prstGeom>
          <a:noFill/>
        </p:spPr>
        <p:txBody>
          <a:bodyPr wrap="square" rtlCol="0">
            <a:spAutoFit/>
          </a:bodyPr>
          <a:lstStyle/>
          <a:p>
            <a:pPr algn="ctr"/>
            <a:r>
              <a:rPr lang="en-GB" dirty="0" smtClean="0"/>
              <a:t>Black Bear</a:t>
            </a:r>
            <a:endParaRPr lang="en-GB" dirty="0"/>
          </a:p>
        </p:txBody>
      </p:sp>
      <p:sp>
        <p:nvSpPr>
          <p:cNvPr id="9" name="TextBox 8"/>
          <p:cNvSpPr txBox="1"/>
          <p:nvPr/>
        </p:nvSpPr>
        <p:spPr>
          <a:xfrm>
            <a:off x="4929190" y="4286256"/>
            <a:ext cx="2643206" cy="369332"/>
          </a:xfrm>
          <a:prstGeom prst="rect">
            <a:avLst/>
          </a:prstGeom>
          <a:noFill/>
        </p:spPr>
        <p:txBody>
          <a:bodyPr wrap="square" rtlCol="0">
            <a:spAutoFit/>
          </a:bodyPr>
          <a:lstStyle/>
          <a:p>
            <a:pPr algn="ctr"/>
            <a:r>
              <a:rPr lang="en-GB" dirty="0" smtClean="0"/>
              <a:t>Catskill Mountains, NY</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714380"/>
          </a:xfrm>
        </p:spPr>
        <p:txBody>
          <a:bodyPr>
            <a:normAutofit fontScale="90000"/>
          </a:bodyPr>
          <a:lstStyle/>
          <a:p>
            <a:r>
              <a:rPr lang="en-GB" dirty="0" smtClean="0"/>
              <a:t>Environment</a:t>
            </a:r>
            <a:endParaRPr lang="en-GB" dirty="0"/>
          </a:p>
        </p:txBody>
      </p:sp>
      <p:sp>
        <p:nvSpPr>
          <p:cNvPr id="3" name="Content Placeholder 2"/>
          <p:cNvSpPr>
            <a:spLocks noGrp="1"/>
          </p:cNvSpPr>
          <p:nvPr>
            <p:ph idx="1"/>
          </p:nvPr>
        </p:nvSpPr>
        <p:spPr>
          <a:xfrm>
            <a:off x="142844" y="785794"/>
            <a:ext cx="8858312" cy="5929354"/>
          </a:xfrm>
        </p:spPr>
        <p:txBody>
          <a:bodyPr>
            <a:normAutofit/>
          </a:bodyPr>
          <a:lstStyle/>
          <a:p>
            <a:r>
              <a:rPr lang="en-GB" sz="2600" dirty="0" smtClean="0"/>
              <a:t>So, Environment = conditions surrounding an organism.</a:t>
            </a:r>
          </a:p>
          <a:p>
            <a:r>
              <a:rPr lang="en-GB" sz="2600" dirty="0" smtClean="0"/>
              <a:t>These conditions are either </a:t>
            </a:r>
            <a:r>
              <a:rPr lang="en-GB" sz="2600" b="1" dirty="0" smtClean="0"/>
              <a:t>living</a:t>
            </a:r>
            <a:r>
              <a:rPr lang="en-GB" sz="2600" dirty="0" smtClean="0"/>
              <a:t> or </a:t>
            </a:r>
            <a:r>
              <a:rPr lang="en-GB" sz="2600" b="1" dirty="0" smtClean="0"/>
              <a:t>non-living</a:t>
            </a:r>
            <a:r>
              <a:rPr lang="en-GB" sz="2600" dirty="0" smtClean="0"/>
              <a:t>.</a:t>
            </a:r>
          </a:p>
          <a:p>
            <a:endParaRPr lang="en-GB" sz="2600" dirty="0"/>
          </a:p>
          <a:p>
            <a:pPr algn="ctr">
              <a:buNone/>
            </a:pPr>
            <a:r>
              <a:rPr lang="en-GB" sz="2600" b="1" dirty="0" smtClean="0"/>
              <a:t>LIVING	=	</a:t>
            </a:r>
            <a:r>
              <a:rPr lang="en-GB" b="1" dirty="0" smtClean="0">
                <a:solidFill>
                  <a:srgbClr val="00B050"/>
                </a:solidFill>
              </a:rPr>
              <a:t>BIOTIC</a:t>
            </a:r>
          </a:p>
          <a:p>
            <a:pPr algn="ctr">
              <a:buNone/>
            </a:pPr>
            <a:r>
              <a:rPr lang="en-GB" sz="2600" b="1" dirty="0" smtClean="0"/>
              <a:t>NON-LIVING	  =         </a:t>
            </a:r>
            <a:r>
              <a:rPr lang="en-GB" b="1" dirty="0" smtClean="0">
                <a:solidFill>
                  <a:srgbClr val="C00000"/>
                </a:solidFill>
              </a:rPr>
              <a:t>ABIOTIC</a:t>
            </a:r>
          </a:p>
          <a:p>
            <a:pPr algn="ctr">
              <a:buNone/>
            </a:pPr>
            <a:endParaRPr lang="en-GB" sz="2600" b="1" dirty="0">
              <a:solidFill>
                <a:srgbClr val="C00000"/>
              </a:solidFill>
            </a:endParaRPr>
          </a:p>
          <a:p>
            <a:pPr algn="just"/>
            <a:r>
              <a:rPr lang="en-GB" sz="2600" u="sng" dirty="0" smtClean="0"/>
              <a:t>Biotic</a:t>
            </a:r>
            <a:r>
              <a:rPr lang="en-GB" sz="2600" dirty="0" smtClean="0"/>
              <a:t> factors can include things such as </a:t>
            </a:r>
            <a:r>
              <a:rPr lang="en-GB" sz="2600" b="1" dirty="0" smtClean="0"/>
              <a:t>competition between individuals</a:t>
            </a:r>
            <a:r>
              <a:rPr lang="en-GB" sz="2600" dirty="0" smtClean="0"/>
              <a:t>, </a:t>
            </a:r>
            <a:r>
              <a:rPr lang="en-GB" sz="2600" b="1" dirty="0" smtClean="0"/>
              <a:t>predation</a:t>
            </a:r>
            <a:r>
              <a:rPr lang="en-GB" sz="2600" dirty="0" smtClean="0"/>
              <a:t> and </a:t>
            </a:r>
            <a:r>
              <a:rPr lang="en-GB" sz="2600" b="1" dirty="0" smtClean="0"/>
              <a:t>disease</a:t>
            </a:r>
            <a:r>
              <a:rPr lang="en-GB" sz="2600" dirty="0" smtClean="0"/>
              <a:t>.</a:t>
            </a:r>
          </a:p>
          <a:p>
            <a:pPr algn="just"/>
            <a:endParaRPr lang="en-GB" sz="2600" dirty="0" smtClean="0"/>
          </a:p>
          <a:p>
            <a:pPr algn="just"/>
            <a:r>
              <a:rPr lang="en-GB" sz="2600" u="sng" dirty="0" err="1" smtClean="0"/>
              <a:t>Abiotic</a:t>
            </a:r>
            <a:r>
              <a:rPr lang="en-GB" sz="2600" dirty="0"/>
              <a:t> </a:t>
            </a:r>
            <a:r>
              <a:rPr lang="en-GB" sz="2600" dirty="0" smtClean="0"/>
              <a:t>factors can include things such as </a:t>
            </a:r>
            <a:r>
              <a:rPr lang="en-GB" sz="2600" b="1" dirty="0" smtClean="0"/>
              <a:t>temperature</a:t>
            </a:r>
            <a:r>
              <a:rPr lang="en-GB" sz="2600" dirty="0" smtClean="0"/>
              <a:t>, </a:t>
            </a:r>
            <a:r>
              <a:rPr lang="en-GB" sz="2600" b="1" dirty="0" smtClean="0"/>
              <a:t>rainfall </a:t>
            </a:r>
            <a:r>
              <a:rPr lang="en-GB" sz="2600" dirty="0" smtClean="0"/>
              <a:t>and </a:t>
            </a:r>
            <a:r>
              <a:rPr lang="en-GB" sz="2600" b="1" dirty="0" smtClean="0"/>
              <a:t>natural disasters</a:t>
            </a:r>
            <a:r>
              <a:rPr lang="en-GB" sz="2600" dirty="0" smtClean="0"/>
              <a:t>.</a:t>
            </a:r>
            <a:endParaRPr lang="en-GB" sz="2600" u="sng" dirty="0" smtClean="0"/>
          </a:p>
          <a:p>
            <a:pPr algn="just"/>
            <a:endParaRPr lang="en-GB" sz="26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
          </p:nvPr>
        </p:nvSpPr>
        <p:spPr>
          <a:xfrm>
            <a:off x="428596" y="0"/>
            <a:ext cx="4040188" cy="785818"/>
          </a:xfrm>
        </p:spPr>
        <p:txBody>
          <a:bodyPr>
            <a:normAutofit/>
          </a:bodyPr>
          <a:lstStyle/>
          <a:p>
            <a:pPr algn="ctr"/>
            <a:r>
              <a:rPr lang="en-GB" sz="3200" dirty="0" smtClean="0"/>
              <a:t>Biotic Factors</a:t>
            </a:r>
            <a:endParaRPr lang="en-GB" sz="3200" dirty="0"/>
          </a:p>
        </p:txBody>
      </p:sp>
      <p:sp>
        <p:nvSpPr>
          <p:cNvPr id="11" name="Content Placeholder 10"/>
          <p:cNvSpPr>
            <a:spLocks noGrp="1"/>
          </p:cNvSpPr>
          <p:nvPr>
            <p:ph sz="half" idx="2"/>
          </p:nvPr>
        </p:nvSpPr>
        <p:spPr>
          <a:xfrm>
            <a:off x="285720" y="857232"/>
            <a:ext cx="4211668" cy="5268931"/>
          </a:xfrm>
        </p:spPr>
        <p:txBody>
          <a:bodyPr/>
          <a:lstStyle/>
          <a:p>
            <a:r>
              <a:rPr lang="en-GB" dirty="0" smtClean="0"/>
              <a:t>Competition</a:t>
            </a:r>
          </a:p>
          <a:p>
            <a:r>
              <a:rPr lang="en-GB" dirty="0" smtClean="0"/>
              <a:t>Predation</a:t>
            </a:r>
          </a:p>
          <a:p>
            <a:r>
              <a:rPr lang="en-GB" dirty="0" smtClean="0"/>
              <a:t>Disease</a:t>
            </a:r>
          </a:p>
          <a:p>
            <a:r>
              <a:rPr lang="en-GB" dirty="0" smtClean="0"/>
              <a:t>Availability of food</a:t>
            </a:r>
          </a:p>
          <a:p>
            <a:endParaRPr lang="en-GB" dirty="0"/>
          </a:p>
        </p:txBody>
      </p:sp>
      <p:sp>
        <p:nvSpPr>
          <p:cNvPr id="12" name="Text Placeholder 11"/>
          <p:cNvSpPr>
            <a:spLocks noGrp="1"/>
          </p:cNvSpPr>
          <p:nvPr>
            <p:ph type="body" sz="quarter" idx="3"/>
          </p:nvPr>
        </p:nvSpPr>
        <p:spPr>
          <a:xfrm>
            <a:off x="4643438" y="0"/>
            <a:ext cx="4041775" cy="785818"/>
          </a:xfrm>
        </p:spPr>
        <p:txBody>
          <a:bodyPr>
            <a:normAutofit/>
          </a:bodyPr>
          <a:lstStyle/>
          <a:p>
            <a:pPr algn="ctr"/>
            <a:r>
              <a:rPr lang="en-GB" sz="3200" dirty="0" err="1" smtClean="0"/>
              <a:t>Abiotic</a:t>
            </a:r>
            <a:r>
              <a:rPr lang="en-GB" sz="3200" dirty="0" smtClean="0"/>
              <a:t> Factors</a:t>
            </a:r>
            <a:endParaRPr lang="en-GB" sz="3200" dirty="0"/>
          </a:p>
        </p:txBody>
      </p:sp>
      <p:sp>
        <p:nvSpPr>
          <p:cNvPr id="13" name="Content Placeholder 12"/>
          <p:cNvSpPr>
            <a:spLocks noGrp="1"/>
          </p:cNvSpPr>
          <p:nvPr>
            <p:ph sz="quarter" idx="4"/>
          </p:nvPr>
        </p:nvSpPr>
        <p:spPr>
          <a:xfrm>
            <a:off x="4645025" y="857232"/>
            <a:ext cx="4213255" cy="5268931"/>
          </a:xfrm>
        </p:spPr>
        <p:txBody>
          <a:bodyPr/>
          <a:lstStyle/>
          <a:p>
            <a:r>
              <a:rPr lang="en-GB" dirty="0" smtClean="0"/>
              <a:t>Temperature</a:t>
            </a:r>
          </a:p>
          <a:p>
            <a:r>
              <a:rPr lang="en-GB" dirty="0" smtClean="0"/>
              <a:t>Rainfall</a:t>
            </a:r>
          </a:p>
          <a:p>
            <a:r>
              <a:rPr lang="en-GB" dirty="0" smtClean="0"/>
              <a:t>Light</a:t>
            </a:r>
          </a:p>
          <a:p>
            <a:r>
              <a:rPr lang="en-GB" dirty="0" smtClean="0"/>
              <a:t>Natural Disasters</a:t>
            </a:r>
          </a:p>
          <a:p>
            <a:r>
              <a:rPr lang="en-GB" dirty="0" smtClean="0"/>
              <a:t>Rivers</a:t>
            </a:r>
            <a:endParaRPr lang="en-GB" dirty="0"/>
          </a:p>
        </p:txBody>
      </p:sp>
      <p:pic>
        <p:nvPicPr>
          <p:cNvPr id="17410" name="Picture 2" descr="http://images.google.co.uk/url?source=imgres&amp;ct=tbn&amp;q=http://www.bbc.co.uk/northernireland/landscapes/images/clipsandscripts/lev2_rivers_meander_grab.jpg&amp;usg=AFQjCNFzI5zqkcHevDDZVYaPl1GcHVNULg"/>
          <p:cNvPicPr>
            <a:picLocks noChangeAspect="1" noChangeArrowheads="1"/>
          </p:cNvPicPr>
          <p:nvPr/>
        </p:nvPicPr>
        <p:blipFill>
          <a:blip r:embed="rId2"/>
          <a:srcRect t="15244" b="7549"/>
          <a:stretch>
            <a:fillRect/>
          </a:stretch>
        </p:blipFill>
        <p:spPr bwMode="auto">
          <a:xfrm>
            <a:off x="6072198" y="3143248"/>
            <a:ext cx="2587648" cy="1698156"/>
          </a:xfrm>
          <a:prstGeom prst="rect">
            <a:avLst/>
          </a:prstGeom>
          <a:noFill/>
        </p:spPr>
      </p:pic>
      <p:pic>
        <p:nvPicPr>
          <p:cNvPr id="17412" name="Picture 4" descr="http://images.google.co.uk/url?source=imgres&amp;ct=tbn&amp;q=http://bn2.mofcom.gov.cn/articleimage/200608/1157002730220.jpg&amp;usg=AFQjCNF2trNU5tTneQRuUbfkI0gIS51Lgw"/>
          <p:cNvPicPr>
            <a:picLocks noChangeAspect="1" noChangeArrowheads="1"/>
          </p:cNvPicPr>
          <p:nvPr/>
        </p:nvPicPr>
        <p:blipFill>
          <a:blip r:embed="rId3"/>
          <a:srcRect/>
          <a:stretch>
            <a:fillRect/>
          </a:stretch>
        </p:blipFill>
        <p:spPr bwMode="auto">
          <a:xfrm>
            <a:off x="4572000" y="4071942"/>
            <a:ext cx="1723378" cy="2159010"/>
          </a:xfrm>
          <a:prstGeom prst="rect">
            <a:avLst/>
          </a:prstGeom>
          <a:noFill/>
        </p:spPr>
      </p:pic>
      <p:pic>
        <p:nvPicPr>
          <p:cNvPr id="17414" name="Picture 6" descr="http://images.google.co.uk/url?source=imgres&amp;ct=tbn&amp;q=http://geology.com/news/images/mayon-volcano.jpg&amp;usg=AFQjCNHA_5-DRp0GSVWndxoQCFLvYkJPMg"/>
          <p:cNvPicPr>
            <a:picLocks noChangeAspect="1" noChangeArrowheads="1"/>
          </p:cNvPicPr>
          <p:nvPr/>
        </p:nvPicPr>
        <p:blipFill>
          <a:blip r:embed="rId4"/>
          <a:srcRect/>
          <a:stretch>
            <a:fillRect/>
          </a:stretch>
        </p:blipFill>
        <p:spPr bwMode="auto">
          <a:xfrm>
            <a:off x="6286512" y="5000636"/>
            <a:ext cx="2366018" cy="1481127"/>
          </a:xfrm>
          <a:prstGeom prst="rect">
            <a:avLst/>
          </a:prstGeom>
          <a:noFill/>
        </p:spPr>
      </p:pic>
      <p:pic>
        <p:nvPicPr>
          <p:cNvPr id="17416" name="Picture 8" descr="http://images.google.co.uk/url?source=imgres&amp;ct=tbn&amp;q=http://farm2.static.flickr.com/1297/799903562_ee23828e6b_m.jpg&amp;usg=AFQjCNH3g6OnchHyY7VIuiGNCH-0n8Exlg"/>
          <p:cNvPicPr>
            <a:picLocks noChangeAspect="1" noChangeArrowheads="1"/>
          </p:cNvPicPr>
          <p:nvPr/>
        </p:nvPicPr>
        <p:blipFill>
          <a:blip r:embed="rId5"/>
          <a:srcRect/>
          <a:stretch>
            <a:fillRect/>
          </a:stretch>
        </p:blipFill>
        <p:spPr bwMode="auto">
          <a:xfrm>
            <a:off x="357158" y="2928934"/>
            <a:ext cx="2286000" cy="1524000"/>
          </a:xfrm>
          <a:prstGeom prst="rect">
            <a:avLst/>
          </a:prstGeom>
          <a:noFill/>
        </p:spPr>
      </p:pic>
      <p:pic>
        <p:nvPicPr>
          <p:cNvPr id="17420" name="Picture 12" descr="http://images.google.co.uk/url?source=imgres&amp;ct=tbn&amp;q=http://www.worldproutassembly.org/images/drought-1000.jpg&amp;usg=AFQjCNFXrJD-H7KgAx9HRrgGoUN44z0Hhw"/>
          <p:cNvPicPr>
            <a:picLocks noChangeAspect="1" noChangeArrowheads="1"/>
          </p:cNvPicPr>
          <p:nvPr/>
        </p:nvPicPr>
        <p:blipFill>
          <a:blip r:embed="rId6"/>
          <a:srcRect/>
          <a:stretch>
            <a:fillRect/>
          </a:stretch>
        </p:blipFill>
        <p:spPr bwMode="auto">
          <a:xfrm>
            <a:off x="285720" y="5000636"/>
            <a:ext cx="2357422" cy="1581099"/>
          </a:xfrm>
          <a:prstGeom prst="rect">
            <a:avLst/>
          </a:prstGeom>
          <a:noFill/>
        </p:spPr>
      </p:pic>
      <p:pic>
        <p:nvPicPr>
          <p:cNvPr id="17418" name="Picture 10" descr="http://images.google.co.uk/url?source=imgres&amp;ct=tbn&amp;q=http://www.terrierman.com/nastyfox.jpg&amp;usg=AFQjCNGCudjisvnLmfrkTCAAVv3uYmm-ZA"/>
          <p:cNvPicPr>
            <a:picLocks noChangeAspect="1" noChangeArrowheads="1"/>
          </p:cNvPicPr>
          <p:nvPr/>
        </p:nvPicPr>
        <p:blipFill>
          <a:blip r:embed="rId7"/>
          <a:srcRect/>
          <a:stretch>
            <a:fillRect/>
          </a:stretch>
        </p:blipFill>
        <p:spPr bwMode="auto">
          <a:xfrm>
            <a:off x="2000232" y="4143380"/>
            <a:ext cx="2069960" cy="142876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14290"/>
            <a:ext cx="8229600" cy="571504"/>
          </a:xfrm>
        </p:spPr>
        <p:txBody>
          <a:bodyPr>
            <a:normAutofit fontScale="90000"/>
          </a:bodyPr>
          <a:lstStyle/>
          <a:p>
            <a:r>
              <a:rPr lang="en-GB" dirty="0" smtClean="0"/>
              <a:t>Ecosystem</a:t>
            </a:r>
            <a:endParaRPr lang="en-GB" dirty="0"/>
          </a:p>
        </p:txBody>
      </p:sp>
      <p:sp>
        <p:nvSpPr>
          <p:cNvPr id="8" name="Content Placeholder 7"/>
          <p:cNvSpPr>
            <a:spLocks noGrp="1"/>
          </p:cNvSpPr>
          <p:nvPr>
            <p:ph idx="1"/>
          </p:nvPr>
        </p:nvSpPr>
        <p:spPr>
          <a:xfrm>
            <a:off x="142844" y="785794"/>
            <a:ext cx="8858312" cy="5929354"/>
          </a:xfrm>
        </p:spPr>
        <p:txBody>
          <a:bodyPr>
            <a:normAutofit/>
          </a:bodyPr>
          <a:lstStyle/>
          <a:p>
            <a:r>
              <a:rPr lang="en-GB" sz="2500" dirty="0" smtClean="0"/>
              <a:t>An </a:t>
            </a:r>
            <a:r>
              <a:rPr lang="en-GB" sz="2500" b="1" dirty="0" smtClean="0"/>
              <a:t>ecosystem</a:t>
            </a:r>
            <a:r>
              <a:rPr lang="en-GB" sz="2500" dirty="0" smtClean="0"/>
              <a:t> is the largest level of organisation we study in ecology. </a:t>
            </a:r>
          </a:p>
          <a:p>
            <a:r>
              <a:rPr lang="en-GB" sz="2500" dirty="0" smtClean="0"/>
              <a:t>It’s an area in which organisms interact with </a:t>
            </a:r>
            <a:r>
              <a:rPr lang="en-GB" sz="2500" b="1" dirty="0" smtClean="0"/>
              <a:t>both</a:t>
            </a:r>
            <a:r>
              <a:rPr lang="en-GB" sz="2500" dirty="0" smtClean="0"/>
              <a:t> the </a:t>
            </a:r>
            <a:r>
              <a:rPr lang="en-GB" sz="2500" b="1" dirty="0" smtClean="0"/>
              <a:t>environment</a:t>
            </a:r>
            <a:r>
              <a:rPr lang="en-GB" sz="2500" dirty="0" smtClean="0"/>
              <a:t> and with </a:t>
            </a:r>
            <a:r>
              <a:rPr lang="en-GB" sz="2500" b="1" dirty="0" smtClean="0"/>
              <a:t>each other</a:t>
            </a:r>
            <a:r>
              <a:rPr lang="en-GB" sz="2500" dirty="0" smtClean="0"/>
              <a:t>.</a:t>
            </a:r>
            <a:endParaRPr lang="en-GB" sz="2500" dirty="0"/>
          </a:p>
        </p:txBody>
      </p:sp>
      <p:pic>
        <p:nvPicPr>
          <p:cNvPr id="19458" name="Picture 2" descr="http://images.google.co.uk/url?source=imgres&amp;ct=tbn&amp;q=http://www.mongabay.com/images/gabon/600/gabon_1929.JPG&amp;usg=AFQjCNHhmppu_-kKe2jDDfUr-6vkPFEg4Q"/>
          <p:cNvPicPr>
            <a:picLocks noChangeAspect="1" noChangeArrowheads="1"/>
          </p:cNvPicPr>
          <p:nvPr/>
        </p:nvPicPr>
        <p:blipFill>
          <a:blip r:embed="rId2"/>
          <a:srcRect/>
          <a:stretch>
            <a:fillRect/>
          </a:stretch>
        </p:blipFill>
        <p:spPr bwMode="auto">
          <a:xfrm>
            <a:off x="285720" y="2571744"/>
            <a:ext cx="2714644" cy="4071966"/>
          </a:xfrm>
          <a:prstGeom prst="rect">
            <a:avLst/>
          </a:prstGeom>
          <a:noFill/>
        </p:spPr>
      </p:pic>
      <p:sp>
        <p:nvSpPr>
          <p:cNvPr id="10" name="TextBox 9"/>
          <p:cNvSpPr txBox="1"/>
          <p:nvPr/>
        </p:nvSpPr>
        <p:spPr>
          <a:xfrm>
            <a:off x="3214678" y="2703016"/>
            <a:ext cx="5715040" cy="4154984"/>
          </a:xfrm>
          <a:prstGeom prst="rect">
            <a:avLst/>
          </a:prstGeom>
          <a:noFill/>
        </p:spPr>
        <p:txBody>
          <a:bodyPr wrap="square" rtlCol="0">
            <a:spAutoFit/>
          </a:bodyPr>
          <a:lstStyle/>
          <a:p>
            <a:pPr algn="just"/>
            <a:r>
              <a:rPr lang="en-GB" sz="2400" u="sng" dirty="0" smtClean="0"/>
              <a:t>&lt;- A Rainforest Ecosystem:</a:t>
            </a:r>
          </a:p>
          <a:p>
            <a:pPr algn="just"/>
            <a:r>
              <a:rPr lang="en-GB" sz="2400" dirty="0" smtClean="0"/>
              <a:t>The </a:t>
            </a:r>
            <a:r>
              <a:rPr lang="en-GB" sz="2400" b="1" dirty="0" smtClean="0"/>
              <a:t>ecosystem</a:t>
            </a:r>
            <a:r>
              <a:rPr lang="en-GB" sz="2400" dirty="0" smtClean="0"/>
              <a:t> is the entire area and what lives within it.</a:t>
            </a:r>
          </a:p>
          <a:p>
            <a:pPr algn="just"/>
            <a:r>
              <a:rPr lang="en-GB" sz="2400" dirty="0" smtClean="0"/>
              <a:t>The </a:t>
            </a:r>
            <a:r>
              <a:rPr lang="en-GB" sz="2400" b="1" dirty="0" smtClean="0"/>
              <a:t>environment</a:t>
            </a:r>
            <a:r>
              <a:rPr lang="en-GB" sz="2400" dirty="0" smtClean="0"/>
              <a:t> includes the conditions.</a:t>
            </a:r>
          </a:p>
          <a:p>
            <a:pPr algn="just"/>
            <a:endParaRPr lang="en-GB" sz="2400" dirty="0" smtClean="0"/>
          </a:p>
          <a:p>
            <a:pPr algn="ctr"/>
            <a:endParaRPr lang="en-GB" sz="2400" b="1" u="sng" dirty="0" smtClean="0">
              <a:solidFill>
                <a:srgbClr val="FF0000"/>
              </a:solidFill>
            </a:endParaRPr>
          </a:p>
          <a:p>
            <a:pPr algn="ctr"/>
            <a:r>
              <a:rPr lang="en-GB" sz="2400" b="1" u="sng" dirty="0" smtClean="0">
                <a:solidFill>
                  <a:srgbClr val="FF0000"/>
                </a:solidFill>
              </a:rPr>
              <a:t>Two Major Things About Ecosystems:</a:t>
            </a:r>
          </a:p>
          <a:p>
            <a:pPr marL="457200" indent="-457200" algn="just">
              <a:buAutoNum type="arabicPeriod"/>
            </a:pPr>
            <a:r>
              <a:rPr lang="en-GB" sz="2400" dirty="0" smtClean="0"/>
              <a:t>There is an </a:t>
            </a:r>
            <a:r>
              <a:rPr lang="en-GB" sz="2400" b="1" dirty="0" smtClean="0"/>
              <a:t>energy flow</a:t>
            </a:r>
            <a:endParaRPr lang="en-GB" sz="2400" dirty="0" smtClean="0"/>
          </a:p>
          <a:p>
            <a:pPr marL="457200" indent="-457200" algn="just">
              <a:buAutoNum type="arabicPeriod"/>
            </a:pPr>
            <a:r>
              <a:rPr lang="en-GB" sz="2400" dirty="0" smtClean="0"/>
              <a:t>Recycling of elements</a:t>
            </a:r>
          </a:p>
          <a:p>
            <a:pPr marL="457200" indent="-457200" algn="just">
              <a:buAutoNum type="arabicPeriod"/>
            </a:pPr>
            <a:endParaRPr lang="en-GB" sz="2400" dirty="0"/>
          </a:p>
          <a:p>
            <a:pPr marL="457200" indent="-457200" algn="just"/>
            <a:endParaRPr lang="en-GB"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14290"/>
            <a:ext cx="8229600" cy="571504"/>
          </a:xfrm>
        </p:spPr>
        <p:txBody>
          <a:bodyPr>
            <a:normAutofit fontScale="90000"/>
          </a:bodyPr>
          <a:lstStyle/>
          <a:p>
            <a:r>
              <a:rPr lang="en-GB" dirty="0" smtClean="0"/>
              <a:t>Energy Flow in an Ecosystem</a:t>
            </a:r>
            <a:endParaRPr lang="en-GB" dirty="0"/>
          </a:p>
        </p:txBody>
      </p:sp>
      <p:sp>
        <p:nvSpPr>
          <p:cNvPr id="8" name="Content Placeholder 7"/>
          <p:cNvSpPr>
            <a:spLocks noGrp="1"/>
          </p:cNvSpPr>
          <p:nvPr>
            <p:ph idx="1"/>
          </p:nvPr>
        </p:nvSpPr>
        <p:spPr>
          <a:xfrm>
            <a:off x="142844" y="928670"/>
            <a:ext cx="8858312" cy="5786478"/>
          </a:xfrm>
        </p:spPr>
        <p:txBody>
          <a:bodyPr>
            <a:normAutofit/>
          </a:bodyPr>
          <a:lstStyle/>
          <a:p>
            <a:pPr algn="ctr">
              <a:buNone/>
            </a:pPr>
            <a:r>
              <a:rPr lang="en-GB" sz="2500" dirty="0" smtClean="0"/>
              <a:t>What is the </a:t>
            </a:r>
            <a:r>
              <a:rPr lang="en-GB" sz="2500" b="1" dirty="0" smtClean="0"/>
              <a:t>ultimate source </a:t>
            </a:r>
            <a:r>
              <a:rPr lang="en-GB" sz="2500" dirty="0" smtClean="0"/>
              <a:t>of energy for an ecosystem?</a:t>
            </a:r>
          </a:p>
          <a:p>
            <a:pPr algn="ctr">
              <a:buNone/>
            </a:pPr>
            <a:r>
              <a:rPr lang="en-GB" sz="2500" b="1" u="sng" dirty="0" smtClean="0">
                <a:solidFill>
                  <a:srgbClr val="FF0000"/>
                </a:solidFill>
              </a:rPr>
              <a:t>Solar Energy</a:t>
            </a:r>
          </a:p>
          <a:p>
            <a:pPr algn="ctr">
              <a:buNone/>
            </a:pPr>
            <a:endParaRPr lang="en-GB" sz="2500" b="1" u="sng" dirty="0">
              <a:solidFill>
                <a:srgbClr val="FF0000"/>
              </a:solidFill>
            </a:endParaRPr>
          </a:p>
          <a:p>
            <a:pPr algn="ctr">
              <a:buNone/>
            </a:pPr>
            <a:r>
              <a:rPr lang="en-GB" sz="2500" b="1" dirty="0" smtClean="0"/>
              <a:t>The flow of energy in an ecosystem is as follows:</a:t>
            </a:r>
          </a:p>
          <a:p>
            <a:pPr algn="ctr">
              <a:buNone/>
            </a:pPr>
            <a:endParaRPr lang="en-GB" sz="2500" b="1" dirty="0"/>
          </a:p>
          <a:p>
            <a:pPr algn="ctr">
              <a:buNone/>
            </a:pPr>
            <a:r>
              <a:rPr lang="en-GB" sz="3600" b="1" dirty="0" smtClean="0"/>
              <a:t>Solar Energy			Chemical Energy</a:t>
            </a:r>
          </a:p>
          <a:p>
            <a:pPr algn="ctr">
              <a:buNone/>
            </a:pPr>
            <a:endParaRPr lang="en-GB" sz="2500" b="1" dirty="0" smtClean="0"/>
          </a:p>
          <a:p>
            <a:pPr algn="ctr">
              <a:buNone/>
            </a:pPr>
            <a:endParaRPr lang="en-GB" sz="2500" dirty="0" smtClean="0"/>
          </a:p>
          <a:p>
            <a:pPr algn="ctr">
              <a:buNone/>
            </a:pPr>
            <a:r>
              <a:rPr lang="en-GB" sz="2500" dirty="0" smtClean="0"/>
              <a:t>What kind of organisms are responsible for this flow?</a:t>
            </a:r>
          </a:p>
          <a:p>
            <a:pPr algn="ctr">
              <a:buNone/>
            </a:pPr>
            <a:r>
              <a:rPr lang="en-GB" sz="2500" b="1" u="sng" dirty="0" smtClean="0">
                <a:solidFill>
                  <a:srgbClr val="00B050"/>
                </a:solidFill>
              </a:rPr>
              <a:t>Plants (</a:t>
            </a:r>
            <a:r>
              <a:rPr lang="en-GB" sz="2500" b="1" u="sng" dirty="0" err="1" smtClean="0">
                <a:solidFill>
                  <a:srgbClr val="00B050"/>
                </a:solidFill>
              </a:rPr>
              <a:t>Photoautotrophs</a:t>
            </a:r>
            <a:r>
              <a:rPr lang="en-GB" sz="2500" b="1" u="sng" dirty="0" smtClean="0">
                <a:solidFill>
                  <a:srgbClr val="00B050"/>
                </a:solidFill>
              </a:rPr>
              <a:t>)</a:t>
            </a:r>
            <a:endParaRPr lang="en-GB" sz="2500" b="1" u="sng" dirty="0">
              <a:solidFill>
                <a:srgbClr val="00B050"/>
              </a:solidFill>
            </a:endParaRPr>
          </a:p>
        </p:txBody>
      </p:sp>
      <p:cxnSp>
        <p:nvCxnSpPr>
          <p:cNvPr id="9" name="Straight Arrow Connector 8"/>
          <p:cNvCxnSpPr/>
          <p:nvPr/>
        </p:nvCxnSpPr>
        <p:spPr>
          <a:xfrm>
            <a:off x="3143240" y="3643314"/>
            <a:ext cx="2071702" cy="158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11" name="TextBox 10"/>
          <p:cNvSpPr txBox="1"/>
          <p:nvPr/>
        </p:nvSpPr>
        <p:spPr>
          <a:xfrm>
            <a:off x="2214546" y="3714752"/>
            <a:ext cx="3929090" cy="369332"/>
          </a:xfrm>
          <a:prstGeom prst="rect">
            <a:avLst/>
          </a:prstGeom>
          <a:noFill/>
        </p:spPr>
        <p:txBody>
          <a:bodyPr wrap="square" rtlCol="0">
            <a:spAutoFit/>
          </a:bodyPr>
          <a:lstStyle/>
          <a:p>
            <a:pPr algn="ctr"/>
            <a:r>
              <a:rPr lang="en-GB" b="1" dirty="0" smtClean="0"/>
              <a:t>Photosynthesis</a:t>
            </a:r>
            <a:endParaRPr lang="en-GB"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14290"/>
            <a:ext cx="8229600" cy="571504"/>
          </a:xfrm>
        </p:spPr>
        <p:txBody>
          <a:bodyPr>
            <a:normAutofit fontScale="90000"/>
          </a:bodyPr>
          <a:lstStyle/>
          <a:p>
            <a:r>
              <a:rPr lang="en-GB" dirty="0" smtClean="0"/>
              <a:t>Energy Flow in an Ecosystem</a:t>
            </a:r>
            <a:endParaRPr lang="en-GB" dirty="0"/>
          </a:p>
        </p:txBody>
      </p:sp>
      <p:sp>
        <p:nvSpPr>
          <p:cNvPr id="8" name="Content Placeholder 7"/>
          <p:cNvSpPr>
            <a:spLocks noGrp="1"/>
          </p:cNvSpPr>
          <p:nvPr>
            <p:ph idx="1"/>
          </p:nvPr>
        </p:nvSpPr>
        <p:spPr>
          <a:xfrm>
            <a:off x="142844" y="928670"/>
            <a:ext cx="8858312" cy="5786478"/>
          </a:xfrm>
        </p:spPr>
        <p:txBody>
          <a:bodyPr>
            <a:normAutofit/>
          </a:bodyPr>
          <a:lstStyle/>
          <a:p>
            <a:pPr algn="ctr">
              <a:buNone/>
            </a:pPr>
            <a:r>
              <a:rPr lang="en-GB" sz="2500" b="1" u="sng" dirty="0" smtClean="0">
                <a:solidFill>
                  <a:srgbClr val="0070C0"/>
                </a:solidFill>
              </a:rPr>
              <a:t>The previous slide dealt with the overall flow of energy through an ecosystem, and how it originally enters it.</a:t>
            </a:r>
          </a:p>
          <a:p>
            <a:pPr algn="ctr">
              <a:buNone/>
            </a:pPr>
            <a:endParaRPr lang="en-GB" sz="2500" b="1" u="sng" dirty="0">
              <a:solidFill>
                <a:srgbClr val="0070C0"/>
              </a:solidFill>
            </a:endParaRPr>
          </a:p>
          <a:p>
            <a:pPr algn="ctr">
              <a:buNone/>
            </a:pPr>
            <a:r>
              <a:rPr lang="en-GB" sz="2500" dirty="0" smtClean="0"/>
              <a:t>However, there are other organisms involved as well as plants.</a:t>
            </a:r>
          </a:p>
          <a:p>
            <a:pPr algn="ctr">
              <a:buNone/>
            </a:pPr>
            <a:endParaRPr lang="en-GB" sz="2500" dirty="0"/>
          </a:p>
          <a:p>
            <a:pPr algn="ctr">
              <a:buNone/>
            </a:pPr>
            <a:r>
              <a:rPr lang="en-GB" sz="2500" dirty="0" smtClean="0"/>
              <a:t>Energy is transferred through </a:t>
            </a:r>
            <a:r>
              <a:rPr lang="en-GB" sz="2500" b="1" dirty="0" smtClean="0"/>
              <a:t>trophic levels.</a:t>
            </a:r>
          </a:p>
          <a:p>
            <a:pPr algn="ctr">
              <a:buNone/>
            </a:pPr>
            <a:endParaRPr lang="en-GB" sz="2500" b="1" dirty="0"/>
          </a:p>
          <a:p>
            <a:pPr marL="0" indent="0" algn="just">
              <a:spcBef>
                <a:spcPts val="0"/>
              </a:spcBef>
              <a:buNone/>
            </a:pPr>
            <a:r>
              <a:rPr lang="en-GB" sz="4000" b="1" dirty="0" smtClean="0">
                <a:solidFill>
                  <a:srgbClr val="7030A0"/>
                </a:solidFill>
              </a:rPr>
              <a:t>       </a:t>
            </a:r>
            <a:r>
              <a:rPr lang="en-GB" sz="4000" b="1" dirty="0" smtClean="0">
                <a:solidFill>
                  <a:srgbClr val="00B050"/>
                </a:solidFill>
              </a:rPr>
              <a:t>Producer</a:t>
            </a:r>
            <a:r>
              <a:rPr lang="en-GB" sz="2500" b="1" dirty="0" smtClean="0">
                <a:solidFill>
                  <a:srgbClr val="00B050"/>
                </a:solidFill>
              </a:rPr>
              <a:t>  </a:t>
            </a:r>
            <a:r>
              <a:rPr lang="en-GB" sz="2500" b="1" dirty="0" smtClean="0">
                <a:solidFill>
                  <a:srgbClr val="00B050"/>
                </a:solidFill>
                <a:sym typeface="Wingdings" pitchFamily="2" charset="2"/>
              </a:rPr>
              <a:t>   </a:t>
            </a:r>
            <a:r>
              <a:rPr lang="en-GB" b="1" dirty="0" smtClean="0">
                <a:solidFill>
                  <a:srgbClr val="00B050"/>
                </a:solidFill>
                <a:sym typeface="Wingdings" pitchFamily="2" charset="2"/>
              </a:rPr>
              <a:t>Primary</a:t>
            </a:r>
            <a:r>
              <a:rPr lang="en-GB" sz="2500" b="1" dirty="0" smtClean="0">
                <a:solidFill>
                  <a:srgbClr val="00B050"/>
                </a:solidFill>
                <a:sym typeface="Wingdings" pitchFamily="2" charset="2"/>
              </a:rPr>
              <a:t>    </a:t>
            </a:r>
            <a:r>
              <a:rPr lang="en-GB" sz="2400" b="1" dirty="0" smtClean="0">
                <a:solidFill>
                  <a:srgbClr val="00B050"/>
                </a:solidFill>
                <a:sym typeface="Wingdings" pitchFamily="2" charset="2"/>
              </a:rPr>
              <a:t>Secondary</a:t>
            </a:r>
            <a:r>
              <a:rPr lang="en-GB" sz="2500" b="1" dirty="0" smtClean="0">
                <a:solidFill>
                  <a:srgbClr val="00B050"/>
                </a:solidFill>
                <a:sym typeface="Wingdings" pitchFamily="2" charset="2"/>
              </a:rPr>
              <a:t>    </a:t>
            </a:r>
            <a:r>
              <a:rPr lang="en-GB" sz="1600" b="1" dirty="0" smtClean="0">
                <a:solidFill>
                  <a:srgbClr val="00B050"/>
                </a:solidFill>
                <a:sym typeface="Wingdings" pitchFamily="2" charset="2"/>
              </a:rPr>
              <a:t>Tertiary</a:t>
            </a:r>
            <a:r>
              <a:rPr lang="en-GB" sz="2500" b="1" dirty="0" smtClean="0">
                <a:solidFill>
                  <a:srgbClr val="00B050"/>
                </a:solidFill>
                <a:sym typeface="Wingdings" pitchFamily="2" charset="2"/>
              </a:rPr>
              <a:t> </a:t>
            </a:r>
          </a:p>
          <a:p>
            <a:pPr marL="0" indent="0" algn="just">
              <a:spcBef>
                <a:spcPts val="0"/>
              </a:spcBef>
              <a:buNone/>
            </a:pPr>
            <a:r>
              <a:rPr lang="en-GB" sz="2500" b="1" dirty="0">
                <a:solidFill>
                  <a:srgbClr val="00B050"/>
                </a:solidFill>
                <a:sym typeface="Wingdings" pitchFamily="2" charset="2"/>
              </a:rPr>
              <a:t> </a:t>
            </a:r>
            <a:r>
              <a:rPr lang="en-GB" sz="2500" b="1" dirty="0" smtClean="0">
                <a:solidFill>
                  <a:srgbClr val="00B050"/>
                </a:solidFill>
                <a:sym typeface="Wingdings" pitchFamily="2" charset="2"/>
              </a:rPr>
              <a:t>                                            </a:t>
            </a:r>
            <a:r>
              <a:rPr lang="en-GB" b="1" dirty="0" smtClean="0">
                <a:solidFill>
                  <a:srgbClr val="00B050"/>
                </a:solidFill>
                <a:sym typeface="Wingdings" pitchFamily="2" charset="2"/>
              </a:rPr>
              <a:t>Consumer</a:t>
            </a:r>
            <a:r>
              <a:rPr lang="en-GB" sz="2500" b="1" dirty="0" smtClean="0">
                <a:solidFill>
                  <a:srgbClr val="00B050"/>
                </a:solidFill>
                <a:sym typeface="Wingdings" pitchFamily="2" charset="2"/>
              </a:rPr>
              <a:t>      </a:t>
            </a:r>
            <a:r>
              <a:rPr lang="en-GB" sz="2400" b="1" dirty="0" err="1" smtClean="0">
                <a:solidFill>
                  <a:srgbClr val="00B050"/>
                </a:solidFill>
                <a:sym typeface="Wingdings" pitchFamily="2" charset="2"/>
              </a:rPr>
              <a:t>Consumer</a:t>
            </a:r>
            <a:r>
              <a:rPr lang="en-GB" sz="2400" b="1" dirty="0" smtClean="0">
                <a:solidFill>
                  <a:srgbClr val="00B050"/>
                </a:solidFill>
                <a:sym typeface="Wingdings" pitchFamily="2" charset="2"/>
              </a:rPr>
              <a:t> </a:t>
            </a:r>
            <a:r>
              <a:rPr lang="en-GB" sz="2500" b="1" dirty="0" smtClean="0">
                <a:solidFill>
                  <a:srgbClr val="00B050"/>
                </a:solidFill>
                <a:sym typeface="Wingdings" pitchFamily="2" charset="2"/>
              </a:rPr>
              <a:t>       </a:t>
            </a:r>
            <a:r>
              <a:rPr lang="en-GB" sz="1600" b="1" dirty="0" err="1" smtClean="0">
                <a:solidFill>
                  <a:srgbClr val="00B050"/>
                </a:solidFill>
                <a:sym typeface="Wingdings" pitchFamily="2" charset="2"/>
              </a:rPr>
              <a:t>Consumer</a:t>
            </a:r>
            <a:endParaRPr lang="en-GB" sz="1600" b="1" dirty="0" smtClean="0">
              <a:solidFill>
                <a:srgbClr val="00B050"/>
              </a:solidFill>
              <a:sym typeface="Wingdings" pitchFamily="2" charset="2"/>
            </a:endParaRPr>
          </a:p>
          <a:p>
            <a:pPr marL="0" indent="0" algn="just">
              <a:spcBef>
                <a:spcPts val="0"/>
              </a:spcBef>
              <a:buNone/>
            </a:pPr>
            <a:endParaRPr lang="en-GB" sz="1600" b="1" dirty="0">
              <a:solidFill>
                <a:srgbClr val="00B050"/>
              </a:solidFill>
              <a:sym typeface="Wingdings" pitchFamily="2" charset="2"/>
            </a:endParaRPr>
          </a:p>
          <a:p>
            <a:pPr marL="0" indent="0" algn="ctr">
              <a:spcBef>
                <a:spcPts val="0"/>
              </a:spcBef>
              <a:buNone/>
            </a:pPr>
            <a:r>
              <a:rPr lang="en-GB" sz="2500" b="1" dirty="0" smtClean="0">
                <a:sym typeface="Wingdings" pitchFamily="2" charset="2"/>
              </a:rPr>
              <a:t>All energy passing through the ecosystem is eventually returned to it as heat.</a:t>
            </a:r>
            <a:endParaRPr lang="en-GB" sz="2500" b="1" dirty="0" smtClean="0"/>
          </a:p>
          <a:p>
            <a:pPr algn="ctr">
              <a:buNone/>
            </a:pPr>
            <a:endParaRPr lang="en-GB" sz="25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1363</TotalTime>
  <Words>631</Words>
  <Application>Microsoft Office PowerPoint</Application>
  <PresentationFormat>On-screen Show (4:3)</PresentationFormat>
  <Paragraphs>141</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1.1 Populations and Ecosystems</vt:lpstr>
      <vt:lpstr>Learning Objectives</vt:lpstr>
      <vt:lpstr>Success Criteria</vt:lpstr>
      <vt:lpstr>Ecology – The Study Of...</vt:lpstr>
      <vt:lpstr>Environment</vt:lpstr>
      <vt:lpstr>Slide 6</vt:lpstr>
      <vt:lpstr>Ecosystem</vt:lpstr>
      <vt:lpstr>Energy Flow in an Ecosystem</vt:lpstr>
      <vt:lpstr>Energy Flow in an Ecosystem</vt:lpstr>
      <vt:lpstr>Populations</vt:lpstr>
      <vt:lpstr>Community</vt:lpstr>
      <vt:lpstr>Habitats</vt:lpstr>
      <vt:lpstr>Niche</vt:lpstr>
      <vt:lpstr>Slide 14</vt:lpstr>
    </vt:vector>
  </TitlesOfParts>
  <Company>RM plc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 Populations and Ecosystems</dc:title>
  <dc:creator> </dc:creator>
  <cp:lastModifiedBy> </cp:lastModifiedBy>
  <cp:revision>30</cp:revision>
  <dcterms:created xsi:type="dcterms:W3CDTF">2009-09-07T08:22:50Z</dcterms:created>
  <dcterms:modified xsi:type="dcterms:W3CDTF">2009-09-08T07:06:14Z</dcterms:modified>
</cp:coreProperties>
</file>