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5AC0B9-E188-49C4-ADA9-8D85151241C7}" type="datetimeFigureOut">
              <a:rPr lang="en-US" smtClean="0"/>
              <a:pPr/>
              <a:t>8/2/2008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8CDBC4-D427-46E6-B80A-B85431F3C1B1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000" dirty="0" smtClean="0"/>
              <a:t>Causes of disease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dirty="0" smtClean="0"/>
              <a:t>1.1 Pathogens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en-GB" dirty="0" smtClean="0"/>
              <a:t>Transmission of pathogens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r>
              <a:rPr lang="en-GB" dirty="0" smtClean="0"/>
              <a:t>Food-borne infection </a:t>
            </a:r>
          </a:p>
          <a:p>
            <a:pPr lvl="1"/>
            <a:r>
              <a:rPr lang="en-GB" dirty="0" smtClean="0"/>
              <a:t>e.g. salmonella and typhoid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Direct contact infection </a:t>
            </a:r>
          </a:p>
          <a:p>
            <a:pPr lvl="1"/>
            <a:r>
              <a:rPr lang="en-GB" dirty="0" smtClean="0"/>
              <a:t>e.g. athletes foot (fungal) </a:t>
            </a:r>
          </a:p>
          <a:p>
            <a:pPr lvl="1"/>
            <a:r>
              <a:rPr lang="en-GB" dirty="0" smtClean="0"/>
              <a:t>Sexually transmitted diseases e.g. Syphilis (bacterial) genital herpes, HIV (viral)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Animal vectors</a:t>
            </a:r>
          </a:p>
          <a:p>
            <a:pPr lvl="1"/>
            <a:r>
              <a:rPr lang="en-GB" dirty="0" smtClean="0"/>
              <a:t>e.g. malaria</a:t>
            </a:r>
            <a:endParaRPr lang="en-GB" dirty="0"/>
          </a:p>
        </p:txBody>
      </p:sp>
      <p:pic>
        <p:nvPicPr>
          <p:cNvPr id="4" name="Picture 8" descr="http://www.altham.com/assets/images/Sitting_Fo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071546"/>
            <a:ext cx="2776887" cy="1835569"/>
          </a:xfrm>
          <a:prstGeom prst="rect">
            <a:avLst/>
          </a:prstGeom>
          <a:noFill/>
        </p:spPr>
      </p:pic>
      <p:pic>
        <p:nvPicPr>
          <p:cNvPr id="5" name="Picture 2" descr="[athletes-foot_03.jpg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786058"/>
            <a:ext cx="1795693" cy="1314448"/>
          </a:xfrm>
          <a:prstGeom prst="rect">
            <a:avLst/>
          </a:prstGeom>
          <a:noFill/>
        </p:spPr>
      </p:pic>
      <p:pic>
        <p:nvPicPr>
          <p:cNvPr id="6" name="Picture 2" descr="http://www.michigan.gov/images/mosquito_65147_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857760"/>
            <a:ext cx="2249601" cy="1782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643050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Students should understand the following: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Pathogens </a:t>
            </a:r>
            <a:r>
              <a:rPr lang="en-GB" sz="2400" dirty="0" smtClean="0"/>
              <a:t>include bacteria, viruses and fungi</a:t>
            </a:r>
            <a:r>
              <a:rPr lang="en-GB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Disease </a:t>
            </a:r>
            <a:r>
              <a:rPr lang="en-GB" sz="2400" dirty="0" smtClean="0"/>
              <a:t>can result from </a:t>
            </a:r>
            <a:r>
              <a:rPr lang="en-GB" sz="2400" dirty="0" smtClean="0"/>
              <a:t>pathogenic microorganisms </a:t>
            </a:r>
            <a:r>
              <a:rPr lang="en-GB" sz="2400" dirty="0" smtClean="0"/>
              <a:t>penetrating any of an </a:t>
            </a:r>
            <a:r>
              <a:rPr lang="en-GB" sz="2400" dirty="0" smtClean="0"/>
              <a:t>organism’s </a:t>
            </a:r>
            <a:r>
              <a:rPr lang="en-GB" sz="2400" dirty="0" smtClean="0"/>
              <a:t>interfaces with the environment.  These interfaces include the digestive </a:t>
            </a:r>
          </a:p>
          <a:p>
            <a:r>
              <a:rPr lang="en-GB" sz="2400" dirty="0" smtClean="0"/>
              <a:t>and gas-exchange systems. </a:t>
            </a:r>
            <a:endParaRPr lang="en-GB" sz="2400" dirty="0" smtClean="0"/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Pathogens </a:t>
            </a:r>
            <a:r>
              <a:rPr lang="en-GB" sz="2400" dirty="0" smtClean="0"/>
              <a:t>cause disease by damaging the cells of the host and by producing </a:t>
            </a:r>
            <a:r>
              <a:rPr lang="en-GB" sz="2400" dirty="0" smtClean="0"/>
              <a:t>toxins</a:t>
            </a:r>
            <a:r>
              <a:rPr lang="en-GB" sz="2400" dirty="0" smtClean="0"/>
              <a:t>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What is health?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 state of complete physical, mental and social well-being.</a:t>
            </a:r>
          </a:p>
          <a:p>
            <a:endParaRPr lang="en-GB" sz="1000" dirty="0" smtClean="0"/>
          </a:p>
          <a:p>
            <a:r>
              <a:rPr lang="en-GB" dirty="0" smtClean="0"/>
              <a:t>What is disease?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 description of symptoms which suggest a malfunction of body or mind.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What is a pathogen?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 microorganism that causes disease.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643050"/>
            <a:ext cx="79296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Students should understand the following:</a:t>
            </a:r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Pathogens </a:t>
            </a:r>
            <a:r>
              <a:rPr lang="en-GB" sz="2400" dirty="0" smtClean="0"/>
              <a:t>include bacteria, viruses and fungi</a:t>
            </a:r>
            <a:r>
              <a:rPr lang="en-GB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Disease </a:t>
            </a:r>
            <a:r>
              <a:rPr lang="en-GB" sz="2400" dirty="0" smtClean="0"/>
              <a:t>can result from </a:t>
            </a:r>
            <a:r>
              <a:rPr lang="en-GB" sz="2400" dirty="0" smtClean="0"/>
              <a:t>pathogenic microorganisms </a:t>
            </a:r>
            <a:r>
              <a:rPr lang="en-GB" sz="2400" dirty="0" smtClean="0"/>
              <a:t>penetrating any of an </a:t>
            </a:r>
            <a:r>
              <a:rPr lang="en-GB" sz="2400" dirty="0" smtClean="0"/>
              <a:t>organism’s </a:t>
            </a:r>
            <a:r>
              <a:rPr lang="en-GB" sz="2400" dirty="0" smtClean="0"/>
              <a:t>interfaces with the environment.  These interfaces include the digestive </a:t>
            </a:r>
          </a:p>
          <a:p>
            <a:r>
              <a:rPr lang="en-GB" sz="2400" dirty="0" smtClean="0"/>
              <a:t>and gas-exchange systems. </a:t>
            </a:r>
            <a:endParaRPr lang="en-GB" sz="2400" dirty="0" smtClean="0"/>
          </a:p>
          <a:p>
            <a:endParaRPr lang="en-GB" sz="2400" dirty="0" smtClean="0"/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 Pathogens </a:t>
            </a:r>
            <a:r>
              <a:rPr lang="en-GB" sz="2400" dirty="0" smtClean="0"/>
              <a:t>cause disease by damaging the cells of the host and by producing </a:t>
            </a:r>
            <a:r>
              <a:rPr lang="en-GB" sz="2400" dirty="0" smtClean="0"/>
              <a:t>toxins</a:t>
            </a:r>
            <a:r>
              <a:rPr lang="en-GB" sz="2400" dirty="0" smtClean="0"/>
              <a:t>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fcenter.stanford.edu/Burns-KnowBu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7175" y="4003668"/>
            <a:ext cx="3616825" cy="285433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/>
          </a:bodyPr>
          <a:lstStyle/>
          <a:p>
            <a:r>
              <a:rPr lang="en-GB" dirty="0" smtClean="0"/>
              <a:t>Infectious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Epidemics</a:t>
            </a:r>
            <a:r>
              <a:rPr lang="en-GB" dirty="0" smtClean="0"/>
              <a:t> – widespread outbreaks of disease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Pandemics</a:t>
            </a:r>
            <a:r>
              <a:rPr lang="en-GB" dirty="0" smtClean="0"/>
              <a:t> – epidemics that spread Internationally.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Any microorganism that spreads disease is called a </a:t>
            </a:r>
            <a:r>
              <a:rPr lang="en-GB" dirty="0" smtClean="0">
                <a:solidFill>
                  <a:srgbClr val="FF0000"/>
                </a:solidFill>
              </a:rPr>
              <a:t>pathogen</a:t>
            </a:r>
            <a:r>
              <a:rPr lang="en-GB" dirty="0" smtClean="0"/>
              <a:t>. There are 3 types: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Bacteria e.g. salmonella, tuberculosis</a:t>
            </a:r>
          </a:p>
          <a:p>
            <a:endParaRPr lang="en-GB" sz="1000" dirty="0" smtClean="0"/>
          </a:p>
          <a:p>
            <a:r>
              <a:rPr lang="en-GB" dirty="0" smtClean="0"/>
              <a:t>Virus e.g. Influenza, AIDS, measles</a:t>
            </a:r>
          </a:p>
          <a:p>
            <a:endParaRPr lang="en-GB" sz="1000" dirty="0" smtClean="0"/>
          </a:p>
          <a:p>
            <a:r>
              <a:rPr lang="en-GB" dirty="0" smtClean="0"/>
              <a:t>Fungi e.g. athletes foot, thrush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en-GB" dirty="0" smtClean="0"/>
              <a:t>Initial infection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472518" cy="4967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A microorganism must pass the bodies external defences: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Skin – through a cut</a:t>
            </a:r>
          </a:p>
          <a:p>
            <a:r>
              <a:rPr lang="en-GB" dirty="0" smtClean="0"/>
              <a:t>Respiratory tract</a:t>
            </a:r>
          </a:p>
          <a:p>
            <a:r>
              <a:rPr lang="en-GB" dirty="0" smtClean="0"/>
              <a:t>Digestive system</a:t>
            </a:r>
          </a:p>
          <a:p>
            <a:r>
              <a:rPr lang="en-GB" dirty="0" err="1" smtClean="0"/>
              <a:t>Urino-gential</a:t>
            </a:r>
            <a:r>
              <a:rPr lang="en-GB" dirty="0" smtClean="0"/>
              <a:t> system</a:t>
            </a:r>
          </a:p>
          <a:p>
            <a:pPr>
              <a:buNone/>
            </a:pPr>
            <a:endParaRPr lang="en-GB" sz="1000" dirty="0" smtClean="0"/>
          </a:p>
          <a:p>
            <a:pPr>
              <a:buNone/>
            </a:pPr>
            <a:r>
              <a:rPr lang="en-GB" dirty="0" smtClean="0"/>
              <a:t>To help prevent entry the body has a number of defences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 Mucous layer that covers exchange surfaces</a:t>
            </a:r>
          </a:p>
          <a:p>
            <a:r>
              <a:rPr lang="en-GB" dirty="0" smtClean="0"/>
              <a:t>Enzymes </a:t>
            </a:r>
          </a:p>
          <a:p>
            <a:r>
              <a:rPr lang="en-GB" dirty="0" smtClean="0"/>
              <a:t>Stomach acid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we feel ill?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Pathogens colonise and reproduce in tissue and body fluids causing: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dirty="0" smtClean="0"/>
              <a:t>Physical damage to cell structure</a:t>
            </a:r>
          </a:p>
          <a:p>
            <a:endParaRPr lang="en-GB" sz="1000" dirty="0" smtClean="0"/>
          </a:p>
          <a:p>
            <a:r>
              <a:rPr lang="en-GB" dirty="0" smtClean="0"/>
              <a:t>Disruption of cell metabolism and function</a:t>
            </a:r>
          </a:p>
          <a:p>
            <a:endParaRPr lang="en-GB" sz="1000" dirty="0" smtClean="0"/>
          </a:p>
          <a:p>
            <a:r>
              <a:rPr lang="en-GB" dirty="0" smtClean="0"/>
              <a:t>Release of toxins</a:t>
            </a:r>
          </a:p>
          <a:p>
            <a:endParaRPr lang="en-GB" sz="1000" dirty="0" smtClean="0"/>
          </a:p>
          <a:p>
            <a:r>
              <a:rPr lang="en-GB" dirty="0" smtClean="0"/>
              <a:t>Stimulation of the body’s </a:t>
            </a:r>
            <a:r>
              <a:rPr lang="en-GB" dirty="0" smtClean="0">
                <a:solidFill>
                  <a:srgbClr val="FF0000"/>
                </a:solidFill>
              </a:rPr>
              <a:t>immune system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GB" dirty="0" smtClean="0"/>
              <a:t>After infection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/>
          </a:bodyPr>
          <a:lstStyle/>
          <a:p>
            <a:r>
              <a:rPr lang="en-GB" dirty="0" smtClean="0"/>
              <a:t>Once pathogens are inside they then attach to the host cell via receptor binding protein molecules (</a:t>
            </a:r>
            <a:r>
              <a:rPr lang="en-GB" dirty="0" err="1" smtClean="0"/>
              <a:t>ligands</a:t>
            </a:r>
            <a:r>
              <a:rPr lang="en-GB" dirty="0" smtClean="0"/>
              <a:t>) found in the microbial wall or viral coat.</a:t>
            </a:r>
          </a:p>
          <a:p>
            <a:endParaRPr lang="en-GB" sz="1000" dirty="0" smtClean="0"/>
          </a:p>
          <a:p>
            <a:r>
              <a:rPr lang="en-GB" dirty="0" smtClean="0"/>
              <a:t>Pathogens enter by </a:t>
            </a:r>
            <a:r>
              <a:rPr lang="en-GB" dirty="0" err="1" smtClean="0"/>
              <a:t>endocytosis</a:t>
            </a:r>
            <a:r>
              <a:rPr lang="en-GB" dirty="0" smtClean="0"/>
              <a:t> or by producing enzymes that breach the host cell membrane. They must then reproduce but this takes time.</a:t>
            </a:r>
          </a:p>
          <a:p>
            <a:endParaRPr lang="en-GB" sz="1000" dirty="0" smtClean="0"/>
          </a:p>
          <a:p>
            <a:r>
              <a:rPr lang="en-GB" dirty="0" smtClean="0"/>
              <a:t>The time period between infection and appearance of signs and symptoms is called the </a:t>
            </a:r>
            <a:r>
              <a:rPr lang="en-GB" dirty="0" smtClean="0">
                <a:solidFill>
                  <a:srgbClr val="FF0000"/>
                </a:solidFill>
              </a:rPr>
              <a:t>incubation period</a:t>
            </a:r>
            <a:r>
              <a:rPr lang="en-GB" dirty="0" smtClean="0"/>
              <a:t>.</a:t>
            </a:r>
          </a:p>
          <a:p>
            <a:endParaRPr lang="en-GB" sz="1000" dirty="0" smtClean="0"/>
          </a:p>
          <a:p>
            <a:r>
              <a:rPr lang="en-GB" dirty="0" smtClean="0"/>
              <a:t>It is possible for an infected but otherwise apparently healthy person to pass on an infection – </a:t>
            </a:r>
            <a:r>
              <a:rPr lang="en-GB" dirty="0" smtClean="0">
                <a:solidFill>
                  <a:srgbClr val="FF0000"/>
                </a:solidFill>
              </a:rPr>
              <a:t>carrier</a:t>
            </a:r>
            <a:r>
              <a:rPr lang="en-GB" dirty="0" smtClean="0"/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en-GB" dirty="0" smtClean="0"/>
              <a:t>Toxins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Many bacterial pathogens produce toxins</a:t>
            </a:r>
          </a:p>
          <a:p>
            <a:endParaRPr lang="en-GB" sz="1000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Exotoxins</a:t>
            </a:r>
            <a:r>
              <a:rPr lang="en-GB" dirty="0" smtClean="0"/>
              <a:t> – secreted by or leak from bacteria:</a:t>
            </a:r>
          </a:p>
          <a:p>
            <a:pPr lvl="1"/>
            <a:r>
              <a:rPr lang="en-GB" i="1" dirty="0" smtClean="0"/>
              <a:t>Escherichia Coli - </a:t>
            </a:r>
            <a:r>
              <a:rPr lang="en-GB" dirty="0" smtClean="0"/>
              <a:t>exotoxins affect lining of intestines  and cause diarrhoea.</a:t>
            </a:r>
          </a:p>
          <a:p>
            <a:pPr lvl="1"/>
            <a:r>
              <a:rPr lang="en-GB" i="1" dirty="0" smtClean="0"/>
              <a:t>Clostridium </a:t>
            </a:r>
            <a:r>
              <a:rPr lang="en-GB" i="1" dirty="0" err="1" smtClean="0"/>
              <a:t>tetani</a:t>
            </a:r>
            <a:r>
              <a:rPr lang="en-GB" i="1" dirty="0" smtClean="0"/>
              <a:t> </a:t>
            </a:r>
            <a:r>
              <a:rPr lang="en-GB" dirty="0" smtClean="0"/>
              <a:t>– exotoxins affect nerve cells resulting in spastic paralysis (lockjaw)</a:t>
            </a:r>
          </a:p>
          <a:p>
            <a:pPr lvl="1"/>
            <a:endParaRPr lang="en-GB" sz="1100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Endotoxins</a:t>
            </a:r>
            <a:r>
              <a:rPr lang="en-GB" dirty="0" smtClean="0"/>
              <a:t> – complex compounds released when bacterial cell dies. </a:t>
            </a:r>
          </a:p>
          <a:p>
            <a:pPr lvl="1"/>
            <a:r>
              <a:rPr lang="en-GB" dirty="0" smtClean="0"/>
              <a:t>They are picked up by macrophages (type of white blood cell) and cause them to produce proteins that alter the body’s temperature -regulating mechanisms, resulting in a fever. These proteins also cause weakness and aching.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GB" dirty="0" smtClean="0"/>
              <a:t>Transmission of pathogens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Pathogens can infect an individual in a number of ways:</a:t>
            </a:r>
          </a:p>
          <a:p>
            <a:pPr>
              <a:buNone/>
            </a:pPr>
            <a:endParaRPr lang="en-GB" sz="1100" dirty="0" smtClean="0"/>
          </a:p>
          <a:p>
            <a:r>
              <a:rPr lang="en-GB" dirty="0" smtClean="0"/>
              <a:t>Air-borne infection </a:t>
            </a:r>
          </a:p>
          <a:p>
            <a:pPr lvl="1"/>
            <a:r>
              <a:rPr lang="en-GB" dirty="0" smtClean="0"/>
              <a:t>e.g. chickenpox, influenza, TB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Water-borne infection</a:t>
            </a:r>
          </a:p>
          <a:p>
            <a:pPr lvl="1"/>
            <a:r>
              <a:rPr lang="en-GB" dirty="0" smtClean="0"/>
              <a:t>e.g.</a:t>
            </a:r>
            <a:r>
              <a:rPr lang="en-GB" i="1" dirty="0" smtClean="0"/>
              <a:t> </a:t>
            </a:r>
            <a:r>
              <a:rPr lang="en-GB" i="1" dirty="0" err="1" smtClean="0"/>
              <a:t>Vibrio</a:t>
            </a:r>
            <a:r>
              <a:rPr lang="en-GB" i="1" dirty="0" smtClean="0"/>
              <a:t> </a:t>
            </a:r>
            <a:r>
              <a:rPr lang="en-GB" i="1" dirty="0" err="1" smtClean="0"/>
              <a:t>cholerae</a:t>
            </a:r>
            <a:r>
              <a:rPr lang="en-GB" i="1" dirty="0" smtClean="0"/>
              <a:t> </a:t>
            </a:r>
            <a:r>
              <a:rPr lang="en-GB" dirty="0" smtClean="0"/>
              <a:t>and </a:t>
            </a:r>
            <a:r>
              <a:rPr lang="en-GB" i="1" dirty="0" smtClean="0"/>
              <a:t>Escherichia coli 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http://goodbyemailbox.com/blog/uploaded_images/sneeze-7424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928802"/>
            <a:ext cx="2928958" cy="2020094"/>
          </a:xfrm>
          <a:prstGeom prst="rect">
            <a:avLst/>
          </a:prstGeom>
          <a:noFill/>
        </p:spPr>
      </p:pic>
      <p:pic>
        <p:nvPicPr>
          <p:cNvPr id="5" name="Picture 4" descr="http://z.about.com/d/goeasteurope/1/0/7/0/-/-/DanubeFlood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643446"/>
            <a:ext cx="1928826" cy="1446620"/>
          </a:xfrm>
          <a:prstGeom prst="rect">
            <a:avLst/>
          </a:prstGeom>
          <a:noFill/>
        </p:spPr>
      </p:pic>
      <p:pic>
        <p:nvPicPr>
          <p:cNvPr id="6" name="Picture 2" descr="http://home.earthlink.net/~miracle2-miracleii/Water_Boo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357694"/>
            <a:ext cx="1526675" cy="2351079"/>
          </a:xfrm>
          <a:prstGeom prst="rect">
            <a:avLst/>
          </a:prstGeom>
          <a:noFill/>
        </p:spPr>
      </p:pic>
      <p:pic>
        <p:nvPicPr>
          <p:cNvPr id="7" name="Picture 6" descr="http://www.stanford.edu/class/humbio103/ParaSites2003/Cyclospora/Clinical%20Presentation2_files/image00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4357694"/>
            <a:ext cx="3286148" cy="238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553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Causes of disease</vt:lpstr>
      <vt:lpstr>Starter</vt:lpstr>
      <vt:lpstr>Learning outcomes</vt:lpstr>
      <vt:lpstr>Infectious diseases</vt:lpstr>
      <vt:lpstr>Initial infection </vt:lpstr>
      <vt:lpstr>Why do we feel ill?</vt:lpstr>
      <vt:lpstr>After infection</vt:lpstr>
      <vt:lpstr>Toxins </vt:lpstr>
      <vt:lpstr>Transmission of pathogens</vt:lpstr>
      <vt:lpstr>Transmission of pathogens</vt:lpstr>
      <vt:lpstr>Learning outcomes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disease</dc:title>
  <dc:creator> </dc:creator>
  <cp:lastModifiedBy> </cp:lastModifiedBy>
  <cp:revision>12</cp:revision>
  <dcterms:created xsi:type="dcterms:W3CDTF">2008-08-01T08:34:45Z</dcterms:created>
  <dcterms:modified xsi:type="dcterms:W3CDTF">2008-08-02T08:34:33Z</dcterms:modified>
</cp:coreProperties>
</file>