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C2AC-1B03-4342-9FFB-0E35679B282C}" type="datetimeFigureOut">
              <a:rPr lang="en-US" smtClean="0"/>
              <a:t>9/8/2009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214A-81CF-4299-A553-2F8B81A153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1.2 Investigating Populations</a:t>
            </a:r>
            <a:endParaRPr lang="en-GB" dirty="0"/>
          </a:p>
        </p:txBody>
      </p:sp>
      <p:pic>
        <p:nvPicPr>
          <p:cNvPr id="1028" name="Picture 4" descr="http://images.google.co.uk/url?source=imgres&amp;ct=tbn&amp;q=http://www20.homepage.villanova.edu/lisa.rodrigues/Lab%25207%2520007.jpg&amp;usg=AFQjCNHIrlEqauUAUPYjB0KFIGaD1-pF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629393" cy="497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about animals?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607220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we’ve seen up until now is fine for sampling plant populations, but </a:t>
            </a:r>
            <a:r>
              <a:rPr lang="en-GB" sz="2400" b="1" dirty="0" smtClean="0">
                <a:solidFill>
                  <a:srgbClr val="FF0000"/>
                </a:solidFill>
              </a:rPr>
              <a:t>studying animals and insects is trickier</a:t>
            </a:r>
            <a:r>
              <a:rPr lang="en-GB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A set of animals are </a:t>
            </a:r>
            <a:r>
              <a:rPr lang="en-GB" sz="2400" b="1" dirty="0" smtClean="0">
                <a:solidFill>
                  <a:srgbClr val="00B050"/>
                </a:solidFill>
              </a:rPr>
              <a:t>caught</a:t>
            </a:r>
            <a:r>
              <a:rPr lang="en-GB" sz="2400" dirty="0" smtClean="0"/>
              <a:t> and then </a:t>
            </a:r>
            <a:r>
              <a:rPr lang="en-GB" sz="2400" b="1" dirty="0" smtClean="0">
                <a:solidFill>
                  <a:srgbClr val="00B050"/>
                </a:solidFill>
              </a:rPr>
              <a:t>marked</a:t>
            </a:r>
            <a:r>
              <a:rPr lang="en-GB" sz="2400" dirty="0" smtClean="0"/>
              <a:t> in some way.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They’re then </a:t>
            </a:r>
            <a:r>
              <a:rPr lang="en-GB" sz="2400" b="1" dirty="0" smtClean="0">
                <a:solidFill>
                  <a:srgbClr val="FF0000"/>
                </a:solidFill>
              </a:rPr>
              <a:t>released</a:t>
            </a:r>
            <a:r>
              <a:rPr lang="en-GB" sz="2400" dirty="0" smtClean="0"/>
              <a:t> back into the community.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After a specified length of time, the community is revisited and the same number or individuals is caught again.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 number of marked individuals is counted.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None/>
            </a:pPr>
            <a:r>
              <a:rPr lang="en-GB" sz="2400" dirty="0" smtClean="0"/>
              <a:t>The population size is calculated:</a:t>
            </a:r>
          </a:p>
          <a:p>
            <a:pPr marL="457200" indent="-457200">
              <a:buNone/>
            </a:pPr>
            <a:endParaRPr lang="en-GB" sz="2400" dirty="0" smtClean="0"/>
          </a:p>
          <a:p>
            <a:pPr marL="457200" indent="-457200" algn="ctr">
              <a:buNone/>
            </a:pPr>
            <a:r>
              <a:rPr lang="en-GB" sz="2000" dirty="0" smtClean="0"/>
              <a:t>Estimated pop.     =       Total number of individuals in the first sample    x</a:t>
            </a:r>
            <a:endParaRPr lang="en-GB" sz="2000" dirty="0"/>
          </a:p>
          <a:p>
            <a:pPr marL="457200" indent="-457200" algn="ctr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size                         </a:t>
            </a:r>
            <a:r>
              <a:rPr lang="en-GB" sz="2000" u="sng" dirty="0" smtClean="0"/>
              <a:t>Total number of individuals in the seconds sample</a:t>
            </a:r>
          </a:p>
          <a:p>
            <a:pPr marL="457200" indent="-457200" algn="ctr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                  number of marked individuals recaptured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r>
              <a:rPr lang="en-GB" dirty="0" smtClean="0"/>
              <a:t>Recap yesterday. Elaborate on a few things.</a:t>
            </a:r>
          </a:p>
          <a:p>
            <a:endParaRPr lang="en-GB" dirty="0"/>
          </a:p>
          <a:p>
            <a:r>
              <a:rPr lang="en-GB" dirty="0" smtClean="0"/>
              <a:t>Study the different ecological techniques used to study populations.</a:t>
            </a:r>
          </a:p>
          <a:p>
            <a:endParaRPr lang="en-GB" dirty="0"/>
          </a:p>
          <a:p>
            <a:r>
              <a:rPr lang="en-GB" dirty="0" smtClean="0"/>
              <a:t>Decide on a field trip?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Studying Habitats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When studying a habitat, ecologists will first estimate the populations of the species living there.</a:t>
            </a:r>
          </a:p>
          <a:p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abundance</a:t>
            </a:r>
            <a:r>
              <a:rPr lang="en-GB" sz="2400" dirty="0" smtClean="0"/>
              <a:t> of each species can never be known exactly, but </a:t>
            </a:r>
            <a:r>
              <a:rPr lang="en-GB" sz="2400" b="1" dirty="0" smtClean="0">
                <a:solidFill>
                  <a:srgbClr val="00B050"/>
                </a:solidFill>
              </a:rPr>
              <a:t>sampling</a:t>
            </a:r>
            <a:r>
              <a:rPr lang="en-GB" sz="2400" dirty="0" smtClean="0"/>
              <a:t> can give reasonably accurate estimates.</a:t>
            </a:r>
          </a:p>
          <a:p>
            <a:endParaRPr lang="en-GB" sz="2400" dirty="0" smtClean="0"/>
          </a:p>
          <a:p>
            <a:pPr algn="ctr">
              <a:buNone/>
            </a:pPr>
            <a:r>
              <a:rPr lang="en-GB" sz="2400" u="sng" dirty="0" smtClean="0"/>
              <a:t>Why would it be wrong to try to count every individual of a population?</a:t>
            </a:r>
          </a:p>
          <a:p>
            <a:pPr algn="ctr">
              <a:buNone/>
            </a:pPr>
            <a:endParaRPr lang="en-GB" sz="2400" u="sng" dirty="0"/>
          </a:p>
          <a:p>
            <a:r>
              <a:rPr lang="en-GB" sz="2400" dirty="0" smtClean="0"/>
              <a:t>So small samples are studied at </a:t>
            </a:r>
            <a:r>
              <a:rPr lang="en-GB" sz="2400" b="1" dirty="0" smtClean="0">
                <a:solidFill>
                  <a:srgbClr val="FF0000"/>
                </a:solidFill>
              </a:rPr>
              <a:t>random locations</a:t>
            </a:r>
            <a:r>
              <a:rPr lang="en-GB" sz="2400" dirty="0" smtClean="0"/>
              <a:t>, and then </a:t>
            </a:r>
            <a:r>
              <a:rPr lang="en-GB" sz="2400" b="1" dirty="0" smtClean="0">
                <a:solidFill>
                  <a:srgbClr val="7030A0"/>
                </a:solidFill>
              </a:rPr>
              <a:t>scaled up</a:t>
            </a:r>
            <a:r>
              <a:rPr lang="en-GB" sz="2400" dirty="0" smtClean="0"/>
              <a:t> to fit the entire habitat.</a:t>
            </a:r>
          </a:p>
          <a:p>
            <a:endParaRPr lang="en-GB" sz="2400" dirty="0"/>
          </a:p>
          <a:p>
            <a:r>
              <a:rPr lang="en-GB" sz="2400" dirty="0" smtClean="0"/>
              <a:t>There are of course, a range of ecological techniques at an ecologist’s disposal.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Introducing Sampling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dirty="0" smtClean="0"/>
              <a:t>The approach to sampling can be in one of two ways: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1. Random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2. Systematic</a:t>
            </a:r>
          </a:p>
          <a:p>
            <a:pPr>
              <a:buNone/>
            </a:pPr>
            <a:r>
              <a:rPr lang="en-GB" sz="2400" u="sng" dirty="0" smtClean="0">
                <a:solidFill>
                  <a:srgbClr val="FF0000"/>
                </a:solidFill>
              </a:rPr>
              <a:t>Random Sampling:</a:t>
            </a:r>
          </a:p>
          <a:p>
            <a:pPr marL="0">
              <a:buNone/>
            </a:pPr>
            <a:r>
              <a:rPr lang="en-GB" sz="2400" dirty="0" smtClean="0"/>
              <a:t>This is usually employed when trying to </a:t>
            </a:r>
            <a:r>
              <a:rPr lang="en-GB" sz="2400" b="1" dirty="0" smtClean="0">
                <a:solidFill>
                  <a:srgbClr val="00B050"/>
                </a:solidFill>
              </a:rPr>
              <a:t>eliminate bias</a:t>
            </a:r>
            <a:r>
              <a:rPr lang="en-GB" sz="2400" dirty="0" smtClean="0"/>
              <a:t>. Two numbered axis can be laid out over the sample area. Generation of random numbers provides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co-ordinates</a:t>
            </a:r>
            <a:r>
              <a:rPr lang="en-GB" sz="2400" dirty="0" smtClean="0"/>
              <a:t> for areas to study.</a:t>
            </a:r>
          </a:p>
          <a:p>
            <a:pPr marL="0">
              <a:buNone/>
            </a:pPr>
            <a:endParaRPr lang="en-GB" sz="2400" dirty="0"/>
          </a:p>
          <a:p>
            <a:pPr marL="0">
              <a:buNone/>
            </a:pPr>
            <a:r>
              <a:rPr lang="en-GB" sz="2400" u="sng" dirty="0" smtClean="0">
                <a:solidFill>
                  <a:srgbClr val="FF0000"/>
                </a:solidFill>
              </a:rPr>
              <a:t>Systematic Sampling:</a:t>
            </a:r>
          </a:p>
          <a:p>
            <a:pPr marL="0">
              <a:buNone/>
            </a:pPr>
            <a:r>
              <a:rPr lang="en-GB" sz="2400" dirty="0" smtClean="0"/>
              <a:t>A similar grid is laid over the entire area, but samples are taken at regular intervals. Time-consuming... But more reliable?</a:t>
            </a:r>
          </a:p>
          <a:p>
            <a:pPr marL="0">
              <a:buNone/>
            </a:pPr>
            <a:endParaRPr lang="en-GB" sz="2400" dirty="0"/>
          </a:p>
          <a:p>
            <a:pPr marL="0" algn="ctr">
              <a:buNone/>
            </a:pPr>
            <a:r>
              <a:rPr lang="en-GB" sz="2400" dirty="0" smtClean="0"/>
              <a:t>These two approaches are realised using the following apparatus.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392906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Random grid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Quadrats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quadrat is just a fancy square used by biologists/ecologists.</a:t>
            </a:r>
          </a:p>
          <a:p>
            <a:r>
              <a:rPr lang="en-GB" sz="2400" dirty="0" smtClean="0"/>
              <a:t>There’s two types of quadrat:</a:t>
            </a:r>
            <a:endParaRPr lang="en-GB" sz="2000" dirty="0"/>
          </a:p>
          <a:p>
            <a:pPr algn="ctr">
              <a:buNone/>
            </a:pPr>
            <a:r>
              <a:rPr lang="en-GB" sz="2800" b="1" dirty="0" smtClean="0"/>
              <a:t>Frame Quadrat</a:t>
            </a:r>
          </a:p>
          <a:p>
            <a:pPr algn="ctr">
              <a:buNone/>
            </a:pPr>
            <a:r>
              <a:rPr lang="en-GB" sz="2800" b="1" dirty="0" smtClean="0"/>
              <a:t>Point Quadrat</a:t>
            </a:r>
          </a:p>
          <a:p>
            <a:pPr algn="ctr">
              <a:buNone/>
            </a:pPr>
            <a:endParaRPr lang="en-GB" sz="2400" b="1" dirty="0" smtClean="0"/>
          </a:p>
        </p:txBody>
      </p:sp>
      <p:pic>
        <p:nvPicPr>
          <p:cNvPr id="4098" name="Picture 2" descr="http://images.google.co.uk/url?source=imgres&amp;ct=tbn&amp;q=http://www.bates.edu/~ganderso/biology/bio270/quadrat.gif&amp;usg=AFQjCNEB2YroJjodsM0pzJfq1hyrZIO3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543291" cy="2657468"/>
          </a:xfrm>
          <a:prstGeom prst="rect">
            <a:avLst/>
          </a:prstGeom>
          <a:noFill/>
        </p:spPr>
      </p:pic>
      <p:pic>
        <p:nvPicPr>
          <p:cNvPr id="4100" name="Picture 4" descr="http://images.google.co.uk/url?source=imgres&amp;ct=tbn&amp;q=http://www.cnr.uidaho.edu/veg_measure/Modules/Lessons/Module%25205/Pix/10-point-frame.gif&amp;usg=AFQjCNHRW2R6GgqJr68qfI2WOffGMJkl6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About </a:t>
            </a:r>
            <a:r>
              <a:rPr lang="en-GB" dirty="0" err="1" smtClean="0"/>
              <a:t>Quadratting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607220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Three things to consider when using quadrats:</a:t>
            </a:r>
          </a:p>
          <a:p>
            <a:pPr marL="457200" indent="-457200">
              <a:buAutoNum type="arabicPeriod"/>
            </a:pPr>
            <a:r>
              <a:rPr lang="en-GB" sz="2400" u="sng" dirty="0" smtClean="0">
                <a:solidFill>
                  <a:srgbClr val="FF0000"/>
                </a:solidFill>
              </a:rPr>
              <a:t>The size of the quadrat:</a:t>
            </a:r>
          </a:p>
          <a:p>
            <a:pPr marL="457200" indent="-457200">
              <a:buNone/>
            </a:pPr>
            <a:r>
              <a:rPr lang="en-GB" sz="2400" dirty="0"/>
              <a:t>	</a:t>
            </a:r>
            <a:r>
              <a:rPr lang="en-GB" sz="2400" dirty="0" smtClean="0"/>
              <a:t>Depends on the size of species being investigated, or what kind of groups or colonies the species live in.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u="sng" dirty="0" smtClean="0">
                <a:solidFill>
                  <a:srgbClr val="00B050"/>
                </a:solidFill>
              </a:rPr>
              <a:t>The number of samples being taken in the area:</a:t>
            </a:r>
          </a:p>
          <a:p>
            <a:pPr marL="457200" indent="-457200">
              <a:buNone/>
            </a:pPr>
            <a:r>
              <a:rPr lang="en-GB" sz="2400" dirty="0" smtClean="0"/>
              <a:t>	The more samples you take in the habitat, the more reliable the results will be... Depends if time is an issue. </a:t>
            </a:r>
          </a:p>
          <a:p>
            <a:pPr marL="457200" indent="-457200">
              <a:buAutoNum type="arabicPeriod" startAt="3"/>
            </a:pPr>
            <a:r>
              <a:rPr lang="en-GB" sz="2400" u="sng" dirty="0" smtClean="0">
                <a:solidFill>
                  <a:srgbClr val="0070C0"/>
                </a:solidFill>
              </a:rPr>
              <a:t>The position of each quadrat:</a:t>
            </a:r>
          </a:p>
          <a:p>
            <a:pPr marL="457200" indent="-457200">
              <a:buNone/>
            </a:pPr>
            <a:r>
              <a:rPr lang="en-GB" sz="2400" dirty="0"/>
              <a:t>	</a:t>
            </a:r>
            <a:r>
              <a:rPr lang="en-GB" sz="2400" dirty="0" smtClean="0"/>
              <a:t>Producing unbiased results within a small time-frame is the best idea. Random sampling would work well.</a:t>
            </a:r>
          </a:p>
          <a:p>
            <a:pPr marL="457200" indent="-457200">
              <a:buNone/>
            </a:pPr>
            <a:endParaRPr lang="en-GB" sz="2400" dirty="0" smtClean="0"/>
          </a:p>
          <a:p>
            <a:pPr marL="457200" indent="-457200" algn="ctr">
              <a:buNone/>
            </a:pPr>
            <a:r>
              <a:rPr lang="en-GB" sz="2400" dirty="0" smtClean="0"/>
              <a:t>A problem that arises during quadrat sampling is the </a:t>
            </a:r>
            <a:r>
              <a:rPr lang="en-GB" sz="2400" b="1" dirty="0" smtClean="0"/>
              <a:t>clumping</a:t>
            </a:r>
            <a:r>
              <a:rPr lang="en-GB" sz="2400" dirty="0" smtClean="0"/>
              <a:t> of plants. To get around this... We measure the ‘</a:t>
            </a:r>
            <a:r>
              <a:rPr lang="en-GB" sz="2400" b="1" dirty="0" smtClean="0"/>
              <a:t>mean density</a:t>
            </a:r>
            <a:r>
              <a:rPr lang="en-GB" sz="2400" dirty="0" smtClean="0"/>
              <a:t>’ or ‘</a:t>
            </a:r>
            <a:r>
              <a:rPr lang="en-GB" sz="2400" b="1" dirty="0" smtClean="0"/>
              <a:t>percentage cover</a:t>
            </a:r>
            <a:r>
              <a:rPr lang="en-GB" sz="2400" dirty="0" smtClean="0"/>
              <a:t>’ instead.</a:t>
            </a:r>
          </a:p>
          <a:p>
            <a:pPr marL="457200" indent="-457200"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Mean Density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8647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You count all the individuals of a single species in a quadrat. Do this for a few quadrats (as painstaking as it may be).</a:t>
            </a:r>
          </a:p>
          <a:p>
            <a:r>
              <a:rPr lang="en-GB" sz="2400" dirty="0" smtClean="0"/>
              <a:t>The quadrat must be of a known size.</a:t>
            </a:r>
          </a:p>
          <a:p>
            <a:r>
              <a:rPr lang="en-GB" sz="2400" dirty="0" smtClean="0"/>
              <a:t>Plug the numbers into the following formula:</a:t>
            </a:r>
          </a:p>
          <a:p>
            <a:endParaRPr lang="en-GB" sz="2400" dirty="0"/>
          </a:p>
          <a:p>
            <a:pPr>
              <a:buNone/>
            </a:pPr>
            <a:r>
              <a:rPr lang="en-GB" sz="2400" dirty="0" smtClean="0"/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Estimated mean    </a:t>
            </a:r>
            <a:r>
              <a:rPr lang="en-GB" sz="2400" b="1" dirty="0" smtClean="0"/>
              <a:t>     =       </a:t>
            </a:r>
            <a:r>
              <a:rPr lang="en-GB" sz="2400" b="1" u="sng" dirty="0" smtClean="0"/>
              <a:t>Total number of </a:t>
            </a:r>
            <a:r>
              <a:rPr lang="en-GB" sz="2400" b="1" u="sng" dirty="0" err="1" smtClean="0"/>
              <a:t>induviduals</a:t>
            </a:r>
            <a:r>
              <a:rPr lang="en-GB" sz="2400" b="1" u="sng" dirty="0" smtClean="0"/>
              <a:t> counted</a:t>
            </a:r>
            <a:endParaRPr lang="en-GB" sz="2400" b="1" dirty="0" smtClean="0"/>
          </a:p>
          <a:p>
            <a:pPr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        </a:t>
            </a:r>
            <a:r>
              <a:rPr lang="en-GB" sz="2400" b="1" dirty="0" smtClean="0">
                <a:solidFill>
                  <a:srgbClr val="FF0000"/>
                </a:solidFill>
              </a:rPr>
              <a:t>density</a:t>
            </a:r>
            <a:r>
              <a:rPr lang="en-GB" sz="2400" b="1" dirty="0" smtClean="0"/>
              <a:t>                       Number of quadrats   x   Area of quadrat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600079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Transect sampling </a:t>
            </a:r>
            <a:r>
              <a:rPr lang="en-GB" sz="2400" dirty="0" smtClean="0"/>
              <a:t>is more of a </a:t>
            </a:r>
            <a:r>
              <a:rPr lang="en-GB" sz="2400" b="1" dirty="0" smtClean="0"/>
              <a:t>systematic technique</a:t>
            </a:r>
            <a:r>
              <a:rPr lang="en-GB" sz="2400" dirty="0" smtClean="0"/>
              <a:t>, but can be adapted to a random technique if required.</a:t>
            </a:r>
          </a:p>
          <a:p>
            <a:r>
              <a:rPr lang="en-GB" sz="2400" dirty="0" smtClean="0"/>
              <a:t>See transect sheet.</a:t>
            </a:r>
          </a:p>
          <a:p>
            <a:endParaRPr lang="en-GB" sz="2400" dirty="0"/>
          </a:p>
        </p:txBody>
      </p:sp>
      <p:pic>
        <p:nvPicPr>
          <p:cNvPr id="18434" name="Picture 2" descr="http://images.google.co.uk/url?source=imgres&amp;ct=tbn&amp;q=http://www.kscience.co.uk/as/module5/succession/images/line_transect.jpg&amp;usg=AFQjCNE5OKGA3EKrYD9IJDDrVzULCrrV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1"/>
            <a:ext cx="3929090" cy="2819347"/>
          </a:xfrm>
          <a:prstGeom prst="rect">
            <a:avLst/>
          </a:prstGeom>
          <a:noFill/>
        </p:spPr>
      </p:pic>
      <p:pic>
        <p:nvPicPr>
          <p:cNvPr id="18436" name="Picture 4" descr="http://images.google.co.uk/url?source=imgres&amp;ct=tbn&amp;q=http://www.ylmass.edu.hk/~bio/images/belt_transect.jpg&amp;usg=AFQjCNEbBvY4tTvIthSZfwMlFDKgB0L20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79034"/>
            <a:ext cx="3667107" cy="275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Mark-Release-Recapture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435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1.2 Investigating Populations</vt:lpstr>
      <vt:lpstr>Learning Objectives</vt:lpstr>
      <vt:lpstr>Studying Habitats</vt:lpstr>
      <vt:lpstr>Introducing Sampling Techniques</vt:lpstr>
      <vt:lpstr>Quadrats</vt:lpstr>
      <vt:lpstr>More About Quadratting</vt:lpstr>
      <vt:lpstr>Mean Density</vt:lpstr>
      <vt:lpstr>Transects</vt:lpstr>
      <vt:lpstr>Mark-Release-Recapture</vt:lpstr>
      <vt:lpstr>What about animals?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Investigating Populations</dc:title>
  <dc:creator> </dc:creator>
  <cp:lastModifiedBy> </cp:lastModifiedBy>
  <cp:revision>14</cp:revision>
  <dcterms:created xsi:type="dcterms:W3CDTF">2009-09-08T12:03:11Z</dcterms:created>
  <dcterms:modified xsi:type="dcterms:W3CDTF">2009-09-08T21:50:49Z</dcterms:modified>
</cp:coreProperties>
</file>