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7" r:id="rId6"/>
    <p:sldId id="268" r:id="rId7"/>
    <p:sldId id="269" r:id="rId8"/>
    <p:sldId id="270" r:id="rId9"/>
    <p:sldId id="271" r:id="rId10"/>
    <p:sldId id="272" r:id="rId11"/>
    <p:sldId id="259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F0AF-2735-40D3-8572-158DEDCCD20C}" type="datetimeFigureOut">
              <a:rPr lang="en-US" smtClean="0"/>
              <a:pPr/>
              <a:t>9/14/2010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CA77-8C9A-4181-94A3-208F2DE51D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F0AF-2735-40D3-8572-158DEDCCD20C}" type="datetimeFigureOut">
              <a:rPr lang="en-US" smtClean="0"/>
              <a:pPr/>
              <a:t>9/14/2010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CA77-8C9A-4181-94A3-208F2DE51D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F0AF-2735-40D3-8572-158DEDCCD20C}" type="datetimeFigureOut">
              <a:rPr lang="en-US" smtClean="0"/>
              <a:pPr/>
              <a:t>9/14/2010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CA77-8C9A-4181-94A3-208F2DE51D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F0AF-2735-40D3-8572-158DEDCCD20C}" type="datetimeFigureOut">
              <a:rPr lang="en-US" smtClean="0"/>
              <a:pPr/>
              <a:t>9/14/2010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CA77-8C9A-4181-94A3-208F2DE51D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F0AF-2735-40D3-8572-158DEDCCD20C}" type="datetimeFigureOut">
              <a:rPr lang="en-US" smtClean="0"/>
              <a:pPr/>
              <a:t>9/14/2010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CA77-8C9A-4181-94A3-208F2DE51D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F0AF-2735-40D3-8572-158DEDCCD20C}" type="datetimeFigureOut">
              <a:rPr lang="en-US" smtClean="0"/>
              <a:pPr/>
              <a:t>9/14/2010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CA77-8C9A-4181-94A3-208F2DE51D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F0AF-2735-40D3-8572-158DEDCCD20C}" type="datetimeFigureOut">
              <a:rPr lang="en-US" smtClean="0"/>
              <a:pPr/>
              <a:t>9/14/2010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CA77-8C9A-4181-94A3-208F2DE51D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F0AF-2735-40D3-8572-158DEDCCD20C}" type="datetimeFigureOut">
              <a:rPr lang="en-US" smtClean="0"/>
              <a:pPr/>
              <a:t>9/14/2010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CA77-8C9A-4181-94A3-208F2DE51D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F0AF-2735-40D3-8572-158DEDCCD20C}" type="datetimeFigureOut">
              <a:rPr lang="en-US" smtClean="0"/>
              <a:pPr/>
              <a:t>9/14/2010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CA77-8C9A-4181-94A3-208F2DE51D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F0AF-2735-40D3-8572-158DEDCCD20C}" type="datetimeFigureOut">
              <a:rPr lang="en-US" smtClean="0"/>
              <a:pPr/>
              <a:t>9/14/2010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CA77-8C9A-4181-94A3-208F2DE51D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F0AF-2735-40D3-8572-158DEDCCD20C}" type="datetimeFigureOut">
              <a:rPr lang="en-US" smtClean="0"/>
              <a:pPr/>
              <a:t>9/14/2010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09CA77-8C9A-4181-94A3-208F2DE51DB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62F0AF-2735-40D3-8572-158DEDCCD20C}" type="datetimeFigureOut">
              <a:rPr lang="en-US" smtClean="0"/>
              <a:pPr/>
              <a:t>9/14/2010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09CA77-8C9A-4181-94A3-208F2DE51DB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Variation in Population Size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1.3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Water and Humidity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Population sizes are often very small if there is little water present (only species such as xerophytes will be able to survive)</a:t>
            </a:r>
          </a:p>
          <a:p>
            <a:r>
              <a:rPr lang="en-GB" dirty="0" smtClean="0"/>
              <a:t>Changes in humidity will affect the transpiration rates of plants, thus affecting plant growth.</a:t>
            </a:r>
          </a:p>
          <a:p>
            <a:r>
              <a:rPr lang="en-GB" dirty="0" smtClean="0"/>
              <a:t>If the air is dry, only species adapted to this will be present in larger numbers.</a:t>
            </a:r>
            <a:endParaRPr lang="en-GB" dirty="0"/>
          </a:p>
        </p:txBody>
      </p:sp>
      <p:pic>
        <p:nvPicPr>
          <p:cNvPr id="11266" name="Picture 2" descr="http://www.liquidsculpture.com/images/water/water-drop-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857760"/>
            <a:ext cx="2508236" cy="16736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Averages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Mean = sum of all values/number of values</a:t>
            </a:r>
          </a:p>
          <a:p>
            <a:r>
              <a:rPr lang="en-GB" dirty="0" smtClean="0"/>
              <a:t>Mode = most common value</a:t>
            </a:r>
          </a:p>
          <a:p>
            <a:r>
              <a:rPr lang="en-GB" dirty="0" smtClean="0"/>
              <a:t>Median = middle value when all values written out in order</a:t>
            </a:r>
          </a:p>
          <a:p>
            <a:r>
              <a:rPr lang="en-GB" dirty="0" smtClean="0"/>
              <a:t>Ecology field study, calculate the mean, median and mode for the data: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347" y="4786322"/>
          <a:ext cx="7011480" cy="114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5325"/>
                <a:gridCol w="385153"/>
                <a:gridCol w="481768"/>
                <a:gridCol w="481768"/>
                <a:gridCol w="391703"/>
                <a:gridCol w="481768"/>
                <a:gridCol w="362227"/>
                <a:gridCol w="481768"/>
              </a:tblGrid>
              <a:tr h="571504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Quadrats</a:t>
                      </a:r>
                      <a:r>
                        <a:rPr lang="en-GB" dirty="0" smtClean="0"/>
                        <a:t> in the woodland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</a:t>
                      </a:r>
                      <a:endParaRPr lang="en-GB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en-GB" dirty="0" smtClean="0"/>
                        <a:t>Frequency of meadow brown</a:t>
                      </a:r>
                      <a:r>
                        <a:rPr lang="en-GB" baseline="0" dirty="0" smtClean="0"/>
                        <a:t> butterfly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 Squared (</a:t>
            </a:r>
            <a:r>
              <a:rPr lang="en-GB" i="1" dirty="0" smtClean="0"/>
              <a:t>X</a:t>
            </a:r>
            <a:r>
              <a:rPr lang="en-GB" baseline="30000" dirty="0" smtClean="0"/>
              <a:t>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en-GB" sz="2800" dirty="0" smtClean="0"/>
              <a:t>The Chi-squared test is used to test a null hypothesis.</a:t>
            </a:r>
          </a:p>
          <a:p>
            <a:pPr marL="0" indent="0" algn="just">
              <a:buNone/>
            </a:pPr>
            <a:endParaRPr lang="en-GB" sz="1600" dirty="0" smtClean="0"/>
          </a:p>
          <a:p>
            <a:pPr marL="0" indent="0" algn="just"/>
            <a:r>
              <a:rPr lang="en-GB" sz="2800" dirty="0" smtClean="0"/>
              <a:t>It allows us to compare our observed results with the expected results and decide whether or not there is a significant difference between them.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do you use chi squared?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dirty="0" smtClean="0"/>
              <a:t>It is a simple test that can only be used if certain criteria are met:</a:t>
            </a:r>
          </a:p>
          <a:p>
            <a:pPr marL="0" indent="0" algn="just">
              <a:buFontTx/>
              <a:buChar char="•"/>
            </a:pPr>
            <a:r>
              <a:rPr lang="en-GB" dirty="0" smtClean="0"/>
              <a:t>The sample size must be relatively large</a:t>
            </a:r>
          </a:p>
          <a:p>
            <a:pPr marL="0" indent="0" algn="just">
              <a:buNone/>
            </a:pPr>
            <a:endParaRPr lang="en-GB" sz="1100" dirty="0" smtClean="0"/>
          </a:p>
          <a:p>
            <a:pPr marL="0" indent="0" algn="just">
              <a:buFontTx/>
              <a:buChar char="•"/>
            </a:pPr>
            <a:r>
              <a:rPr lang="en-GB" dirty="0" smtClean="0"/>
              <a:t>The data must fall into discrete categories</a:t>
            </a:r>
          </a:p>
          <a:p>
            <a:pPr marL="0" indent="0" algn="just">
              <a:buNone/>
            </a:pPr>
            <a:endParaRPr lang="en-GB" sz="1100" dirty="0" smtClean="0"/>
          </a:p>
          <a:p>
            <a:pPr marL="0" indent="0" algn="just">
              <a:buFontTx/>
              <a:buChar char="•"/>
            </a:pPr>
            <a:r>
              <a:rPr lang="en-GB" dirty="0" smtClean="0"/>
              <a:t>Only raw counts and not percentages can be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01850"/>
            <a:ext cx="8675687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400" dirty="0" smtClean="0"/>
              <a:t>Chi       =     sum of </a:t>
            </a:r>
            <a:r>
              <a:rPr lang="en-GB" sz="2400" u="sng" dirty="0" smtClean="0"/>
              <a:t>[observed numbers (O) – expected numbers (E)]</a:t>
            </a:r>
            <a:r>
              <a:rPr lang="en-GB" sz="2400" u="sng" baseline="30000" dirty="0" smtClean="0"/>
              <a:t>2</a:t>
            </a:r>
            <a:endParaRPr lang="en-GB" sz="2400" u="sng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sz="2400" dirty="0" smtClean="0"/>
              <a:t>Squared		           	    expected numbers (E)</a:t>
            </a:r>
          </a:p>
          <a:p>
            <a:pPr eaLnBrk="1" hangingPunct="1">
              <a:buFont typeface="Wingdings" pitchFamily="2" charset="2"/>
              <a:buNone/>
            </a:pPr>
            <a:endParaRPr lang="en-GB" sz="2400" dirty="0" smtClean="0"/>
          </a:p>
          <a:p>
            <a:pPr eaLnBrk="1" hangingPunct="1">
              <a:buFont typeface="Wingdings" pitchFamily="2" charset="2"/>
              <a:buNone/>
            </a:pPr>
            <a:endParaRPr lang="en-GB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sz="2400" dirty="0" smtClean="0"/>
              <a:t>		    </a:t>
            </a:r>
            <a:r>
              <a:rPr lang="en-GB" sz="6000" i="1" dirty="0" smtClean="0"/>
              <a:t>X </a:t>
            </a:r>
            <a:r>
              <a:rPr lang="en-GB" sz="6000" baseline="30000" dirty="0" smtClean="0"/>
              <a:t>2</a:t>
            </a:r>
            <a:r>
              <a:rPr lang="en-GB" sz="6000" dirty="0" smtClean="0"/>
              <a:t>   = </a:t>
            </a:r>
            <a:r>
              <a:rPr lang="en-GB" sz="6000" dirty="0" smtClean="0">
                <a:latin typeface="Symbol" pitchFamily="18" charset="2"/>
              </a:rPr>
              <a:t>       </a:t>
            </a:r>
            <a:r>
              <a:rPr lang="en-GB" sz="6000" u="sng" dirty="0" smtClean="0"/>
              <a:t>(O – E)</a:t>
            </a:r>
            <a:r>
              <a:rPr lang="en-GB" sz="6000" u="sng" baseline="30000" dirty="0" smtClean="0"/>
              <a:t>2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6000" baseline="30000" dirty="0" smtClean="0"/>
              <a:t>			</a:t>
            </a:r>
            <a:r>
              <a:rPr lang="en-GB" sz="6000" dirty="0" smtClean="0"/>
              <a:t>                    E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3924300" y="3860800"/>
            <a:ext cx="11525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9600" dirty="0">
                <a:latin typeface="Symbol" pitchFamily="18" charset="2"/>
              </a:rPr>
              <a:t>S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876300"/>
          </a:xfrm>
        </p:spPr>
        <p:txBody>
          <a:bodyPr/>
          <a:lstStyle/>
          <a:p>
            <a:pPr eaLnBrk="1" hangingPunct="1"/>
            <a:r>
              <a:rPr lang="en-GB" smtClean="0"/>
              <a:t>Chi-squared (</a:t>
            </a:r>
            <a:r>
              <a:rPr lang="en-GB" i="1" smtClean="0"/>
              <a:t>X</a:t>
            </a:r>
            <a:r>
              <a:rPr lang="en-GB" baseline="30000" smtClean="0"/>
              <a:t>2</a:t>
            </a:r>
            <a:r>
              <a:rPr lang="en-GB" smtClean="0"/>
              <a:t>)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Chi-squared test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number obtained is then read off a chi-squared distribution table to determine whether any deviation from the expected results is significant or not.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Degrees of freedom – number of categories minus one (n-1).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8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2" grpId="0"/>
      <p:bldP spid="58368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Chi-squared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the chi-squared test, the critical value is p = 0.05 (5%)</a:t>
            </a:r>
          </a:p>
          <a:p>
            <a:endParaRPr lang="en-GB" sz="1000" dirty="0" smtClean="0"/>
          </a:p>
          <a:p>
            <a:r>
              <a:rPr lang="en-GB" dirty="0" smtClean="0"/>
              <a:t>If the probability that the deviation is due to chance is </a:t>
            </a:r>
            <a:r>
              <a:rPr lang="en-GB" dirty="0" smtClean="0">
                <a:solidFill>
                  <a:srgbClr val="FF0000"/>
                </a:solidFill>
              </a:rPr>
              <a:t>more</a:t>
            </a:r>
            <a:r>
              <a:rPr lang="en-GB" dirty="0" smtClean="0"/>
              <a:t> than p = 0.05 (i.e. a probability of more than 5%), we can </a:t>
            </a:r>
            <a:r>
              <a:rPr lang="en-GB" dirty="0" smtClean="0">
                <a:solidFill>
                  <a:srgbClr val="FF0000"/>
                </a:solidFill>
              </a:rPr>
              <a:t>reject the null hypothesis </a:t>
            </a:r>
            <a:r>
              <a:rPr lang="en-GB" dirty="0" smtClean="0"/>
              <a:t>that there is no statistically significant difference between the observed and the expected results.</a:t>
            </a:r>
          </a:p>
          <a:p>
            <a:r>
              <a:rPr lang="en-GB" dirty="0" smtClean="0"/>
              <a:t>E.g. If your </a:t>
            </a:r>
            <a:r>
              <a:rPr lang="en-GB" sz="1050" dirty="0" smtClean="0"/>
              <a:t> </a:t>
            </a:r>
            <a:r>
              <a:rPr lang="en-GB" sz="2800" i="1" dirty="0" smtClean="0"/>
              <a:t>X</a:t>
            </a:r>
            <a:r>
              <a:rPr lang="en-GB" sz="2800" baseline="30000" dirty="0" smtClean="0"/>
              <a:t>2 </a:t>
            </a:r>
            <a:r>
              <a:rPr lang="en-GB" sz="2800" dirty="0" smtClean="0"/>
              <a:t>value is 54.6 and the significance level at the appropriate degrees of freedom is 9.48 then you would </a:t>
            </a:r>
            <a:r>
              <a:rPr lang="en-GB" sz="2800" b="1" dirty="0" smtClean="0"/>
              <a:t>reject the null hypothesis</a:t>
            </a:r>
            <a:r>
              <a:rPr lang="en-GB" sz="2800" dirty="0" smtClean="0"/>
              <a:t>. 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5"/>
          <a:ext cx="7972452" cy="2851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6226"/>
                <a:gridCol w="3986226"/>
              </a:tblGrid>
              <a:tr h="64381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Type of Seaweed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Frequency (number of animals on each type of seaweed)</a:t>
                      </a:r>
                      <a:endParaRPr lang="en-GB" dirty="0"/>
                    </a:p>
                  </a:txBody>
                  <a:tcPr/>
                </a:tc>
              </a:tr>
              <a:tr h="36789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Serrated wrack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45</a:t>
                      </a:r>
                      <a:endParaRPr lang="en-GB" dirty="0"/>
                    </a:p>
                  </a:txBody>
                  <a:tcPr/>
                </a:tc>
              </a:tr>
              <a:tr h="36789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Bladder wrack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38</a:t>
                      </a:r>
                      <a:endParaRPr lang="en-GB" dirty="0"/>
                    </a:p>
                  </a:txBody>
                  <a:tcPr/>
                </a:tc>
              </a:tr>
              <a:tr h="36789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Egg wrack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</a:tr>
              <a:tr h="36789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Spiral wrack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  <a:tr h="36789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Other algae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  <a:tr h="36789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5000636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/>
              <a:t>Null Hypothesis</a:t>
            </a:r>
            <a:r>
              <a:rPr lang="en-GB" sz="2400" dirty="0" smtClean="0"/>
              <a:t>: there is no difference between the frequencies of animals over the 5 types of seaweed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5857892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Expected Frequency = 100/5 = 20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Seaweed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Observed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Expected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O-E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(O-E)</a:t>
                      </a:r>
                      <a:r>
                        <a:rPr lang="en-GB" baseline="30000" dirty="0" smtClean="0"/>
                        <a:t>2</a:t>
                      </a:r>
                      <a:endParaRPr lang="en-GB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(O-E)</a:t>
                      </a:r>
                      <a:r>
                        <a:rPr lang="en-GB" baseline="30000" dirty="0" smtClean="0"/>
                        <a:t>2</a:t>
                      </a:r>
                      <a:r>
                        <a:rPr lang="en-GB" dirty="0" smtClean="0"/>
                        <a:t>/E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S.W.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31.3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B.W.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16.2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E.W.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Spiral W.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11.3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O.A.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16.2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79.9</a:t>
                      </a:r>
                      <a:endParaRPr lang="en-GB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28860" y="5429264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100" dirty="0" smtClean="0"/>
              <a:t> </a:t>
            </a:r>
            <a:r>
              <a:rPr lang="en-GB" sz="3200" i="1" dirty="0" smtClean="0"/>
              <a:t>X </a:t>
            </a:r>
            <a:r>
              <a:rPr lang="en-GB" sz="3200" baseline="30000" dirty="0" smtClean="0"/>
              <a:t>2</a:t>
            </a:r>
            <a:r>
              <a:rPr lang="en-GB" sz="3200" dirty="0" smtClean="0"/>
              <a:t>   = </a:t>
            </a:r>
            <a:r>
              <a:rPr lang="en-GB" sz="3200" dirty="0" smtClean="0">
                <a:latin typeface="Symbol" pitchFamily="18" charset="2"/>
              </a:rPr>
              <a:t>       </a:t>
            </a:r>
            <a:r>
              <a:rPr lang="en-GB" sz="3200" u="sng" dirty="0" smtClean="0"/>
              <a:t>(O – E)</a:t>
            </a:r>
            <a:r>
              <a:rPr lang="en-GB" sz="3200" u="sng" baseline="30000" dirty="0" smtClean="0"/>
              <a:t>2</a:t>
            </a:r>
          </a:p>
          <a:p>
            <a:r>
              <a:rPr lang="en-GB" sz="3200" baseline="30000" dirty="0" smtClean="0"/>
              <a:t>	 </a:t>
            </a:r>
            <a:r>
              <a:rPr lang="en-GB" sz="3200" dirty="0" smtClean="0"/>
              <a:t>     	    E</a:t>
            </a:r>
            <a:endParaRPr lang="en-GB" sz="3200" dirty="0"/>
          </a:p>
        </p:txBody>
      </p:sp>
      <p:sp>
        <p:nvSpPr>
          <p:cNvPr id="6" name="Rectangle 5"/>
          <p:cNvSpPr/>
          <p:nvPr/>
        </p:nvSpPr>
        <p:spPr>
          <a:xfrm>
            <a:off x="4929190" y="2357430"/>
            <a:ext cx="714380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86512" y="2357430"/>
            <a:ext cx="714380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43834" y="2357430"/>
            <a:ext cx="714380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500430" y="5286388"/>
            <a:ext cx="11525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7200" dirty="0">
                <a:latin typeface="Symbol" pitchFamily="18" charset="2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Our </a:t>
            </a:r>
            <a:r>
              <a:rPr lang="en-GB" sz="2400" i="1" dirty="0" smtClean="0"/>
              <a:t>X</a:t>
            </a:r>
            <a:r>
              <a:rPr lang="en-GB" sz="2400" baseline="30000" dirty="0" smtClean="0"/>
              <a:t>2 </a:t>
            </a:r>
            <a:r>
              <a:rPr lang="en-GB" sz="2400" dirty="0" smtClean="0"/>
              <a:t>value is 79.9</a:t>
            </a:r>
          </a:p>
          <a:p>
            <a:r>
              <a:rPr lang="en-GB" sz="2400" dirty="0" smtClean="0"/>
              <a:t>You then look this up in a Critical Value table, using your degrees of freedom (number of categories – 1, so it is 5 – 1 = 4)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The critical value at 5% is </a:t>
            </a:r>
            <a:r>
              <a:rPr lang="en-GB" sz="2400" dirty="0" smtClean="0"/>
              <a:t>9.48, </a:t>
            </a:r>
            <a:r>
              <a:rPr lang="en-GB" sz="2400" dirty="0" smtClean="0"/>
              <a:t>our value is bigger than this, so we </a:t>
            </a:r>
            <a:r>
              <a:rPr lang="en-GB" sz="2400" b="1" dirty="0" smtClean="0"/>
              <a:t>reject </a:t>
            </a:r>
            <a:r>
              <a:rPr lang="en-GB" sz="2400" dirty="0" smtClean="0"/>
              <a:t>the null hypothesis</a:t>
            </a:r>
            <a:endParaRPr lang="en-GB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57290" y="3000372"/>
          <a:ext cx="600079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500198"/>
                <a:gridCol w="1500198"/>
                <a:gridCol w="1500198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GB" smtClean="0"/>
                        <a:t>D.o.F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Significance Level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0.05 (5%)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0.02 (2%)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0.01 (1%)</a:t>
                      </a:r>
                      <a:endParaRPr lang="en-GB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3.84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5.41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6.64</a:t>
                      </a:r>
                      <a:endParaRPr lang="en-GB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5.99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7.82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9.21</a:t>
                      </a:r>
                      <a:endParaRPr lang="en-GB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7.82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9.84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mtClean="0"/>
                        <a:t>11.34</a:t>
                      </a:r>
                      <a:endParaRPr lang="en-GB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9.48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11.66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13.27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Recap:</a:t>
            </a:r>
          </a:p>
          <a:p>
            <a:r>
              <a:rPr lang="en-GB" dirty="0" smtClean="0"/>
              <a:t>Definitions of:</a:t>
            </a:r>
          </a:p>
          <a:p>
            <a:pPr lvl="1"/>
            <a:r>
              <a:rPr lang="en-GB" dirty="0" smtClean="0"/>
              <a:t>Population?</a:t>
            </a:r>
          </a:p>
          <a:p>
            <a:pPr lvl="1"/>
            <a:r>
              <a:rPr lang="en-GB" dirty="0" err="1" smtClean="0"/>
              <a:t>Abiotic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Biotic?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application questions from page 12 of the A2 book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State what factors determine the size of a population</a:t>
            </a:r>
          </a:p>
          <a:p>
            <a:r>
              <a:rPr lang="en-GB" dirty="0" smtClean="0"/>
              <a:t>Describe the </a:t>
            </a:r>
            <a:r>
              <a:rPr lang="en-GB" dirty="0" err="1" smtClean="0"/>
              <a:t>abiotic</a:t>
            </a:r>
            <a:r>
              <a:rPr lang="en-GB" dirty="0" smtClean="0"/>
              <a:t> factors that affect the size of a population</a:t>
            </a:r>
          </a:p>
          <a:p>
            <a:r>
              <a:rPr lang="en-GB" dirty="0" smtClean="0"/>
              <a:t>Explain how these factors influence population size</a:t>
            </a:r>
          </a:p>
          <a:p>
            <a:r>
              <a:rPr lang="en-GB" dirty="0" smtClean="0"/>
              <a:t>Carry out Chi squared tests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Population Growth Curves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Usually there are 3 phases:</a:t>
            </a:r>
          </a:p>
          <a:p>
            <a:pPr marL="514350" indent="-514350">
              <a:buAutoNum type="arabicPeriod"/>
            </a:pPr>
            <a:r>
              <a:rPr lang="en-GB" dirty="0" smtClean="0"/>
              <a:t>Slow growth as numbers are built up</a:t>
            </a:r>
          </a:p>
          <a:p>
            <a:pPr marL="514350" indent="-514350">
              <a:buAutoNum type="arabicPeriod"/>
            </a:pPr>
            <a:r>
              <a:rPr lang="en-GB" dirty="0" smtClean="0"/>
              <a:t>Rapid growth</a:t>
            </a:r>
          </a:p>
          <a:p>
            <a:pPr marL="514350" indent="-514350">
              <a:buAutoNum type="arabicPeriod"/>
            </a:pPr>
            <a:r>
              <a:rPr lang="en-GB" dirty="0" smtClean="0"/>
              <a:t>Population growth decreases, population is approximately stable. Some variation due to...?</a:t>
            </a:r>
            <a:endParaRPr lang="en-GB" dirty="0"/>
          </a:p>
        </p:txBody>
      </p:sp>
      <p:pic>
        <p:nvPicPr>
          <p:cNvPr id="1026" name="Picture 2" descr="C:\Documents and Settings\alisonb\My Documents\Year 13 AQA A2 Biology\Unit 4 Populations and the Environment\1 Populations\1.3 Blank graph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85926"/>
            <a:ext cx="5881695" cy="4495711"/>
          </a:xfrm>
          <a:prstGeom prst="rect">
            <a:avLst/>
          </a:prstGeom>
          <a:noFill/>
        </p:spPr>
      </p:pic>
      <p:sp>
        <p:nvSpPr>
          <p:cNvPr id="10" name="Freeform 9"/>
          <p:cNvSpPr/>
          <p:nvPr/>
        </p:nvSpPr>
        <p:spPr>
          <a:xfrm>
            <a:off x="2807594" y="3157470"/>
            <a:ext cx="3670479" cy="2580068"/>
          </a:xfrm>
          <a:custGeom>
            <a:avLst/>
            <a:gdLst>
              <a:gd name="connsiteX0" fmla="*/ 0 w 3670479"/>
              <a:gd name="connsiteY0" fmla="*/ 2560750 h 2580068"/>
              <a:gd name="connsiteX1" fmla="*/ 875764 w 3670479"/>
              <a:gd name="connsiteY1" fmla="*/ 2213020 h 2580068"/>
              <a:gd name="connsiteX2" fmla="*/ 1841679 w 3670479"/>
              <a:gd name="connsiteY2" fmla="*/ 358462 h 2580068"/>
              <a:gd name="connsiteX3" fmla="*/ 3670479 w 3670479"/>
              <a:gd name="connsiteY3" fmla="*/ 62248 h 2580068"/>
              <a:gd name="connsiteX4" fmla="*/ 3670479 w 3670479"/>
              <a:gd name="connsiteY4" fmla="*/ 62248 h 2580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0479" h="2580068">
                <a:moveTo>
                  <a:pt x="0" y="2560750"/>
                </a:moveTo>
                <a:cubicBezTo>
                  <a:pt x="284409" y="2570409"/>
                  <a:pt x="568818" y="2580068"/>
                  <a:pt x="875764" y="2213020"/>
                </a:cubicBezTo>
                <a:cubicBezTo>
                  <a:pt x="1182711" y="1845972"/>
                  <a:pt x="1375893" y="716924"/>
                  <a:pt x="1841679" y="358462"/>
                </a:cubicBezTo>
                <a:cubicBezTo>
                  <a:pt x="2307465" y="0"/>
                  <a:pt x="3670479" y="62248"/>
                  <a:pt x="3670479" y="62248"/>
                </a:cubicBezTo>
                <a:lnTo>
                  <a:pt x="3670479" y="6224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786050" y="3714752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Slow growth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786182" y="2928934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Rapid growth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429256" y="2571744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Stable, no growth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Population Size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Affected by </a:t>
            </a:r>
            <a:r>
              <a:rPr lang="en-GB" sz="2800" b="1" dirty="0" smtClean="0"/>
              <a:t>limiting factors</a:t>
            </a:r>
          </a:p>
          <a:p>
            <a:r>
              <a:rPr lang="en-GB" sz="2800" dirty="0" smtClean="0"/>
              <a:t>Rapid growth can happen when there are no or few limiting factors e.g. Plants can grow rapidly if sunlight is not limiting</a:t>
            </a:r>
          </a:p>
          <a:p>
            <a:r>
              <a:rPr lang="en-GB" sz="2800" dirty="0" smtClean="0"/>
              <a:t>Once more organisms grow and reproduce, nutrients and other factors become </a:t>
            </a:r>
            <a:r>
              <a:rPr lang="en-GB" sz="2800" b="1" dirty="0" smtClean="0"/>
              <a:t>limiting</a:t>
            </a:r>
            <a:r>
              <a:rPr lang="en-GB" sz="2800" dirty="0" smtClean="0"/>
              <a:t>, slowing down overall increase in population size</a:t>
            </a:r>
          </a:p>
          <a:p>
            <a:r>
              <a:rPr lang="en-GB" sz="2800" dirty="0" smtClean="0"/>
              <a:t>The ultimate population size will be affected by </a:t>
            </a:r>
            <a:r>
              <a:rPr lang="en-GB" sz="2800" b="1" dirty="0" smtClean="0"/>
              <a:t>biotic </a:t>
            </a:r>
            <a:r>
              <a:rPr lang="en-GB" sz="2800" dirty="0" smtClean="0"/>
              <a:t>and </a:t>
            </a:r>
            <a:r>
              <a:rPr lang="en-GB" sz="2800" b="1" dirty="0" err="1" smtClean="0"/>
              <a:t>abiotic</a:t>
            </a:r>
            <a:r>
              <a:rPr lang="en-GB" sz="2800" dirty="0" smtClean="0"/>
              <a:t> factors.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Abiotic</a:t>
            </a:r>
            <a:r>
              <a:rPr lang="en-GB" dirty="0" smtClean="0"/>
              <a:t>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the following </a:t>
            </a:r>
            <a:r>
              <a:rPr lang="en-GB" dirty="0" err="1" smtClean="0"/>
              <a:t>abiotic</a:t>
            </a:r>
            <a:r>
              <a:rPr lang="en-GB" dirty="0" smtClean="0"/>
              <a:t> factors write an explanation about </a:t>
            </a:r>
            <a:r>
              <a:rPr lang="en-GB" u="sng" dirty="0" smtClean="0"/>
              <a:t>how</a:t>
            </a:r>
            <a:r>
              <a:rPr lang="en-GB" dirty="0" smtClean="0"/>
              <a:t> they would influence the size of a population</a:t>
            </a:r>
          </a:p>
          <a:p>
            <a:r>
              <a:rPr lang="en-GB" dirty="0" smtClean="0"/>
              <a:t>Temperature</a:t>
            </a:r>
          </a:p>
          <a:p>
            <a:r>
              <a:rPr lang="en-GB" dirty="0" smtClean="0"/>
              <a:t>Light</a:t>
            </a:r>
          </a:p>
          <a:p>
            <a:r>
              <a:rPr lang="en-GB" dirty="0" smtClean="0"/>
              <a:t>pH</a:t>
            </a:r>
          </a:p>
          <a:p>
            <a:r>
              <a:rPr lang="en-GB" dirty="0" smtClean="0"/>
              <a:t>Water and Humidity</a:t>
            </a:r>
            <a:endParaRPr lang="en-GB" dirty="0"/>
          </a:p>
        </p:txBody>
      </p:sp>
      <p:pic>
        <p:nvPicPr>
          <p:cNvPr id="15362" name="Picture 2" descr="http://ncelementaryscience.files.wordpress.com/2010/07/thermomet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357562"/>
            <a:ext cx="1585203" cy="2749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Temperature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Population size will be smaller if the temperature is too far away from the optimum for that species</a:t>
            </a:r>
          </a:p>
          <a:p>
            <a:r>
              <a:rPr lang="en-GB" dirty="0" smtClean="0"/>
              <a:t>Enzymes</a:t>
            </a:r>
          </a:p>
          <a:p>
            <a:pPr lvl="1"/>
            <a:r>
              <a:rPr lang="en-GB" dirty="0" smtClean="0"/>
              <a:t>Too cold: enzymes slow down, metabolic rate decreases so growth is slower</a:t>
            </a:r>
          </a:p>
          <a:p>
            <a:pPr lvl="1"/>
            <a:r>
              <a:rPr lang="en-GB" dirty="0" smtClean="0"/>
              <a:t>Too hot: enzymes are denatured so population growth is slower</a:t>
            </a:r>
          </a:p>
          <a:p>
            <a:r>
              <a:rPr lang="en-GB" dirty="0" smtClean="0"/>
              <a:t>Warm-blooded animals: if the temperature is too far from the optimum a lot of energy is expended trying to maintain normal body temperature, so population growth slows.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Photosynthesis rates will increase when light intensity increases, this means faster plant growth.</a:t>
            </a:r>
          </a:p>
          <a:p>
            <a:r>
              <a:rPr lang="en-GB" dirty="0" smtClean="0"/>
              <a:t>This will have an effect up the food chain, potentially increasing animal population size.</a:t>
            </a:r>
            <a:endParaRPr lang="en-GB" dirty="0"/>
          </a:p>
        </p:txBody>
      </p:sp>
      <p:pic>
        <p:nvPicPr>
          <p:cNvPr id="13314" name="Picture 2" descr="http://z.about.com/d/space/1/0/Y/Q/sun_tou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714752"/>
            <a:ext cx="2928958" cy="28337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Enzyme activity is affected by pH</a:t>
            </a:r>
          </a:p>
          <a:p>
            <a:r>
              <a:rPr lang="en-GB" dirty="0" smtClean="0"/>
              <a:t>Enzymes have an optimum pH at which they will work best</a:t>
            </a:r>
          </a:p>
          <a:p>
            <a:r>
              <a:rPr lang="en-GB" dirty="0" smtClean="0"/>
              <a:t>Population sizes will be larger when the conditions are the best pH for enzyme activity</a:t>
            </a:r>
            <a:endParaRPr lang="en-GB" dirty="0"/>
          </a:p>
        </p:txBody>
      </p:sp>
      <p:pic>
        <p:nvPicPr>
          <p:cNvPr id="12290" name="Picture 2" descr="http://www.funsci.com/fun3_en/acids/acids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786190"/>
            <a:ext cx="2895600" cy="2800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</TotalTime>
  <Words>906</Words>
  <Application>Microsoft Office PowerPoint</Application>
  <PresentationFormat>On-screen Show (4:3)</PresentationFormat>
  <Paragraphs>191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Variation in Population Size</vt:lpstr>
      <vt:lpstr>Starter</vt:lpstr>
      <vt:lpstr>Learning Objectives</vt:lpstr>
      <vt:lpstr>Population Growth Curves</vt:lpstr>
      <vt:lpstr>Population Size</vt:lpstr>
      <vt:lpstr>Abiotic Factors</vt:lpstr>
      <vt:lpstr>Temperature</vt:lpstr>
      <vt:lpstr>Light</vt:lpstr>
      <vt:lpstr>pH</vt:lpstr>
      <vt:lpstr>Water and Humidity</vt:lpstr>
      <vt:lpstr>Averages</vt:lpstr>
      <vt:lpstr>Chi Squared (X2)</vt:lpstr>
      <vt:lpstr>When do you use chi squared?</vt:lpstr>
      <vt:lpstr>Chi-squared (X2) test</vt:lpstr>
      <vt:lpstr>Chi-squared test</vt:lpstr>
      <vt:lpstr>Chi-squared</vt:lpstr>
      <vt:lpstr>Question</vt:lpstr>
      <vt:lpstr>Question</vt:lpstr>
      <vt:lpstr>Question</vt:lpstr>
      <vt:lpstr>Application Questions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Variation in Population Size</dc:title>
  <dc:creator> </dc:creator>
  <cp:lastModifiedBy> </cp:lastModifiedBy>
  <cp:revision>24</cp:revision>
  <dcterms:created xsi:type="dcterms:W3CDTF">2010-09-13T15:22:44Z</dcterms:created>
  <dcterms:modified xsi:type="dcterms:W3CDTF">2010-09-14T09:59:34Z</dcterms:modified>
</cp:coreProperties>
</file>