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57" r:id="rId4"/>
    <p:sldId id="258" r:id="rId5"/>
    <p:sldId id="259" r:id="rId6"/>
    <p:sldId id="260" r:id="rId7"/>
    <p:sldId id="269" r:id="rId8"/>
    <p:sldId id="261" r:id="rId9"/>
    <p:sldId id="267" r:id="rId10"/>
    <p:sldId id="262" r:id="rId11"/>
    <p:sldId id="264" r:id="rId12"/>
    <p:sldId id="263" r:id="rId13"/>
    <p:sldId id="270" r:id="rId14"/>
    <p:sldId id="268" r:id="rId15"/>
    <p:sldId id="266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566" autoAdjust="0"/>
  </p:normalViewPr>
  <p:slideViewPr>
    <p:cSldViewPr>
      <p:cViewPr varScale="1">
        <p:scale>
          <a:sx n="80" d="100"/>
          <a:sy n="80" d="100"/>
        </p:scale>
        <p:origin x="-8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10566-7610-4DAB-9717-04BACD325E9C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081A0-40DA-4EE7-8D46-EF174357EB9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081A0-40DA-4EE7-8D46-EF174357EB9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081A0-40DA-4EE7-8D46-EF174357EB95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081A0-40DA-4EE7-8D46-EF174357EB95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840A-A96D-403B-82C9-8184F43F9D66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DAC-C867-4D6F-8675-2A00CE6C94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840A-A96D-403B-82C9-8184F43F9D66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DAC-C867-4D6F-8675-2A00CE6C94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840A-A96D-403B-82C9-8184F43F9D66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DAC-C867-4D6F-8675-2A00CE6C94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840A-A96D-403B-82C9-8184F43F9D66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DAC-C867-4D6F-8675-2A00CE6C94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840A-A96D-403B-82C9-8184F43F9D66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DAC-C867-4D6F-8675-2A00CE6C94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840A-A96D-403B-82C9-8184F43F9D66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DAC-C867-4D6F-8675-2A00CE6C94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840A-A96D-403B-82C9-8184F43F9D66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DAC-C867-4D6F-8675-2A00CE6C94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840A-A96D-403B-82C9-8184F43F9D66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DAC-C867-4D6F-8675-2A00CE6C94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840A-A96D-403B-82C9-8184F43F9D66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DAC-C867-4D6F-8675-2A00CE6C94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840A-A96D-403B-82C9-8184F43F9D66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DAC-C867-4D6F-8675-2A00CE6C94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840A-A96D-403B-82C9-8184F43F9D66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DAC-C867-4D6F-8675-2A00CE6C94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F840A-A96D-403B-82C9-8184F43F9D66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60DAC-C867-4D6F-8675-2A00CE6C94E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-71470" y="487011"/>
            <a:ext cx="9197667" cy="16561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1.4 Competition</a:t>
            </a:r>
          </a:p>
        </p:txBody>
      </p:sp>
      <p:pic>
        <p:nvPicPr>
          <p:cNvPr id="26632" name="Picture 8" descr="http://showmeyourindies.com/wp-content/uploads/2009/05/3554264957_59133f1c82_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7838" y="2205596"/>
            <a:ext cx="7633252" cy="4295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6" y="-16"/>
            <a:ext cx="911546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Intraspecific Competition in a population of small herbivores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535817" y="3821909"/>
            <a:ext cx="45005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14480" y="6143644"/>
            <a:ext cx="76438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03622" y="6160021"/>
            <a:ext cx="7715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0               2             4             6           8         10          12          14          16  </a:t>
            </a:r>
          </a:p>
          <a:p>
            <a:pPr algn="ctr"/>
            <a:r>
              <a:rPr lang="en-GB" sz="2400" dirty="0" smtClean="0"/>
              <a:t>Time (weeks)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71570" y="1571612"/>
            <a:ext cx="78578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4.5</a:t>
            </a:r>
          </a:p>
          <a:p>
            <a:pPr algn="ctr"/>
            <a:endParaRPr lang="en-GB" sz="1600" dirty="0" smtClean="0"/>
          </a:p>
          <a:p>
            <a:pPr algn="ctr"/>
            <a:r>
              <a:rPr lang="en-GB" sz="1600" dirty="0" smtClean="0"/>
              <a:t>4.0</a:t>
            </a:r>
          </a:p>
          <a:p>
            <a:pPr algn="ctr"/>
            <a:endParaRPr lang="en-GB" sz="1600" dirty="0" smtClean="0"/>
          </a:p>
          <a:p>
            <a:pPr algn="ctr"/>
            <a:r>
              <a:rPr lang="en-GB" sz="1600" dirty="0" smtClean="0"/>
              <a:t>3.5</a:t>
            </a:r>
          </a:p>
          <a:p>
            <a:pPr algn="ctr"/>
            <a:endParaRPr lang="en-GB" sz="1600" dirty="0" smtClean="0"/>
          </a:p>
          <a:p>
            <a:pPr algn="ctr"/>
            <a:r>
              <a:rPr lang="en-GB" sz="1600" dirty="0" smtClean="0"/>
              <a:t>3.0</a:t>
            </a:r>
          </a:p>
          <a:p>
            <a:pPr algn="ctr"/>
            <a:endParaRPr lang="en-GB" sz="1600" dirty="0" smtClean="0"/>
          </a:p>
          <a:p>
            <a:pPr algn="ctr"/>
            <a:r>
              <a:rPr lang="en-GB" sz="1600" dirty="0" smtClean="0"/>
              <a:t>2.5</a:t>
            </a:r>
          </a:p>
          <a:p>
            <a:pPr algn="ctr"/>
            <a:endParaRPr lang="en-GB" sz="1600" dirty="0" smtClean="0"/>
          </a:p>
          <a:p>
            <a:pPr algn="ctr"/>
            <a:r>
              <a:rPr lang="en-GB" sz="1600" dirty="0" smtClean="0"/>
              <a:t>2.0</a:t>
            </a:r>
          </a:p>
          <a:p>
            <a:pPr algn="ctr"/>
            <a:endParaRPr lang="en-GB" sz="1600" dirty="0" smtClean="0"/>
          </a:p>
          <a:p>
            <a:pPr algn="ctr"/>
            <a:r>
              <a:rPr lang="en-GB" sz="1600" dirty="0" smtClean="0"/>
              <a:t>1.5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1.0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0.5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0</a:t>
            </a:r>
            <a:endParaRPr lang="en-GB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32874" y="1428736"/>
            <a:ext cx="615553" cy="49292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2800" dirty="0" smtClean="0"/>
              <a:t>Number of herbivores/hectare</a:t>
            </a:r>
            <a:endParaRPr lang="en-GB" sz="2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2500298" y="4800439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Smaller population lowers competition and population grows again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572264" y="371475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Carrying capacity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5143504" y="1142984"/>
            <a:ext cx="3214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Competition increases, some factor becomes limiting and growth becomes negative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000232" y="135729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No limiting factors</a:t>
            </a:r>
            <a:endParaRPr lang="en-GB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714480" y="3713164"/>
            <a:ext cx="700092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1717288" y="2000240"/>
            <a:ext cx="6712364" cy="2865409"/>
          </a:xfrm>
          <a:custGeom>
            <a:avLst/>
            <a:gdLst>
              <a:gd name="connsiteX0" fmla="*/ 0 w 6802244"/>
              <a:gd name="connsiteY0" fmla="*/ 2088995 h 2850995"/>
              <a:gd name="connsiteX1" fmla="*/ 2007219 w 6802244"/>
              <a:gd name="connsiteY1" fmla="*/ 126380 h 2850995"/>
              <a:gd name="connsiteX2" fmla="*/ 4170556 w 6802244"/>
              <a:gd name="connsiteY2" fmla="*/ 2847278 h 2850995"/>
              <a:gd name="connsiteX3" fmla="*/ 6802244 w 6802244"/>
              <a:gd name="connsiteY3" fmla="*/ 148683 h 2850995"/>
              <a:gd name="connsiteX4" fmla="*/ 6802244 w 6802244"/>
              <a:gd name="connsiteY4" fmla="*/ 148683 h 2850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2244" h="2850995">
                <a:moveTo>
                  <a:pt x="0" y="2088995"/>
                </a:moveTo>
                <a:cubicBezTo>
                  <a:pt x="656063" y="1044497"/>
                  <a:pt x="1312126" y="0"/>
                  <a:pt x="2007219" y="126380"/>
                </a:cubicBezTo>
                <a:cubicBezTo>
                  <a:pt x="2702312" y="252761"/>
                  <a:pt x="3371385" y="2843561"/>
                  <a:pt x="4170556" y="2847278"/>
                </a:cubicBezTo>
                <a:cubicBezTo>
                  <a:pt x="4969727" y="2850995"/>
                  <a:pt x="6802244" y="148683"/>
                  <a:pt x="6802244" y="148683"/>
                </a:cubicBezTo>
                <a:lnTo>
                  <a:pt x="6802244" y="14868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Arrow Connector 31"/>
          <p:cNvCxnSpPr/>
          <p:nvPr/>
        </p:nvCxnSpPr>
        <p:spPr>
          <a:xfrm rot="16200000" flipH="1">
            <a:off x="2285984" y="2000240"/>
            <a:ext cx="71438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4214810" y="1714488"/>
            <a:ext cx="128588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572000" y="4929198"/>
            <a:ext cx="1046423" cy="4244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Important Information!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There will be variation in phenotypes of a population due to genetic and environmental factors.  Mutation, meiosis and sexual reproduction produce genetic variation.  Variation means that some are better adapted to their environment.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Interspecific Competition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smtClean="0"/>
              <a:t>Interspecific competition is where different species compete for the same resource, at the same </a:t>
            </a:r>
            <a:r>
              <a:rPr lang="en-GB" dirty="0" err="1" smtClean="0"/>
              <a:t>trophic</a:t>
            </a:r>
            <a:r>
              <a:rPr lang="en-GB" dirty="0" smtClean="0"/>
              <a:t> level.</a:t>
            </a:r>
          </a:p>
          <a:p>
            <a:pPr algn="just"/>
            <a:r>
              <a:rPr lang="en-GB" dirty="0" smtClean="0"/>
              <a:t>Species of plant compete for light; herbivore species compete for the same plant; or carnivore species compete for the same prey.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Interspecific </a:t>
            </a:r>
            <a:r>
              <a:rPr lang="en-GB" dirty="0" smtClean="0"/>
              <a:t>Competition</a:t>
            </a:r>
            <a:endParaRPr lang="en-GB" dirty="0"/>
          </a:p>
        </p:txBody>
      </p:sp>
      <p:pic>
        <p:nvPicPr>
          <p:cNvPr id="31746" name="Picture 2" descr="http://www.myspokane.info/images/turt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71612"/>
            <a:ext cx="7215238" cy="4180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the two summary questions </a:t>
            </a:r>
            <a:r>
              <a:rPr lang="en-GB" dirty="0"/>
              <a:t>(</a:t>
            </a:r>
            <a:r>
              <a:rPr lang="en-GB" dirty="0" smtClean="0"/>
              <a:t>page 14)  and the four application questions (page 15) in the student text book.</a:t>
            </a:r>
          </a:p>
          <a:p>
            <a:r>
              <a:rPr lang="en-GB" dirty="0" smtClean="0"/>
              <a:t>You have 15 minutes to complete this task!</a:t>
            </a:r>
          </a:p>
        </p:txBody>
      </p:sp>
      <p:pic>
        <p:nvPicPr>
          <p:cNvPr id="1026" name="Picture 2" descr="http://www.indianheadtc.org/itc/images/t&amp;h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786190"/>
            <a:ext cx="2428892" cy="27197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Predation – the predator is a limiting factor on growth of the prey population and the prey is a limiting factor on the predator population.</a:t>
            </a:r>
          </a:p>
          <a:p>
            <a:pPr algn="just"/>
            <a:r>
              <a:rPr lang="en-GB" dirty="0" smtClean="0"/>
              <a:t>Population curves for herbivore and predator have the same general shape.</a:t>
            </a:r>
          </a:p>
          <a:p>
            <a:pPr algn="just"/>
            <a:r>
              <a:rPr lang="en-GB" dirty="0" smtClean="0"/>
              <a:t>The predator’s curve always shows a TIME LAG, compared to the prey.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6" y="-357214"/>
            <a:ext cx="911546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Intraspecific Competition in a population of small herbivores</a:t>
            </a:r>
            <a:endParaRPr lang="en-GB" sz="28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237509" y="3788922"/>
            <a:ext cx="4445012" cy="1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84997" y="6081887"/>
            <a:ext cx="6615326" cy="1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95245" y="6098061"/>
            <a:ext cx="66771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0        2             4             6           8         10          12          14          16  </a:t>
            </a:r>
          </a:p>
          <a:p>
            <a:pPr algn="ctr"/>
            <a:r>
              <a:rPr lang="en-GB" sz="2400" dirty="0" smtClean="0"/>
              <a:t>Time (weeks)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1500174"/>
            <a:ext cx="68005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3.0</a:t>
            </a:r>
          </a:p>
          <a:p>
            <a:pPr algn="ctr"/>
            <a:endParaRPr lang="en-GB" sz="1600" dirty="0"/>
          </a:p>
          <a:p>
            <a:pPr algn="ctr"/>
            <a:endParaRPr lang="en-GB" sz="1600" dirty="0" smtClean="0"/>
          </a:p>
          <a:p>
            <a:pPr algn="ctr"/>
            <a:r>
              <a:rPr lang="en-GB" sz="1600" dirty="0" smtClean="0"/>
              <a:t>2.5</a:t>
            </a:r>
            <a:endParaRPr lang="en-GB" sz="1600" dirty="0"/>
          </a:p>
          <a:p>
            <a:pPr algn="ctr"/>
            <a:endParaRPr lang="en-GB" sz="1600" dirty="0" smtClean="0"/>
          </a:p>
          <a:p>
            <a:pPr algn="ctr"/>
            <a:endParaRPr lang="en-GB" sz="1600" dirty="0" smtClean="0"/>
          </a:p>
          <a:p>
            <a:pPr algn="ctr"/>
            <a:r>
              <a:rPr lang="en-GB" sz="1600" dirty="0" smtClean="0"/>
              <a:t>2.0</a:t>
            </a:r>
          </a:p>
          <a:p>
            <a:pPr algn="ctr"/>
            <a:endParaRPr lang="en-GB" sz="1600" dirty="0" smtClean="0"/>
          </a:p>
          <a:p>
            <a:pPr algn="ctr"/>
            <a:endParaRPr lang="en-GB" sz="1600" dirty="0" smtClean="0"/>
          </a:p>
          <a:p>
            <a:pPr algn="ctr"/>
            <a:r>
              <a:rPr lang="en-GB" sz="1600" dirty="0" smtClean="0"/>
              <a:t>1.5</a:t>
            </a:r>
          </a:p>
          <a:p>
            <a:pPr algn="ctr"/>
            <a:endParaRPr lang="en-GB" sz="1600" dirty="0" smtClean="0"/>
          </a:p>
          <a:p>
            <a:pPr algn="ctr"/>
            <a:endParaRPr lang="en-GB" sz="1600" dirty="0" smtClean="0"/>
          </a:p>
          <a:p>
            <a:pPr algn="ctr"/>
            <a:r>
              <a:rPr lang="en-GB" sz="1600" dirty="0" smtClean="0"/>
              <a:t>1.0</a:t>
            </a:r>
          </a:p>
          <a:p>
            <a:pPr algn="ctr"/>
            <a:endParaRPr lang="en-GB" sz="1600" dirty="0" smtClean="0"/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0.5</a:t>
            </a:r>
          </a:p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0</a:t>
            </a:r>
            <a:endParaRPr lang="en-GB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1428736"/>
            <a:ext cx="615553" cy="486834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2800" dirty="0" smtClean="0"/>
              <a:t>Herbivores/hectare</a:t>
            </a:r>
            <a:endParaRPr lang="en-GB" sz="2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2714612" y="357166"/>
            <a:ext cx="2354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Large number of predators causes a fall in prey population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5468" y="357166"/>
            <a:ext cx="18547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Prey population  increasing due to small predator population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6200000" flipH="1">
            <a:off x="923461" y="1791127"/>
            <a:ext cx="705558" cy="1236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535285" y="1515983"/>
            <a:ext cx="68005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0.5</a:t>
            </a:r>
            <a:endParaRPr lang="en-GB" sz="1600" dirty="0"/>
          </a:p>
          <a:p>
            <a:pPr algn="ctr"/>
            <a:endParaRPr lang="en-GB" sz="1600" dirty="0" smtClean="0"/>
          </a:p>
          <a:p>
            <a:pPr algn="ctr"/>
            <a:endParaRPr lang="en-GB" sz="1600" dirty="0" smtClean="0"/>
          </a:p>
          <a:p>
            <a:pPr algn="ctr"/>
            <a:r>
              <a:rPr lang="en-GB" sz="1600" dirty="0" smtClean="0"/>
              <a:t>0.4</a:t>
            </a:r>
          </a:p>
          <a:p>
            <a:pPr algn="ctr"/>
            <a:r>
              <a:rPr lang="en-GB" sz="1600" dirty="0" smtClean="0"/>
              <a:t> </a:t>
            </a:r>
          </a:p>
          <a:p>
            <a:pPr algn="ctr"/>
            <a:endParaRPr lang="en-GB" sz="1600" dirty="0" smtClean="0"/>
          </a:p>
          <a:p>
            <a:pPr algn="ctr"/>
            <a:r>
              <a:rPr lang="en-GB" sz="1600" dirty="0" smtClean="0"/>
              <a:t>0.3</a:t>
            </a:r>
          </a:p>
          <a:p>
            <a:pPr algn="ctr"/>
            <a:endParaRPr lang="en-GB" sz="1600" dirty="0"/>
          </a:p>
          <a:p>
            <a:pPr algn="ctr"/>
            <a:endParaRPr lang="en-GB" sz="1600" dirty="0" smtClean="0"/>
          </a:p>
          <a:p>
            <a:pPr algn="ctr"/>
            <a:endParaRPr lang="en-GB" sz="1600" dirty="0" smtClean="0"/>
          </a:p>
          <a:p>
            <a:pPr algn="ctr"/>
            <a:r>
              <a:rPr lang="en-GB" sz="1600" dirty="0" smtClean="0"/>
              <a:t>0.2</a:t>
            </a:r>
          </a:p>
          <a:p>
            <a:pPr algn="ctr"/>
            <a:endParaRPr lang="en-GB" sz="1600" dirty="0" smtClean="0"/>
          </a:p>
          <a:p>
            <a:pPr algn="ctr"/>
            <a:endParaRPr lang="en-GB" sz="1600" dirty="0" smtClean="0"/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0.1</a:t>
            </a:r>
          </a:p>
          <a:p>
            <a:pPr algn="ctr"/>
            <a:endParaRPr lang="en-GB" sz="1600" dirty="0"/>
          </a:p>
          <a:p>
            <a:pPr algn="ctr"/>
            <a:endParaRPr lang="en-GB" sz="1600" dirty="0" smtClean="0"/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0</a:t>
            </a:r>
            <a:endParaRPr lang="en-GB" sz="1600" dirty="0"/>
          </a:p>
        </p:txBody>
      </p:sp>
      <p:cxnSp>
        <p:nvCxnSpPr>
          <p:cNvPr id="23" name="Straight Connector 22"/>
          <p:cNvCxnSpPr/>
          <p:nvPr/>
        </p:nvCxnSpPr>
        <p:spPr>
          <a:xfrm rot="16200000" flipH="1">
            <a:off x="5135712" y="3679033"/>
            <a:ext cx="471490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286776" y="1428736"/>
            <a:ext cx="615553" cy="486834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2800" dirty="0" smtClean="0"/>
              <a:t>Predators/hectare</a:t>
            </a:r>
            <a:endParaRPr lang="en-GB" sz="2800" baseline="30000" dirty="0"/>
          </a:p>
        </p:txBody>
      </p:sp>
      <p:sp>
        <p:nvSpPr>
          <p:cNvPr id="26" name="Freeform 25"/>
          <p:cNvSpPr/>
          <p:nvPr/>
        </p:nvSpPr>
        <p:spPr>
          <a:xfrm>
            <a:off x="984738" y="1172308"/>
            <a:ext cx="6541477" cy="3868615"/>
          </a:xfrm>
          <a:custGeom>
            <a:avLst/>
            <a:gdLst>
              <a:gd name="connsiteX0" fmla="*/ 0 w 6541477"/>
              <a:gd name="connsiteY0" fmla="*/ 1242646 h 3868615"/>
              <a:gd name="connsiteX1" fmla="*/ 1289539 w 6541477"/>
              <a:gd name="connsiteY1" fmla="*/ 3446584 h 3868615"/>
              <a:gd name="connsiteX2" fmla="*/ 3727939 w 6541477"/>
              <a:gd name="connsiteY2" fmla="*/ 70338 h 3868615"/>
              <a:gd name="connsiteX3" fmla="*/ 6541477 w 6541477"/>
              <a:gd name="connsiteY3" fmla="*/ 3868615 h 3868615"/>
              <a:gd name="connsiteX4" fmla="*/ 6541477 w 6541477"/>
              <a:gd name="connsiteY4" fmla="*/ 3868615 h 386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1477" h="3868615">
                <a:moveTo>
                  <a:pt x="0" y="1242646"/>
                </a:moveTo>
                <a:cubicBezTo>
                  <a:pt x="334108" y="2442307"/>
                  <a:pt x="668216" y="3641969"/>
                  <a:pt x="1289539" y="3446584"/>
                </a:cubicBezTo>
                <a:cubicBezTo>
                  <a:pt x="1910862" y="3251199"/>
                  <a:pt x="2852616" y="0"/>
                  <a:pt x="3727939" y="70338"/>
                </a:cubicBezTo>
                <a:cubicBezTo>
                  <a:pt x="4603262" y="140677"/>
                  <a:pt x="6541477" y="3868615"/>
                  <a:pt x="6541477" y="3868615"/>
                </a:cubicBezTo>
                <a:lnTo>
                  <a:pt x="6541477" y="386861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reeform 27"/>
          <p:cNvSpPr/>
          <p:nvPr/>
        </p:nvSpPr>
        <p:spPr>
          <a:xfrm>
            <a:off x="1008185" y="734646"/>
            <a:ext cx="6494584" cy="3872524"/>
          </a:xfrm>
          <a:custGeom>
            <a:avLst/>
            <a:gdLst>
              <a:gd name="connsiteX0" fmla="*/ 0 w 6494584"/>
              <a:gd name="connsiteY0" fmla="*/ 2407139 h 3872524"/>
              <a:gd name="connsiteX1" fmla="*/ 1570892 w 6494584"/>
              <a:gd name="connsiteY1" fmla="*/ 203200 h 3872524"/>
              <a:gd name="connsiteX2" fmla="*/ 3751384 w 6494584"/>
              <a:gd name="connsiteY2" fmla="*/ 3626339 h 3872524"/>
              <a:gd name="connsiteX3" fmla="*/ 6494584 w 6494584"/>
              <a:gd name="connsiteY3" fmla="*/ 1680308 h 3872524"/>
              <a:gd name="connsiteX4" fmla="*/ 6494584 w 6494584"/>
              <a:gd name="connsiteY4" fmla="*/ 1680308 h 387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4584" h="3872524">
                <a:moveTo>
                  <a:pt x="0" y="2407139"/>
                </a:moveTo>
                <a:cubicBezTo>
                  <a:pt x="472830" y="1203569"/>
                  <a:pt x="945661" y="0"/>
                  <a:pt x="1570892" y="203200"/>
                </a:cubicBezTo>
                <a:cubicBezTo>
                  <a:pt x="2196123" y="406400"/>
                  <a:pt x="2930769" y="3380154"/>
                  <a:pt x="3751384" y="3626339"/>
                </a:cubicBezTo>
                <a:cubicBezTo>
                  <a:pt x="4571999" y="3872524"/>
                  <a:pt x="6494584" y="1680308"/>
                  <a:pt x="6494584" y="1680308"/>
                </a:cubicBezTo>
                <a:lnTo>
                  <a:pt x="6494584" y="1680308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3178959" y="1535893"/>
            <a:ext cx="642942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075474" y="5148876"/>
            <a:ext cx="2782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1"/>
                </a:solidFill>
              </a:rPr>
              <a:t>Predator numbers grow as they now have a lot of prey to feed on.</a:t>
            </a:r>
            <a:endParaRPr lang="en-GB" dirty="0">
              <a:solidFill>
                <a:schemeClr val="accent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rot="16200000" flipV="1">
            <a:off x="2321706" y="4464853"/>
            <a:ext cx="1285882" cy="71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57818" y="642918"/>
            <a:ext cx="2782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1"/>
                </a:solidFill>
              </a:rPr>
              <a:t>Predator population fall after prey population falls</a:t>
            </a:r>
            <a:endParaRPr lang="en-GB" dirty="0">
              <a:solidFill>
                <a:schemeClr val="accent1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10800000" flipV="1">
            <a:off x="5786446" y="1428736"/>
            <a:ext cx="100013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Starter Activity: Unscramble these anagrams!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Paulnitpoo</a:t>
            </a:r>
            <a:endParaRPr lang="en-GB" dirty="0" smtClean="0"/>
          </a:p>
          <a:p>
            <a:r>
              <a:rPr lang="en-GB" dirty="0" err="1" smtClean="0"/>
              <a:t>Baithat</a:t>
            </a:r>
            <a:endParaRPr lang="en-GB" dirty="0" smtClean="0"/>
          </a:p>
          <a:p>
            <a:r>
              <a:rPr lang="en-GB" dirty="0" err="1" smtClean="0"/>
              <a:t>Cotbitai</a:t>
            </a:r>
            <a:endParaRPr lang="en-GB" dirty="0" smtClean="0"/>
          </a:p>
          <a:p>
            <a:r>
              <a:rPr lang="en-GB" dirty="0" err="1" smtClean="0"/>
              <a:t>Tobciti</a:t>
            </a:r>
            <a:endParaRPr lang="en-GB" dirty="0" smtClean="0"/>
          </a:p>
          <a:p>
            <a:r>
              <a:rPr lang="en-GB" dirty="0" err="1" smtClean="0"/>
              <a:t>Mumcityno</a:t>
            </a:r>
            <a:endParaRPr lang="en-GB" dirty="0" smtClean="0"/>
          </a:p>
          <a:p>
            <a:r>
              <a:rPr lang="en-GB" dirty="0" smtClean="0"/>
              <a:t>chine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intraspecific competition?</a:t>
            </a:r>
          </a:p>
          <a:p>
            <a:r>
              <a:rPr lang="en-GB" dirty="0" smtClean="0"/>
              <a:t>What factors do different species compete for?</a:t>
            </a:r>
          </a:p>
          <a:p>
            <a:r>
              <a:rPr lang="en-GB" dirty="0" smtClean="0"/>
              <a:t>What is interspecific competition?</a:t>
            </a:r>
          </a:p>
          <a:p>
            <a:r>
              <a:rPr lang="en-GB" dirty="0" smtClean="0"/>
              <a:t>How does interspecific competition influence population size?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students should be able to give definitions of interspecific competition and intraspecific competition.</a:t>
            </a:r>
          </a:p>
          <a:p>
            <a:r>
              <a:rPr lang="en-GB" dirty="0" smtClean="0"/>
              <a:t>All students should be able to complete examination questions on competition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Competition - A </a:t>
            </a:r>
            <a:r>
              <a:rPr lang="en-GB" dirty="0"/>
              <a:t>B</a:t>
            </a:r>
            <a:r>
              <a:rPr lang="en-GB" dirty="0" smtClean="0"/>
              <a:t>iotic Factor!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 smtClean="0"/>
              <a:t>Competition is a biotic factor as it involves interactions between organisms.</a:t>
            </a:r>
          </a:p>
          <a:p>
            <a:pPr algn="just"/>
            <a:r>
              <a:rPr lang="en-GB" dirty="0" smtClean="0"/>
              <a:t>Where two or more individuals share any resource (e.g. Light, food, space, oxygen) that is insufficient to satisfy all their requirements fully, then competition results.</a:t>
            </a:r>
          </a:p>
          <a:p>
            <a:r>
              <a:rPr lang="en-GB" dirty="0" smtClean="0"/>
              <a:t>There are two types of competition: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GB" dirty="0" smtClean="0"/>
              <a:t>Intraspecific competition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GB" dirty="0" smtClean="0"/>
              <a:t>Interspecific competition</a:t>
            </a:r>
          </a:p>
          <a:p>
            <a:pPr marL="514350" indent="-514350">
              <a:buFont typeface="+mj-lt"/>
              <a:buAutoNum type="arabicParenR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Intraspecific Competition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Intraspecific competition occurs between members of the same species.</a:t>
            </a:r>
          </a:p>
          <a:p>
            <a:r>
              <a:rPr lang="en-GB" dirty="0" smtClean="0"/>
              <a:t>As a population grows, (density dependent) competition increases for space (e.g. a patch of soil to grow on or a nesting site) and food.</a:t>
            </a:r>
          </a:p>
          <a:p>
            <a:r>
              <a:rPr lang="en-GB" dirty="0" smtClean="0"/>
              <a:t>Population varies about the carrying capacity – an average figure.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Intraspecific Competition</a:t>
            </a:r>
            <a:endParaRPr lang="en-GB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00174"/>
            <a:ext cx="3143272" cy="474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543547"/>
            <a:ext cx="3143272" cy="474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892"/>
            <a:ext cx="8229600" cy="1143000"/>
          </a:xfrm>
        </p:spPr>
        <p:txBody>
          <a:bodyPr/>
          <a:lstStyle/>
          <a:p>
            <a:r>
              <a:rPr lang="en-GB" dirty="0" smtClean="0"/>
              <a:t>Intraspecific Competition in Algae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535817" y="3821909"/>
            <a:ext cx="45005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14480" y="6143644"/>
            <a:ext cx="76438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57290" y="6072206"/>
            <a:ext cx="7715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Jan    Feb    Mar    Apr    May    Jun    Jul    Aug    Sep    Oct    Nov    Dec  </a:t>
            </a:r>
          </a:p>
          <a:p>
            <a:pPr algn="ctr"/>
            <a:r>
              <a:rPr lang="en-GB" sz="2400" dirty="0" smtClean="0"/>
              <a:t>Algal growth over a year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00100" y="1464311"/>
            <a:ext cx="78578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120</a:t>
            </a:r>
          </a:p>
          <a:p>
            <a:pPr algn="ctr"/>
            <a:endParaRPr lang="en-GB" sz="2400" dirty="0" smtClean="0"/>
          </a:p>
          <a:p>
            <a:pPr algn="ctr"/>
            <a:r>
              <a:rPr lang="en-GB" sz="2400" dirty="0" smtClean="0"/>
              <a:t>100</a:t>
            </a:r>
          </a:p>
          <a:p>
            <a:pPr algn="ctr"/>
            <a:endParaRPr lang="en-GB" sz="2400" dirty="0" smtClean="0"/>
          </a:p>
          <a:p>
            <a:pPr algn="ctr"/>
            <a:r>
              <a:rPr lang="en-GB" sz="2400" dirty="0" smtClean="0"/>
              <a:t>80</a:t>
            </a:r>
          </a:p>
          <a:p>
            <a:pPr algn="ctr"/>
            <a:endParaRPr lang="en-GB" sz="2400" dirty="0" smtClean="0"/>
          </a:p>
          <a:p>
            <a:pPr algn="ctr"/>
            <a:r>
              <a:rPr lang="en-GB" sz="2400" dirty="0" smtClean="0"/>
              <a:t>60</a:t>
            </a:r>
          </a:p>
          <a:p>
            <a:pPr algn="ctr"/>
            <a:endParaRPr lang="en-GB" sz="2400" dirty="0" smtClean="0"/>
          </a:p>
          <a:p>
            <a:pPr algn="ctr"/>
            <a:r>
              <a:rPr lang="en-GB" sz="2400" dirty="0" smtClean="0"/>
              <a:t>40</a:t>
            </a:r>
          </a:p>
          <a:p>
            <a:pPr algn="ctr"/>
            <a:endParaRPr lang="en-GB" sz="2400" dirty="0" smtClean="0"/>
          </a:p>
          <a:p>
            <a:pPr algn="ctr"/>
            <a:r>
              <a:rPr lang="en-GB" sz="2400" dirty="0" smtClean="0"/>
              <a:t>20</a:t>
            </a:r>
          </a:p>
          <a:p>
            <a:pPr algn="ctr"/>
            <a:endParaRPr lang="en-GB" sz="2400" dirty="0" smtClean="0"/>
          </a:p>
          <a:p>
            <a:pPr algn="ctr"/>
            <a:r>
              <a:rPr lang="en-GB" sz="2400" dirty="0" smtClean="0"/>
              <a:t>0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32874" y="1428736"/>
            <a:ext cx="738664" cy="49292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3600" dirty="0" smtClean="0"/>
              <a:t>Algae cells (number/cm</a:t>
            </a:r>
            <a:r>
              <a:rPr lang="en-GB" sz="3600" baseline="30000" dirty="0" smtClean="0"/>
              <a:t>3</a:t>
            </a:r>
            <a:r>
              <a:rPr lang="en-GB" sz="3600" dirty="0" smtClean="0"/>
              <a:t>)</a:t>
            </a:r>
            <a:endParaRPr lang="en-GB" sz="3600" baseline="30000" dirty="0"/>
          </a:p>
        </p:txBody>
      </p:sp>
      <p:sp>
        <p:nvSpPr>
          <p:cNvPr id="17" name="Freeform 16"/>
          <p:cNvSpPr/>
          <p:nvPr/>
        </p:nvSpPr>
        <p:spPr>
          <a:xfrm>
            <a:off x="1714480" y="1600883"/>
            <a:ext cx="7292897" cy="4399885"/>
          </a:xfrm>
          <a:custGeom>
            <a:avLst/>
            <a:gdLst>
              <a:gd name="connsiteX0" fmla="*/ 0 w 7292897"/>
              <a:gd name="connsiteY0" fmla="*/ 4393580 h 4399885"/>
              <a:gd name="connsiteX1" fmla="*/ 1204331 w 7292897"/>
              <a:gd name="connsiteY1" fmla="*/ 4371278 h 4399885"/>
              <a:gd name="connsiteX2" fmla="*/ 1271239 w 7292897"/>
              <a:gd name="connsiteY2" fmla="*/ 4237463 h 4399885"/>
              <a:gd name="connsiteX3" fmla="*/ 1360448 w 7292897"/>
              <a:gd name="connsiteY3" fmla="*/ 4170556 h 4399885"/>
              <a:gd name="connsiteX4" fmla="*/ 1494263 w 7292897"/>
              <a:gd name="connsiteY4" fmla="*/ 4059044 h 4399885"/>
              <a:gd name="connsiteX5" fmla="*/ 1605775 w 7292897"/>
              <a:gd name="connsiteY5" fmla="*/ 3925229 h 4399885"/>
              <a:gd name="connsiteX6" fmla="*/ 1694985 w 7292897"/>
              <a:gd name="connsiteY6" fmla="*/ 3791414 h 4399885"/>
              <a:gd name="connsiteX7" fmla="*/ 1739590 w 7292897"/>
              <a:gd name="connsiteY7" fmla="*/ 3724507 h 4399885"/>
              <a:gd name="connsiteX8" fmla="*/ 1806497 w 7292897"/>
              <a:gd name="connsiteY8" fmla="*/ 3657600 h 4399885"/>
              <a:gd name="connsiteX9" fmla="*/ 1962614 w 7292897"/>
              <a:gd name="connsiteY9" fmla="*/ 3568390 h 4399885"/>
              <a:gd name="connsiteX10" fmla="*/ 2029522 w 7292897"/>
              <a:gd name="connsiteY10" fmla="*/ 3501483 h 4399885"/>
              <a:gd name="connsiteX11" fmla="*/ 2096429 w 7292897"/>
              <a:gd name="connsiteY11" fmla="*/ 3456878 h 4399885"/>
              <a:gd name="connsiteX12" fmla="*/ 2185639 w 7292897"/>
              <a:gd name="connsiteY12" fmla="*/ 3278458 h 4399885"/>
              <a:gd name="connsiteX13" fmla="*/ 2207941 w 7292897"/>
              <a:gd name="connsiteY13" fmla="*/ 3211551 h 4399885"/>
              <a:gd name="connsiteX14" fmla="*/ 2297151 w 7292897"/>
              <a:gd name="connsiteY14" fmla="*/ 3055434 h 4399885"/>
              <a:gd name="connsiteX15" fmla="*/ 2341756 w 7292897"/>
              <a:gd name="connsiteY15" fmla="*/ 2899317 h 4399885"/>
              <a:gd name="connsiteX16" fmla="*/ 2430965 w 7292897"/>
              <a:gd name="connsiteY16" fmla="*/ 2743200 h 4399885"/>
              <a:gd name="connsiteX17" fmla="*/ 2453268 w 7292897"/>
              <a:gd name="connsiteY17" fmla="*/ 2676292 h 4399885"/>
              <a:gd name="connsiteX18" fmla="*/ 2542478 w 7292897"/>
              <a:gd name="connsiteY18" fmla="*/ 2542478 h 4399885"/>
              <a:gd name="connsiteX19" fmla="*/ 2587082 w 7292897"/>
              <a:gd name="connsiteY19" fmla="*/ 2475570 h 4399885"/>
              <a:gd name="connsiteX20" fmla="*/ 2653990 w 7292897"/>
              <a:gd name="connsiteY20" fmla="*/ 2341756 h 4399885"/>
              <a:gd name="connsiteX21" fmla="*/ 2676292 w 7292897"/>
              <a:gd name="connsiteY21" fmla="*/ 2029522 h 4399885"/>
              <a:gd name="connsiteX22" fmla="*/ 2698595 w 7292897"/>
              <a:gd name="connsiteY22" fmla="*/ 1962614 h 4399885"/>
              <a:gd name="connsiteX23" fmla="*/ 2765502 w 7292897"/>
              <a:gd name="connsiteY23" fmla="*/ 1784195 h 4399885"/>
              <a:gd name="connsiteX24" fmla="*/ 2832409 w 7292897"/>
              <a:gd name="connsiteY24" fmla="*/ 1561170 h 4399885"/>
              <a:gd name="connsiteX25" fmla="*/ 2854712 w 7292897"/>
              <a:gd name="connsiteY25" fmla="*/ 1494263 h 4399885"/>
              <a:gd name="connsiteX26" fmla="*/ 2943922 w 7292897"/>
              <a:gd name="connsiteY26" fmla="*/ 1293541 h 4399885"/>
              <a:gd name="connsiteX27" fmla="*/ 2988526 w 7292897"/>
              <a:gd name="connsiteY27" fmla="*/ 1115122 h 4399885"/>
              <a:gd name="connsiteX28" fmla="*/ 3033131 w 7292897"/>
              <a:gd name="connsiteY28" fmla="*/ 1048214 h 4399885"/>
              <a:gd name="connsiteX29" fmla="*/ 3055434 w 7292897"/>
              <a:gd name="connsiteY29" fmla="*/ 936702 h 4399885"/>
              <a:gd name="connsiteX30" fmla="*/ 3100039 w 7292897"/>
              <a:gd name="connsiteY30" fmla="*/ 869795 h 4399885"/>
              <a:gd name="connsiteX31" fmla="*/ 3122341 w 7292897"/>
              <a:gd name="connsiteY31" fmla="*/ 802887 h 4399885"/>
              <a:gd name="connsiteX32" fmla="*/ 3166946 w 7292897"/>
              <a:gd name="connsiteY32" fmla="*/ 245326 h 4399885"/>
              <a:gd name="connsiteX33" fmla="*/ 3189248 w 7292897"/>
              <a:gd name="connsiteY33" fmla="*/ 111512 h 4399885"/>
              <a:gd name="connsiteX34" fmla="*/ 3211551 w 7292897"/>
              <a:gd name="connsiteY34" fmla="*/ 44604 h 4399885"/>
              <a:gd name="connsiteX35" fmla="*/ 3278458 w 7292897"/>
              <a:gd name="connsiteY35" fmla="*/ 22302 h 4399885"/>
              <a:gd name="connsiteX36" fmla="*/ 3456878 w 7292897"/>
              <a:gd name="connsiteY36" fmla="*/ 0 h 4399885"/>
              <a:gd name="connsiteX37" fmla="*/ 3679902 w 7292897"/>
              <a:gd name="connsiteY37" fmla="*/ 22302 h 4399885"/>
              <a:gd name="connsiteX38" fmla="*/ 3724507 w 7292897"/>
              <a:gd name="connsiteY38" fmla="*/ 156117 h 4399885"/>
              <a:gd name="connsiteX39" fmla="*/ 3836019 w 7292897"/>
              <a:gd name="connsiteY39" fmla="*/ 289931 h 4399885"/>
              <a:gd name="connsiteX40" fmla="*/ 3902926 w 7292897"/>
              <a:gd name="connsiteY40" fmla="*/ 535258 h 4399885"/>
              <a:gd name="connsiteX41" fmla="*/ 3947531 w 7292897"/>
              <a:gd name="connsiteY41" fmla="*/ 669073 h 4399885"/>
              <a:gd name="connsiteX42" fmla="*/ 3969834 w 7292897"/>
              <a:gd name="connsiteY42" fmla="*/ 802887 h 4399885"/>
              <a:gd name="connsiteX43" fmla="*/ 4036741 w 7292897"/>
              <a:gd name="connsiteY43" fmla="*/ 1092819 h 4399885"/>
              <a:gd name="connsiteX44" fmla="*/ 4103648 w 7292897"/>
              <a:gd name="connsiteY44" fmla="*/ 1115122 h 4399885"/>
              <a:gd name="connsiteX45" fmla="*/ 4170556 w 7292897"/>
              <a:gd name="connsiteY45" fmla="*/ 1092819 h 4399885"/>
              <a:gd name="connsiteX46" fmla="*/ 4259765 w 7292897"/>
              <a:gd name="connsiteY46" fmla="*/ 981307 h 4399885"/>
              <a:gd name="connsiteX47" fmla="*/ 4326673 w 7292897"/>
              <a:gd name="connsiteY47" fmla="*/ 936702 h 4399885"/>
              <a:gd name="connsiteX48" fmla="*/ 4482790 w 7292897"/>
              <a:gd name="connsiteY48" fmla="*/ 758283 h 4399885"/>
              <a:gd name="connsiteX49" fmla="*/ 4572000 w 7292897"/>
              <a:gd name="connsiteY49" fmla="*/ 735980 h 4399885"/>
              <a:gd name="connsiteX50" fmla="*/ 4861931 w 7292897"/>
              <a:gd name="connsiteY50" fmla="*/ 780585 h 4399885"/>
              <a:gd name="connsiteX51" fmla="*/ 5107258 w 7292897"/>
              <a:gd name="connsiteY51" fmla="*/ 847492 h 4399885"/>
              <a:gd name="connsiteX52" fmla="*/ 5196468 w 7292897"/>
              <a:gd name="connsiteY52" fmla="*/ 892097 h 4399885"/>
              <a:gd name="connsiteX53" fmla="*/ 5263375 w 7292897"/>
              <a:gd name="connsiteY53" fmla="*/ 959004 h 4399885"/>
              <a:gd name="connsiteX54" fmla="*/ 5307980 w 7292897"/>
              <a:gd name="connsiteY54" fmla="*/ 1092819 h 4399885"/>
              <a:gd name="connsiteX55" fmla="*/ 5330282 w 7292897"/>
              <a:gd name="connsiteY55" fmla="*/ 1159726 h 4399885"/>
              <a:gd name="connsiteX56" fmla="*/ 5441795 w 7292897"/>
              <a:gd name="connsiteY56" fmla="*/ 1271239 h 4399885"/>
              <a:gd name="connsiteX57" fmla="*/ 5575609 w 7292897"/>
              <a:gd name="connsiteY57" fmla="*/ 1382751 h 4399885"/>
              <a:gd name="connsiteX58" fmla="*/ 5620214 w 7292897"/>
              <a:gd name="connsiteY58" fmla="*/ 1449658 h 4399885"/>
              <a:gd name="connsiteX59" fmla="*/ 5687122 w 7292897"/>
              <a:gd name="connsiteY59" fmla="*/ 1583473 h 4399885"/>
              <a:gd name="connsiteX60" fmla="*/ 5731726 w 7292897"/>
              <a:gd name="connsiteY60" fmla="*/ 1717287 h 4399885"/>
              <a:gd name="connsiteX61" fmla="*/ 5776331 w 7292897"/>
              <a:gd name="connsiteY61" fmla="*/ 1895707 h 4399885"/>
              <a:gd name="connsiteX62" fmla="*/ 5798634 w 7292897"/>
              <a:gd name="connsiteY62" fmla="*/ 2364058 h 4399885"/>
              <a:gd name="connsiteX63" fmla="*/ 5820936 w 7292897"/>
              <a:gd name="connsiteY63" fmla="*/ 2430965 h 4399885"/>
              <a:gd name="connsiteX64" fmla="*/ 5887843 w 7292897"/>
              <a:gd name="connsiteY64" fmla="*/ 2475570 h 4399885"/>
              <a:gd name="connsiteX65" fmla="*/ 5954751 w 7292897"/>
              <a:gd name="connsiteY65" fmla="*/ 2542478 h 4399885"/>
              <a:gd name="connsiteX66" fmla="*/ 6088565 w 7292897"/>
              <a:gd name="connsiteY66" fmla="*/ 2720897 h 4399885"/>
              <a:gd name="connsiteX67" fmla="*/ 6155473 w 7292897"/>
              <a:gd name="connsiteY67" fmla="*/ 2943922 h 4399885"/>
              <a:gd name="connsiteX68" fmla="*/ 6177775 w 7292897"/>
              <a:gd name="connsiteY68" fmla="*/ 3010829 h 4399885"/>
              <a:gd name="connsiteX69" fmla="*/ 6200078 w 7292897"/>
              <a:gd name="connsiteY69" fmla="*/ 3122341 h 4399885"/>
              <a:gd name="connsiteX70" fmla="*/ 6266985 w 7292897"/>
              <a:gd name="connsiteY70" fmla="*/ 3858322 h 4399885"/>
              <a:gd name="connsiteX71" fmla="*/ 6311590 w 7292897"/>
              <a:gd name="connsiteY71" fmla="*/ 4081346 h 4399885"/>
              <a:gd name="connsiteX72" fmla="*/ 6333892 w 7292897"/>
              <a:gd name="connsiteY72" fmla="*/ 4148253 h 4399885"/>
              <a:gd name="connsiteX73" fmla="*/ 6467707 w 7292897"/>
              <a:gd name="connsiteY73" fmla="*/ 4192858 h 4399885"/>
              <a:gd name="connsiteX74" fmla="*/ 6512312 w 7292897"/>
              <a:gd name="connsiteY74" fmla="*/ 4259765 h 4399885"/>
              <a:gd name="connsiteX75" fmla="*/ 6713034 w 7292897"/>
              <a:gd name="connsiteY75" fmla="*/ 4371278 h 4399885"/>
              <a:gd name="connsiteX76" fmla="*/ 7292897 w 7292897"/>
              <a:gd name="connsiteY76" fmla="*/ 4371278 h 439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7292897" h="4399885">
                <a:moveTo>
                  <a:pt x="0" y="4393580"/>
                </a:moveTo>
                <a:cubicBezTo>
                  <a:pt x="401444" y="4386146"/>
                  <a:pt x="803839" y="4399885"/>
                  <a:pt x="1204331" y="4371278"/>
                </a:cubicBezTo>
                <a:cubicBezTo>
                  <a:pt x="1244978" y="4368375"/>
                  <a:pt x="1255368" y="4256508"/>
                  <a:pt x="1271239" y="4237463"/>
                </a:cubicBezTo>
                <a:cubicBezTo>
                  <a:pt x="1295035" y="4208908"/>
                  <a:pt x="1332226" y="4194746"/>
                  <a:pt x="1360448" y="4170556"/>
                </a:cubicBezTo>
                <a:cubicBezTo>
                  <a:pt x="1510700" y="4041768"/>
                  <a:pt x="1346392" y="4157623"/>
                  <a:pt x="1494263" y="4059044"/>
                </a:cubicBezTo>
                <a:cubicBezTo>
                  <a:pt x="1653650" y="3819962"/>
                  <a:pt x="1405439" y="4182804"/>
                  <a:pt x="1605775" y="3925229"/>
                </a:cubicBezTo>
                <a:cubicBezTo>
                  <a:pt x="1638687" y="3882913"/>
                  <a:pt x="1665248" y="3836019"/>
                  <a:pt x="1694985" y="3791414"/>
                </a:cubicBezTo>
                <a:cubicBezTo>
                  <a:pt x="1709853" y="3769112"/>
                  <a:pt x="1720637" y="3743460"/>
                  <a:pt x="1739590" y="3724507"/>
                </a:cubicBezTo>
                <a:cubicBezTo>
                  <a:pt x="1761892" y="3702205"/>
                  <a:pt x="1782267" y="3677792"/>
                  <a:pt x="1806497" y="3657600"/>
                </a:cubicBezTo>
                <a:cubicBezTo>
                  <a:pt x="1932918" y="3552249"/>
                  <a:pt x="1809923" y="3677454"/>
                  <a:pt x="1962614" y="3568390"/>
                </a:cubicBezTo>
                <a:cubicBezTo>
                  <a:pt x="1988280" y="3550058"/>
                  <a:pt x="2005292" y="3521675"/>
                  <a:pt x="2029522" y="3501483"/>
                </a:cubicBezTo>
                <a:cubicBezTo>
                  <a:pt x="2050114" y="3484323"/>
                  <a:pt x="2074127" y="3471746"/>
                  <a:pt x="2096429" y="3456878"/>
                </a:cubicBezTo>
                <a:cubicBezTo>
                  <a:pt x="2126166" y="3397405"/>
                  <a:pt x="2164612" y="3341539"/>
                  <a:pt x="2185639" y="3278458"/>
                </a:cubicBezTo>
                <a:cubicBezTo>
                  <a:pt x="2193073" y="3256156"/>
                  <a:pt x="2198681" y="3233159"/>
                  <a:pt x="2207941" y="3211551"/>
                </a:cubicBezTo>
                <a:cubicBezTo>
                  <a:pt x="2241896" y="3132322"/>
                  <a:pt x="2252354" y="3122628"/>
                  <a:pt x="2297151" y="3055434"/>
                </a:cubicBezTo>
                <a:cubicBezTo>
                  <a:pt x="2308470" y="3010156"/>
                  <a:pt x="2322556" y="2944116"/>
                  <a:pt x="2341756" y="2899317"/>
                </a:cubicBezTo>
                <a:cubicBezTo>
                  <a:pt x="2459065" y="2625599"/>
                  <a:pt x="2318968" y="2967195"/>
                  <a:pt x="2430965" y="2743200"/>
                </a:cubicBezTo>
                <a:cubicBezTo>
                  <a:pt x="2441479" y="2722173"/>
                  <a:pt x="2441851" y="2696843"/>
                  <a:pt x="2453268" y="2676292"/>
                </a:cubicBezTo>
                <a:cubicBezTo>
                  <a:pt x="2479303" y="2629430"/>
                  <a:pt x="2512742" y="2587083"/>
                  <a:pt x="2542478" y="2542478"/>
                </a:cubicBezTo>
                <a:cubicBezTo>
                  <a:pt x="2557346" y="2520176"/>
                  <a:pt x="2578606" y="2500999"/>
                  <a:pt x="2587082" y="2475570"/>
                </a:cubicBezTo>
                <a:cubicBezTo>
                  <a:pt x="2617861" y="2383234"/>
                  <a:pt x="2596345" y="2428223"/>
                  <a:pt x="2653990" y="2341756"/>
                </a:cubicBezTo>
                <a:cubicBezTo>
                  <a:pt x="2661424" y="2237678"/>
                  <a:pt x="2664100" y="2133150"/>
                  <a:pt x="2676292" y="2029522"/>
                </a:cubicBezTo>
                <a:cubicBezTo>
                  <a:pt x="2679039" y="2006174"/>
                  <a:pt x="2690340" y="1984626"/>
                  <a:pt x="2698595" y="1962614"/>
                </a:cubicBezTo>
                <a:cubicBezTo>
                  <a:pt x="2726876" y="1887199"/>
                  <a:pt x="2745253" y="1855068"/>
                  <a:pt x="2765502" y="1784195"/>
                </a:cubicBezTo>
                <a:cubicBezTo>
                  <a:pt x="2832905" y="1548279"/>
                  <a:pt x="2726420" y="1879132"/>
                  <a:pt x="2832409" y="1561170"/>
                </a:cubicBezTo>
                <a:cubicBezTo>
                  <a:pt x="2839843" y="1538868"/>
                  <a:pt x="2844199" y="1515290"/>
                  <a:pt x="2854712" y="1494263"/>
                </a:cubicBezTo>
                <a:cubicBezTo>
                  <a:pt x="2917221" y="1369245"/>
                  <a:pt x="2886969" y="1435922"/>
                  <a:pt x="2943922" y="1293541"/>
                </a:cubicBezTo>
                <a:cubicBezTo>
                  <a:pt x="2952404" y="1251128"/>
                  <a:pt x="2965667" y="1160841"/>
                  <a:pt x="2988526" y="1115122"/>
                </a:cubicBezTo>
                <a:cubicBezTo>
                  <a:pt x="3000513" y="1091147"/>
                  <a:pt x="3018263" y="1070517"/>
                  <a:pt x="3033131" y="1048214"/>
                </a:cubicBezTo>
                <a:cubicBezTo>
                  <a:pt x="3040565" y="1011043"/>
                  <a:pt x="3042124" y="972195"/>
                  <a:pt x="3055434" y="936702"/>
                </a:cubicBezTo>
                <a:cubicBezTo>
                  <a:pt x="3064846" y="911605"/>
                  <a:pt x="3088052" y="893769"/>
                  <a:pt x="3100039" y="869795"/>
                </a:cubicBezTo>
                <a:cubicBezTo>
                  <a:pt x="3110552" y="848768"/>
                  <a:pt x="3114907" y="825190"/>
                  <a:pt x="3122341" y="802887"/>
                </a:cubicBezTo>
                <a:cubicBezTo>
                  <a:pt x="3140136" y="500361"/>
                  <a:pt x="3132740" y="484768"/>
                  <a:pt x="3166946" y="245326"/>
                </a:cubicBezTo>
                <a:cubicBezTo>
                  <a:pt x="3173341" y="200561"/>
                  <a:pt x="3179438" y="155655"/>
                  <a:pt x="3189248" y="111512"/>
                </a:cubicBezTo>
                <a:cubicBezTo>
                  <a:pt x="3194348" y="88563"/>
                  <a:pt x="3194928" y="61227"/>
                  <a:pt x="3211551" y="44604"/>
                </a:cubicBezTo>
                <a:cubicBezTo>
                  <a:pt x="3228174" y="27981"/>
                  <a:pt x="3255328" y="26507"/>
                  <a:pt x="3278458" y="22302"/>
                </a:cubicBezTo>
                <a:cubicBezTo>
                  <a:pt x="3337427" y="11581"/>
                  <a:pt x="3397405" y="7434"/>
                  <a:pt x="3456878" y="0"/>
                </a:cubicBezTo>
                <a:lnTo>
                  <a:pt x="3679902" y="22302"/>
                </a:lnTo>
                <a:cubicBezTo>
                  <a:pt x="3720515" y="45993"/>
                  <a:pt x="3691260" y="122870"/>
                  <a:pt x="3724507" y="156117"/>
                </a:cubicBezTo>
                <a:cubicBezTo>
                  <a:pt x="3766523" y="198133"/>
                  <a:pt x="3811179" y="234042"/>
                  <a:pt x="3836019" y="289931"/>
                </a:cubicBezTo>
                <a:cubicBezTo>
                  <a:pt x="3899452" y="432654"/>
                  <a:pt x="3865888" y="399452"/>
                  <a:pt x="3902926" y="535258"/>
                </a:cubicBezTo>
                <a:cubicBezTo>
                  <a:pt x="3915297" y="580619"/>
                  <a:pt x="3939801" y="622695"/>
                  <a:pt x="3947531" y="669073"/>
                </a:cubicBezTo>
                <a:cubicBezTo>
                  <a:pt x="3954965" y="713678"/>
                  <a:pt x="3964225" y="758016"/>
                  <a:pt x="3969834" y="802887"/>
                </a:cubicBezTo>
                <a:cubicBezTo>
                  <a:pt x="3978422" y="871589"/>
                  <a:pt x="3956570" y="1028682"/>
                  <a:pt x="4036741" y="1092819"/>
                </a:cubicBezTo>
                <a:cubicBezTo>
                  <a:pt x="4055098" y="1107505"/>
                  <a:pt x="4081346" y="1107688"/>
                  <a:pt x="4103648" y="1115122"/>
                </a:cubicBezTo>
                <a:cubicBezTo>
                  <a:pt x="4125951" y="1107688"/>
                  <a:pt x="4152707" y="1108119"/>
                  <a:pt x="4170556" y="1092819"/>
                </a:cubicBezTo>
                <a:cubicBezTo>
                  <a:pt x="4206698" y="1061840"/>
                  <a:pt x="4226106" y="1014966"/>
                  <a:pt x="4259765" y="981307"/>
                </a:cubicBezTo>
                <a:cubicBezTo>
                  <a:pt x="4278719" y="962353"/>
                  <a:pt x="4304370" y="951570"/>
                  <a:pt x="4326673" y="936702"/>
                </a:cubicBezTo>
                <a:cubicBezTo>
                  <a:pt x="4381193" y="854921"/>
                  <a:pt x="4396055" y="795455"/>
                  <a:pt x="4482790" y="758283"/>
                </a:cubicBezTo>
                <a:cubicBezTo>
                  <a:pt x="4510964" y="746209"/>
                  <a:pt x="4542263" y="743414"/>
                  <a:pt x="4572000" y="735980"/>
                </a:cubicBezTo>
                <a:cubicBezTo>
                  <a:pt x="5061697" y="784951"/>
                  <a:pt x="4647596" y="727002"/>
                  <a:pt x="4861931" y="780585"/>
                </a:cubicBezTo>
                <a:cubicBezTo>
                  <a:pt x="5011252" y="817915"/>
                  <a:pt x="4947771" y="783697"/>
                  <a:pt x="5107258" y="847492"/>
                </a:cubicBezTo>
                <a:cubicBezTo>
                  <a:pt x="5138127" y="859839"/>
                  <a:pt x="5169414" y="872773"/>
                  <a:pt x="5196468" y="892097"/>
                </a:cubicBezTo>
                <a:cubicBezTo>
                  <a:pt x="5222133" y="910429"/>
                  <a:pt x="5241073" y="936702"/>
                  <a:pt x="5263375" y="959004"/>
                </a:cubicBezTo>
                <a:lnTo>
                  <a:pt x="5307980" y="1092819"/>
                </a:lnTo>
                <a:cubicBezTo>
                  <a:pt x="5315414" y="1115121"/>
                  <a:pt x="5317242" y="1140166"/>
                  <a:pt x="5330282" y="1159726"/>
                </a:cubicBezTo>
                <a:cubicBezTo>
                  <a:pt x="5412058" y="1282390"/>
                  <a:pt x="5330282" y="1178312"/>
                  <a:pt x="5441795" y="1271239"/>
                </a:cubicBezTo>
                <a:cubicBezTo>
                  <a:pt x="5613522" y="1414344"/>
                  <a:pt x="5409486" y="1272002"/>
                  <a:pt x="5575609" y="1382751"/>
                </a:cubicBezTo>
                <a:cubicBezTo>
                  <a:pt x="5590477" y="1405053"/>
                  <a:pt x="5608227" y="1425684"/>
                  <a:pt x="5620214" y="1449658"/>
                </a:cubicBezTo>
                <a:cubicBezTo>
                  <a:pt x="5712554" y="1634335"/>
                  <a:pt x="5559286" y="1391718"/>
                  <a:pt x="5687122" y="1583473"/>
                </a:cubicBezTo>
                <a:cubicBezTo>
                  <a:pt x="5701990" y="1628078"/>
                  <a:pt x="5720323" y="1671673"/>
                  <a:pt x="5731726" y="1717287"/>
                </a:cubicBezTo>
                <a:lnTo>
                  <a:pt x="5776331" y="1895707"/>
                </a:lnTo>
                <a:cubicBezTo>
                  <a:pt x="5783765" y="2051824"/>
                  <a:pt x="5785654" y="2208304"/>
                  <a:pt x="5798634" y="2364058"/>
                </a:cubicBezTo>
                <a:cubicBezTo>
                  <a:pt x="5800586" y="2387485"/>
                  <a:pt x="5806250" y="2412608"/>
                  <a:pt x="5820936" y="2430965"/>
                </a:cubicBezTo>
                <a:cubicBezTo>
                  <a:pt x="5837680" y="2451896"/>
                  <a:pt x="5867252" y="2458410"/>
                  <a:pt x="5887843" y="2475570"/>
                </a:cubicBezTo>
                <a:cubicBezTo>
                  <a:pt x="5912073" y="2495762"/>
                  <a:pt x="5934778" y="2518067"/>
                  <a:pt x="5954751" y="2542478"/>
                </a:cubicBezTo>
                <a:cubicBezTo>
                  <a:pt x="6001827" y="2600015"/>
                  <a:pt x="6088565" y="2720897"/>
                  <a:pt x="6088565" y="2720897"/>
                </a:cubicBezTo>
                <a:cubicBezTo>
                  <a:pt x="6194560" y="3038881"/>
                  <a:pt x="6088064" y="2707992"/>
                  <a:pt x="6155473" y="2943922"/>
                </a:cubicBezTo>
                <a:cubicBezTo>
                  <a:pt x="6161931" y="2966526"/>
                  <a:pt x="6172073" y="2988022"/>
                  <a:pt x="6177775" y="3010829"/>
                </a:cubicBezTo>
                <a:cubicBezTo>
                  <a:pt x="6186969" y="3047604"/>
                  <a:pt x="6192644" y="3085170"/>
                  <a:pt x="6200078" y="3122341"/>
                </a:cubicBezTo>
                <a:cubicBezTo>
                  <a:pt x="6213496" y="3350459"/>
                  <a:pt x="6221754" y="3632167"/>
                  <a:pt x="6266985" y="3858322"/>
                </a:cubicBezTo>
                <a:cubicBezTo>
                  <a:pt x="6281853" y="3932663"/>
                  <a:pt x="6287616" y="4009423"/>
                  <a:pt x="6311590" y="4081346"/>
                </a:cubicBezTo>
                <a:cubicBezTo>
                  <a:pt x="6319024" y="4103648"/>
                  <a:pt x="6314762" y="4134589"/>
                  <a:pt x="6333892" y="4148253"/>
                </a:cubicBezTo>
                <a:cubicBezTo>
                  <a:pt x="6372152" y="4175582"/>
                  <a:pt x="6467707" y="4192858"/>
                  <a:pt x="6467707" y="4192858"/>
                </a:cubicBezTo>
                <a:cubicBezTo>
                  <a:pt x="6482575" y="4215160"/>
                  <a:pt x="6492140" y="4242114"/>
                  <a:pt x="6512312" y="4259765"/>
                </a:cubicBezTo>
                <a:cubicBezTo>
                  <a:pt x="6532189" y="4277157"/>
                  <a:pt x="6653812" y="4369236"/>
                  <a:pt x="6713034" y="4371278"/>
                </a:cubicBezTo>
                <a:cubicBezTo>
                  <a:pt x="6906207" y="4377939"/>
                  <a:pt x="7099609" y="4371278"/>
                  <a:pt x="7292897" y="437127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571604" y="3746376"/>
            <a:ext cx="21431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Winter – little light and low temperatures – slow/prevent photosynthesis and enzyme activity</a:t>
            </a:r>
            <a:endParaRPr lang="en-GB" dirty="0"/>
          </a:p>
        </p:txBody>
      </p:sp>
      <p:cxnSp>
        <p:nvCxnSpPr>
          <p:cNvPr id="20" name="Straight Arrow Connector 19"/>
          <p:cNvCxnSpPr>
            <a:stCxn id="18" idx="2"/>
          </p:cNvCxnSpPr>
          <p:nvPr/>
        </p:nvCxnSpPr>
        <p:spPr>
          <a:xfrm rot="5400000">
            <a:off x="2214546" y="5500702"/>
            <a:ext cx="428628" cy="4286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57686" y="3786190"/>
            <a:ext cx="21431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Spring – longer days, with more light and higher temperatures – allow more photosynthesis and faster enzyme activity</a:t>
            </a:r>
            <a:endParaRPr lang="en-GB" dirty="0"/>
          </a:p>
        </p:txBody>
      </p:sp>
      <p:cxnSp>
        <p:nvCxnSpPr>
          <p:cNvPr id="23" name="Straight Arrow Connector 22"/>
          <p:cNvCxnSpPr>
            <a:endCxn id="17" idx="4"/>
          </p:cNvCxnSpPr>
          <p:nvPr/>
        </p:nvCxnSpPr>
        <p:spPr>
          <a:xfrm rot="10800000" flipV="1">
            <a:off x="3208744" y="5214949"/>
            <a:ext cx="1434695" cy="44497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857884" y="1142984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Autumn – shortening days and falling temperatures – reduce photosynthesis and slow enzyme activity – algae die</a:t>
            </a:r>
            <a:endParaRPr lang="en-GB" dirty="0"/>
          </a:p>
        </p:txBody>
      </p:sp>
      <p:cxnSp>
        <p:nvCxnSpPr>
          <p:cNvPr id="28" name="Straight Arrow Connector 27"/>
          <p:cNvCxnSpPr>
            <a:endCxn id="17" idx="58"/>
          </p:cNvCxnSpPr>
          <p:nvPr/>
        </p:nvCxnSpPr>
        <p:spPr>
          <a:xfrm rot="5400000">
            <a:off x="7277410" y="2469802"/>
            <a:ext cx="638022" cy="5234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1554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en-GB" sz="3200" dirty="0" smtClean="0"/>
              <a:t>Question 1: Suggest and explain how one biotic factor  could explain the changes in the population of microscopic algae in the graph on this page between July and September.</a:t>
            </a:r>
            <a:br>
              <a:rPr lang="en-GB" sz="3200" dirty="0" smtClean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2928934"/>
            <a:ext cx="8643998" cy="3197229"/>
          </a:xfrm>
        </p:spPr>
        <p:txBody>
          <a:bodyPr/>
          <a:lstStyle/>
          <a:p>
            <a:pPr algn="just">
              <a:buNone/>
            </a:pPr>
            <a:r>
              <a:rPr lang="en-GB" dirty="0" smtClean="0"/>
              <a:t>	Answer: Availability of mineral ion, e.g. Nitrate; becoming limiting factor; due to intra- and interspecific competition for nitrate; so population growth stops and there is a decline in numbers.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615</Words>
  <Application>Microsoft Office PowerPoint</Application>
  <PresentationFormat>On-screen Show (4:3)</PresentationFormat>
  <Paragraphs>139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Starter Activity: Unscramble these anagrams!</vt:lpstr>
      <vt:lpstr>Learning objectives:</vt:lpstr>
      <vt:lpstr>Success Criteria</vt:lpstr>
      <vt:lpstr>Competition - A Biotic Factor!</vt:lpstr>
      <vt:lpstr>Intraspecific Competition</vt:lpstr>
      <vt:lpstr>Intraspecific Competition</vt:lpstr>
      <vt:lpstr>Intraspecific Competition in Algae</vt:lpstr>
      <vt:lpstr>Question 1: Suggest and explain how one biotic factor  could explain the changes in the population of microscopic algae in the graph on this page between July and September. </vt:lpstr>
      <vt:lpstr>Intraspecific Competition in a population of small herbivores</vt:lpstr>
      <vt:lpstr>Important Information!</vt:lpstr>
      <vt:lpstr>Interspecific Competition</vt:lpstr>
      <vt:lpstr>Interspecific Competition</vt:lpstr>
      <vt:lpstr>Plenary Activity</vt:lpstr>
      <vt:lpstr>Predation</vt:lpstr>
      <vt:lpstr>Intraspecific Competition in a population of small herbivores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1.4 Competition</dc:title>
  <dc:creator> </dc:creator>
  <cp:lastModifiedBy> </cp:lastModifiedBy>
  <cp:revision>20</cp:revision>
  <dcterms:created xsi:type="dcterms:W3CDTF">2009-11-29T23:05:10Z</dcterms:created>
  <dcterms:modified xsi:type="dcterms:W3CDTF">2009-11-30T09:33:51Z</dcterms:modified>
</cp:coreProperties>
</file>