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67" r:id="rId14"/>
    <p:sldId id="273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5A3EF-5DE3-4E3C-86C3-CFF24E7BBDEF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52D14-3650-4785-B0A1-7464A05A21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765DB-F290-4E5A-B4AE-5681DCFF7CA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  <p:sp>
        <p:nvSpPr>
          <p:cNvPr id="29699" name="Rectangle 9"/>
          <p:cNvSpPr>
            <a:spLocks noGrp="1" noChangeArrowheads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Boardworks GCSE Additional Science: Biology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Plant Growth</a:t>
            </a: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b="1" smtClean="0"/>
              <a:t>Teacher notes</a:t>
            </a:r>
          </a:p>
          <a:p>
            <a:pPr>
              <a:spcBef>
                <a:spcPct val="0"/>
              </a:spcBef>
            </a:pPr>
            <a:r>
              <a:rPr lang="en-GB" smtClean="0"/>
              <a:t>Geotropism is also sometimes referred to as gravitropism.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76BE2C-F679-40C9-B765-49EEB5B88172}" type="datetimeFigureOut">
              <a:rPr lang="en-US" smtClean="0"/>
              <a:pPr/>
              <a:t>2/13/2011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7F131E-090A-46F3-A7DE-C6431C8CC7F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Co-ordination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10.1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Plant tropisms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Task – Describe to your partner (from KS4 knowledge) why a young shoot will bend towards the light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305800" cy="1143000"/>
          </a:xfrm>
        </p:spPr>
        <p:txBody>
          <a:bodyPr/>
          <a:lstStyle/>
          <a:p>
            <a:r>
              <a:rPr lang="en-GB" dirty="0"/>
              <a:t>Plant Hormones</a:t>
            </a:r>
          </a:p>
        </p:txBody>
      </p:sp>
      <p:pic>
        <p:nvPicPr>
          <p:cNvPr id="6147" name="Picture 3" descr="G:\Temp Photos\10.14 Plant Hormones\exposed pla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143000"/>
            <a:ext cx="1778000" cy="2667000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67000" y="1066800"/>
            <a:ext cx="3429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+mn-lt"/>
              </a:rPr>
              <a:t>The growth and form of a plant is determined by the balance of </a:t>
            </a:r>
            <a:r>
              <a:rPr lang="en-GB" sz="2400" dirty="0" smtClean="0">
                <a:latin typeface="+mn-lt"/>
              </a:rPr>
              <a:t>plant </a:t>
            </a:r>
            <a:r>
              <a:rPr lang="en-GB" sz="2400" dirty="0">
                <a:latin typeface="+mn-lt"/>
              </a:rPr>
              <a:t>hormones.</a:t>
            </a:r>
          </a:p>
          <a:p>
            <a:pPr>
              <a:spcBef>
                <a:spcPct val="50000"/>
              </a:spcBef>
            </a:pPr>
            <a:r>
              <a:rPr lang="en-GB" sz="2400" dirty="0" smtClean="0">
                <a:latin typeface="+mn-lt"/>
              </a:rPr>
              <a:t>A well </a:t>
            </a:r>
            <a:r>
              <a:rPr lang="en-GB" sz="2400" dirty="0">
                <a:latin typeface="+mn-lt"/>
              </a:rPr>
              <a:t>known </a:t>
            </a:r>
            <a:r>
              <a:rPr lang="en-GB" sz="2400" dirty="0" smtClean="0">
                <a:latin typeface="+mn-lt"/>
              </a:rPr>
              <a:t>example </a:t>
            </a:r>
            <a:r>
              <a:rPr lang="en-GB" sz="2400" dirty="0">
                <a:latin typeface="+mn-lt"/>
              </a:rPr>
              <a:t>of </a:t>
            </a:r>
            <a:r>
              <a:rPr lang="en-GB" sz="2400" dirty="0" smtClean="0">
                <a:latin typeface="+mn-lt"/>
              </a:rPr>
              <a:t>a plant hormone is AUXIN (IAA).</a:t>
            </a:r>
            <a:endParaRPr lang="en-GB" sz="2400" dirty="0">
              <a:latin typeface="+mn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4214818"/>
            <a:ext cx="464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>
                <a:latin typeface="+mn-lt"/>
              </a:rPr>
              <a:t>General points that </a:t>
            </a:r>
            <a:r>
              <a:rPr lang="en-GB" sz="2000" b="1" dirty="0">
                <a:latin typeface="+mn-lt"/>
              </a:rPr>
              <a:t>it is </a:t>
            </a:r>
            <a:r>
              <a:rPr lang="en-GB" sz="2000" b="1" dirty="0">
                <a:solidFill>
                  <a:srgbClr val="FF3300"/>
                </a:solidFill>
                <a:latin typeface="+mn-lt"/>
              </a:rPr>
              <a:t>IMPORTANT</a:t>
            </a:r>
            <a:r>
              <a:rPr lang="en-GB" sz="2000" b="1" dirty="0">
                <a:latin typeface="+mn-lt"/>
              </a:rPr>
              <a:t> for you to </a:t>
            </a:r>
            <a:r>
              <a:rPr lang="en-GB" sz="2000" b="1" dirty="0" smtClean="0">
                <a:latin typeface="+mn-lt"/>
              </a:rPr>
              <a:t>remember:</a:t>
            </a:r>
            <a:endParaRPr lang="en-GB" sz="2000" b="1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GB" sz="2000" b="1" dirty="0" smtClean="0">
                <a:latin typeface="+mn-lt"/>
              </a:rPr>
              <a:t>IAA is made in the </a:t>
            </a:r>
            <a:r>
              <a:rPr lang="en-GB" sz="2000" b="1" u="sng" dirty="0" smtClean="0">
                <a:latin typeface="+mn-lt"/>
              </a:rPr>
              <a:t>tip.</a:t>
            </a:r>
            <a:endParaRPr lang="en-GB" sz="2000" b="1" u="sng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en-GB" sz="2000" b="1" dirty="0" smtClean="0"/>
              <a:t>IAA</a:t>
            </a:r>
            <a:r>
              <a:rPr lang="en-GB" sz="2000" b="1" dirty="0" smtClean="0">
                <a:latin typeface="+mn-lt"/>
              </a:rPr>
              <a:t> causes </a:t>
            </a:r>
            <a:r>
              <a:rPr lang="en-GB" sz="2000" b="1" u="sng" dirty="0" smtClean="0">
                <a:latin typeface="+mn-lt"/>
              </a:rPr>
              <a:t>cell elongation</a:t>
            </a:r>
            <a:r>
              <a:rPr lang="en-GB" sz="2000" b="1" dirty="0" smtClean="0">
                <a:latin typeface="+mn-lt"/>
              </a:rPr>
              <a:t> in the </a:t>
            </a:r>
            <a:r>
              <a:rPr lang="en-GB" sz="2000" b="1" u="sng" dirty="0" smtClean="0">
                <a:latin typeface="+mn-lt"/>
              </a:rPr>
              <a:t>shady</a:t>
            </a:r>
            <a:r>
              <a:rPr lang="en-GB" sz="2000" b="1" dirty="0" smtClean="0">
                <a:latin typeface="+mn-lt"/>
              </a:rPr>
              <a:t> side of plants.</a:t>
            </a:r>
            <a:endParaRPr lang="en-GB" sz="2000" b="1" dirty="0">
              <a:latin typeface="+mn-lt"/>
            </a:endParaRPr>
          </a:p>
        </p:txBody>
      </p:sp>
      <p:pic>
        <p:nvPicPr>
          <p:cNvPr id="6150" name="Picture 6" descr="G:\Temp Photos\10.14 Plant Hormones\gibberellin cabb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143000"/>
            <a:ext cx="2578100" cy="425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21429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dirty="0"/>
              <a:t>Hormones and Tropisms</a:t>
            </a:r>
          </a:p>
        </p:txBody>
      </p:sp>
      <p:pic>
        <p:nvPicPr>
          <p:cNvPr id="7171" name="Picture 3" descr="G:\Temp Photos\10.14 Plant Hormones\auxin in geotropism.gif"/>
          <p:cNvPicPr>
            <a:picLocks noChangeAspect="1" noChangeArrowheads="1"/>
          </p:cNvPicPr>
          <p:nvPr/>
        </p:nvPicPr>
        <p:blipFill>
          <a:blip r:embed="rId2"/>
          <a:srcRect l="11023" t="28947" r="18117"/>
          <a:stretch>
            <a:fillRect/>
          </a:stretch>
        </p:blipFill>
        <p:spPr bwMode="auto">
          <a:xfrm>
            <a:off x="762000" y="2057400"/>
            <a:ext cx="3429000" cy="2563813"/>
          </a:xfrm>
          <a:prstGeom prst="rect">
            <a:avLst/>
          </a:prstGeom>
          <a:noFill/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572000" y="11430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85786" y="1219200"/>
            <a:ext cx="32861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IAA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>
                <a:latin typeface="+mn-lt"/>
              </a:rPr>
              <a:t>collects on the lower side of root and shoot.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7200" y="4792663"/>
            <a:ext cx="16764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>
                <a:latin typeface="+mn-lt"/>
              </a:rPr>
              <a:t>High level of </a:t>
            </a:r>
            <a:r>
              <a:rPr lang="en-GB" sz="1600" dirty="0" smtClean="0"/>
              <a:t>IAA </a:t>
            </a:r>
            <a:r>
              <a:rPr lang="en-GB" sz="1600" dirty="0" smtClean="0">
                <a:latin typeface="+mn-lt"/>
              </a:rPr>
              <a:t>slows </a:t>
            </a:r>
            <a:r>
              <a:rPr lang="en-GB" sz="1600" dirty="0">
                <a:latin typeface="+mn-lt"/>
              </a:rPr>
              <a:t>down growth on lower side of root.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+mn-lt"/>
              </a:rPr>
              <a:t>It bends downwards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14600" y="4800600"/>
            <a:ext cx="17526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>
                <a:latin typeface="+mn-lt"/>
              </a:rPr>
              <a:t>High level of </a:t>
            </a:r>
            <a:r>
              <a:rPr lang="en-GB" sz="1600" dirty="0" smtClean="0"/>
              <a:t>IAA</a:t>
            </a:r>
            <a:r>
              <a:rPr lang="en-GB" sz="1600" dirty="0" smtClean="0">
                <a:latin typeface="+mn-lt"/>
              </a:rPr>
              <a:t> </a:t>
            </a:r>
            <a:r>
              <a:rPr lang="en-GB" sz="1600" dirty="0">
                <a:latin typeface="+mn-lt"/>
              </a:rPr>
              <a:t>speeds up growth on lower side of shoot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+mn-lt"/>
              </a:rPr>
              <a:t>It bends upwards.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295400" y="1752600"/>
            <a:ext cx="1981200" cy="533400"/>
            <a:chOff x="1295400" y="1752600"/>
            <a:chExt cx="1981200" cy="533400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H="1">
              <a:off x="1295400" y="1752600"/>
              <a:ext cx="76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3200400" y="1752600"/>
              <a:ext cx="76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24000" y="3581400"/>
            <a:ext cx="1828800" cy="1219200"/>
            <a:chOff x="1524000" y="3581400"/>
            <a:chExt cx="1828800" cy="1219200"/>
          </a:xfrm>
        </p:grpSpPr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 flipV="1">
              <a:off x="1524000" y="36576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3352800" y="35814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181" name="Picture 13" descr="G:\Temp Photos\10.14 Plant Hormones\auxin in phototropism.gif"/>
          <p:cNvPicPr>
            <a:picLocks noChangeAspect="1" noChangeArrowheads="1"/>
          </p:cNvPicPr>
          <p:nvPr/>
        </p:nvPicPr>
        <p:blipFill>
          <a:blip r:embed="rId3"/>
          <a:srcRect r="32567"/>
          <a:stretch>
            <a:fillRect/>
          </a:stretch>
        </p:blipFill>
        <p:spPr bwMode="auto">
          <a:xfrm>
            <a:off x="5410200" y="2133600"/>
            <a:ext cx="3352800" cy="2400300"/>
          </a:xfrm>
          <a:prstGeom prst="rect">
            <a:avLst/>
          </a:prstGeom>
          <a:noFill/>
        </p:spPr>
      </p:pic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724400" y="2819400"/>
            <a:ext cx="6096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724400" y="3124200"/>
            <a:ext cx="6096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724400" y="3429000"/>
            <a:ext cx="6096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4724400" y="3733800"/>
            <a:ext cx="6096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632325" y="3900488"/>
            <a:ext cx="612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Light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572132" y="1219200"/>
            <a:ext cx="24288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 smtClean="0"/>
              <a:t>IAA is produced in the tip and light causes it to collect </a:t>
            </a:r>
            <a:r>
              <a:rPr lang="en-GB" sz="1600" dirty="0"/>
              <a:t>on the shady side of the shoot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5867400" y="2285992"/>
            <a:ext cx="419112" cy="1524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715000" y="4876800"/>
            <a:ext cx="29718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latin typeface="+mn-lt"/>
              </a:rPr>
              <a:t>High level of </a:t>
            </a:r>
            <a:r>
              <a:rPr lang="en-GB" dirty="0" smtClean="0"/>
              <a:t>IAA</a:t>
            </a:r>
            <a:r>
              <a:rPr lang="en-GB" sz="1800" dirty="0" smtClean="0">
                <a:latin typeface="+mn-lt"/>
              </a:rPr>
              <a:t> causes cell elongation on </a:t>
            </a:r>
            <a:r>
              <a:rPr lang="en-GB" sz="1800" dirty="0">
                <a:latin typeface="+mn-lt"/>
              </a:rPr>
              <a:t>the shady side of </a:t>
            </a:r>
            <a:r>
              <a:rPr lang="en-GB" sz="1800" dirty="0" smtClean="0">
                <a:latin typeface="+mn-lt"/>
              </a:rPr>
              <a:t>the </a:t>
            </a:r>
            <a:r>
              <a:rPr lang="en-GB" sz="1800" dirty="0">
                <a:latin typeface="+mn-lt"/>
              </a:rPr>
              <a:t>shoot.</a:t>
            </a:r>
          </a:p>
          <a:p>
            <a:pPr>
              <a:spcBef>
                <a:spcPct val="50000"/>
              </a:spcBef>
            </a:pPr>
            <a:r>
              <a:rPr lang="en-GB" sz="1800" dirty="0" smtClean="0">
                <a:latin typeface="+mn-lt"/>
              </a:rPr>
              <a:t>This side grows faster, so the </a:t>
            </a:r>
            <a:r>
              <a:rPr lang="en-GB" sz="1800" dirty="0">
                <a:latin typeface="+mn-lt"/>
              </a:rPr>
              <a:t>plant bends towards the light.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571604" y="857232"/>
            <a:ext cx="1629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 dirty="0">
                <a:latin typeface="+mn-lt"/>
              </a:rPr>
              <a:t>GEOTROPISM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5715008" y="857232"/>
            <a:ext cx="1930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 dirty="0">
                <a:latin typeface="+mn-lt"/>
              </a:rPr>
              <a:t>PHOTOTROPISM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2844" y="142852"/>
            <a:ext cx="1357322" cy="92869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ANNOTATE YOUR DIAGRAMS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6" grpId="0"/>
      <p:bldP spid="7182" grpId="0" animBg="1"/>
      <p:bldP spid="7183" grpId="0" animBg="1"/>
      <p:bldP spid="7184" grpId="0" animBg="1"/>
      <p:bldP spid="7185" grpId="0" animBg="1"/>
      <p:bldP spid="7186" grpId="0"/>
      <p:bldP spid="7187" grpId="0"/>
      <p:bldP spid="7188" grpId="0" animBg="1"/>
      <p:bldP spid="7189" grpId="0"/>
      <p:bldP spid="71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out explanations of what is happening in the 3 experiments on the sheet. Include detail about IAA and where it is going and why.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IAA application questions on pages 158-160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3"/>
          <p:cNvSpPr>
            <a:spLocks noGrp="1"/>
          </p:cNvSpPr>
          <p:nvPr>
            <p:ph type="body" idx="1"/>
          </p:nvPr>
        </p:nvSpPr>
        <p:spPr>
          <a:xfrm>
            <a:off x="500063" y="214313"/>
            <a:ext cx="4040187" cy="428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dirty="0" smtClean="0">
                <a:latin typeface="+mj-lt"/>
              </a:rPr>
              <a:t>Learning outcomes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sz="half" idx="2"/>
          </p:nvPr>
        </p:nvSpPr>
        <p:spPr>
          <a:xfrm>
            <a:off x="357189" y="785812"/>
            <a:ext cx="4000498" cy="578645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sz="1800" dirty="0" smtClean="0"/>
              <a:t>By the end of this lesson I will know that – </a:t>
            </a:r>
          </a:p>
          <a:p>
            <a:r>
              <a:rPr lang="en-GB" sz="1800" dirty="0" smtClean="0"/>
              <a:t>Nerve cells pass electrical impulses along their length. They stimulate their target cells by secreting chemical neurotransmitters directly on to them. This results in rapid, short-lived and localised responses.</a:t>
            </a:r>
          </a:p>
          <a:p>
            <a:r>
              <a:rPr lang="en-GB" sz="1800" dirty="0" smtClean="0"/>
              <a:t>Mammalian hormones are substances that stimulate their target cells via the blood system. This results in slow, long-lasting and widespread responses.</a:t>
            </a:r>
          </a:p>
          <a:p>
            <a:r>
              <a:rPr lang="en-GB" sz="1800" dirty="0" smtClean="0"/>
              <a:t>Histamine and prostaglandins are local chemical mediators released by some mammalian cells and affect only cells in their immediate vicinity.</a:t>
            </a:r>
          </a:p>
        </p:txBody>
      </p:sp>
      <p:sp>
        <p:nvSpPr>
          <p:cNvPr id="17412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3438" y="214313"/>
            <a:ext cx="4041775" cy="428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dirty="0" smtClean="0">
                <a:latin typeface="+mj-lt"/>
              </a:rPr>
              <a:t>Success criteria</a:t>
            </a:r>
          </a:p>
        </p:txBody>
      </p:sp>
      <p:sp>
        <p:nvSpPr>
          <p:cNvPr id="17413" name="Content Placeholder 6"/>
          <p:cNvSpPr>
            <a:spLocks noGrp="1"/>
          </p:cNvSpPr>
          <p:nvPr>
            <p:ph sz="quarter" idx="4"/>
          </p:nvPr>
        </p:nvSpPr>
        <p:spPr>
          <a:xfrm>
            <a:off x="4643438" y="785813"/>
            <a:ext cx="4041775" cy="498316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sz="2000" dirty="0" smtClean="0"/>
              <a:t>By the end of this lesson I can</a:t>
            </a:r>
          </a:p>
          <a:p>
            <a:pPr eaLnBrk="1" hangingPunct="1">
              <a:buFontTx/>
              <a:buNone/>
            </a:pPr>
            <a:endParaRPr lang="en-GB" sz="2000" dirty="0" smtClean="0"/>
          </a:p>
          <a:p>
            <a:pPr eaLnBrk="1" hangingPunct="1"/>
            <a:r>
              <a:rPr lang="en-GB" sz="2000" dirty="0" smtClean="0"/>
              <a:t>Write down at least 2 differences between hormonal and nervous systems</a:t>
            </a:r>
          </a:p>
          <a:p>
            <a:pPr eaLnBrk="1" hangingPunct="1"/>
            <a:r>
              <a:rPr lang="en-GB" sz="2000" dirty="0" smtClean="0"/>
              <a:t> Complete a comparison between hormonal and nervous systems</a:t>
            </a:r>
          </a:p>
          <a:p>
            <a:pPr eaLnBrk="1" hangingPunct="1"/>
            <a:r>
              <a:rPr lang="en-GB" sz="2000" dirty="0" smtClean="0"/>
              <a:t>Describe to your partner from KS4 why a young shoot will bend towards the light</a:t>
            </a:r>
          </a:p>
          <a:p>
            <a:r>
              <a:rPr lang="en-GB" sz="2000" dirty="0" smtClean="0"/>
              <a:t>Complete a diagram describing the role of IAA</a:t>
            </a:r>
          </a:p>
          <a:p>
            <a:r>
              <a:rPr lang="en-GB" sz="2000" dirty="0" smtClean="0"/>
              <a:t>Complete application on page 158 – 160 and peer mark</a:t>
            </a:r>
          </a:p>
          <a:p>
            <a:pPr eaLnBrk="1" hangingPunct="1"/>
            <a:endParaRPr lang="en-GB" sz="2000" dirty="0" smtClean="0">
              <a:latin typeface="Kristen ITC" pitchFamily="66" charset="0"/>
            </a:endParaRPr>
          </a:p>
          <a:p>
            <a:pPr eaLnBrk="1" hangingPunct="1"/>
            <a:endParaRPr lang="en-GB" sz="2000" dirty="0" smtClean="0">
              <a:latin typeface="Kristen ITC" pitchFamily="66" charset="0"/>
            </a:endParaRPr>
          </a:p>
          <a:p>
            <a:pPr eaLnBrk="1" hangingPunct="1">
              <a:buFontTx/>
              <a:buNone/>
            </a:pPr>
            <a:endParaRPr lang="en-GB" dirty="0" smtClean="0">
              <a:latin typeface="Kristen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Starter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Write down two differences between the hormonal system and nervous system </a:t>
            </a:r>
          </a:p>
          <a:p>
            <a:r>
              <a:rPr lang="en-GB" sz="2800" dirty="0" smtClean="0"/>
              <a:t>Nervous system – nerve cells pass electrical impulses along their length and stimulate target cells by neurotransmitters</a:t>
            </a:r>
          </a:p>
          <a:p>
            <a:r>
              <a:rPr lang="en-GB" sz="2800" dirty="0" smtClean="0"/>
              <a:t>Hormonal system - chemicals (hormones) that pass in the blood.</a:t>
            </a:r>
          </a:p>
          <a:p>
            <a:r>
              <a:rPr lang="en-GB" sz="2800" dirty="0" smtClean="0"/>
              <a:t>Hormonal system – slower, less specific form of communication</a:t>
            </a:r>
          </a:p>
          <a:p>
            <a:r>
              <a:rPr lang="en-GB" sz="2800" dirty="0" smtClean="0"/>
              <a:t>Nervous system – rapid response but short-lasting</a:t>
            </a:r>
          </a:p>
          <a:p>
            <a:pPr>
              <a:buFont typeface="Wingdings 2" pitchFamily="18" charset="2"/>
              <a:buNone/>
            </a:pPr>
            <a:endParaRPr lang="en-GB" sz="3200" dirty="0" smtClean="0">
              <a:latin typeface="Kristen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3"/>
          <p:cNvSpPr>
            <a:spLocks noGrp="1"/>
          </p:cNvSpPr>
          <p:nvPr>
            <p:ph type="body" idx="1"/>
          </p:nvPr>
        </p:nvSpPr>
        <p:spPr>
          <a:xfrm>
            <a:off x="500063" y="214313"/>
            <a:ext cx="4040187" cy="428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dirty="0" smtClean="0">
                <a:latin typeface="+mj-lt"/>
              </a:rPr>
              <a:t>Learning outcomes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sz="half" idx="2"/>
          </p:nvPr>
        </p:nvSpPr>
        <p:spPr>
          <a:xfrm>
            <a:off x="357189" y="785812"/>
            <a:ext cx="4000498" cy="578645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sz="1800" dirty="0" smtClean="0"/>
              <a:t>By the end of this lesson I will know that – </a:t>
            </a:r>
          </a:p>
          <a:p>
            <a:r>
              <a:rPr lang="en-GB" sz="1800" dirty="0" smtClean="0"/>
              <a:t>Nerve cells pass electrical impulses along their length. They stimulate their target cells by secreting chemical neurotransmitters directly on to them. This results in rapid, short-lived and localised responses.</a:t>
            </a:r>
          </a:p>
          <a:p>
            <a:r>
              <a:rPr lang="en-GB" sz="1800" dirty="0" smtClean="0"/>
              <a:t>Mammalian hormones are substances that stimulate their target cells via the blood system. This results in slow, long-lasting and widespread responses.</a:t>
            </a:r>
          </a:p>
          <a:p>
            <a:r>
              <a:rPr lang="en-GB" sz="1800" dirty="0" smtClean="0"/>
              <a:t>Histamine and prostaglandins are local chemical mediators released by some mammalian cells and affect only cells in their immediate vicinity.</a:t>
            </a:r>
          </a:p>
        </p:txBody>
      </p:sp>
      <p:sp>
        <p:nvSpPr>
          <p:cNvPr id="17412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3438" y="214313"/>
            <a:ext cx="4041775" cy="428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dirty="0" smtClean="0">
                <a:latin typeface="+mj-lt"/>
              </a:rPr>
              <a:t>Success criteria</a:t>
            </a:r>
          </a:p>
        </p:txBody>
      </p:sp>
      <p:sp>
        <p:nvSpPr>
          <p:cNvPr id="17413" name="Content Placeholder 6"/>
          <p:cNvSpPr>
            <a:spLocks noGrp="1"/>
          </p:cNvSpPr>
          <p:nvPr>
            <p:ph sz="quarter" idx="4"/>
          </p:nvPr>
        </p:nvSpPr>
        <p:spPr>
          <a:xfrm>
            <a:off x="4643438" y="785813"/>
            <a:ext cx="4041775" cy="498316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GB" sz="2000" dirty="0" smtClean="0"/>
              <a:t>By the end of this lesson I can</a:t>
            </a:r>
          </a:p>
          <a:p>
            <a:pPr eaLnBrk="1" hangingPunct="1">
              <a:buFontTx/>
              <a:buNone/>
            </a:pPr>
            <a:endParaRPr lang="en-GB" sz="2000" dirty="0" smtClean="0"/>
          </a:p>
          <a:p>
            <a:pPr eaLnBrk="1" hangingPunct="1"/>
            <a:r>
              <a:rPr lang="en-GB" sz="2000" dirty="0" smtClean="0"/>
              <a:t>Write down at least 2 differences between hormonal and nervous systems</a:t>
            </a:r>
          </a:p>
          <a:p>
            <a:pPr eaLnBrk="1" hangingPunct="1"/>
            <a:r>
              <a:rPr lang="en-GB" sz="2000" dirty="0" smtClean="0"/>
              <a:t> Complete a comparison between hormonal and nervous systems</a:t>
            </a:r>
          </a:p>
          <a:p>
            <a:pPr eaLnBrk="1" hangingPunct="1"/>
            <a:r>
              <a:rPr lang="en-GB" sz="2000" dirty="0" smtClean="0"/>
              <a:t>Describe to your partner from KS4 why a young shoot will bend towards the light</a:t>
            </a:r>
          </a:p>
          <a:p>
            <a:r>
              <a:rPr lang="en-GB" sz="2000" dirty="0" smtClean="0"/>
              <a:t>Complete a diagram describing the role of IAA</a:t>
            </a:r>
          </a:p>
          <a:p>
            <a:r>
              <a:rPr lang="en-GB" sz="2000" dirty="0" smtClean="0"/>
              <a:t>Complete application on page 158 – 160 and peer mark</a:t>
            </a:r>
          </a:p>
          <a:p>
            <a:pPr eaLnBrk="1" hangingPunct="1"/>
            <a:endParaRPr lang="en-GB" sz="2000" dirty="0" smtClean="0">
              <a:latin typeface="Kristen ITC" pitchFamily="66" charset="0"/>
            </a:endParaRPr>
          </a:p>
          <a:p>
            <a:pPr eaLnBrk="1" hangingPunct="1"/>
            <a:endParaRPr lang="en-GB" sz="2000" dirty="0" smtClean="0">
              <a:latin typeface="Kristen ITC" pitchFamily="66" charset="0"/>
            </a:endParaRPr>
          </a:p>
          <a:p>
            <a:pPr eaLnBrk="1" hangingPunct="1">
              <a:buFontTx/>
              <a:buNone/>
            </a:pPr>
            <a:endParaRPr lang="en-GB" dirty="0" smtClean="0">
              <a:latin typeface="Kristen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500174"/>
          </a:xfrm>
        </p:spPr>
        <p:txBody>
          <a:bodyPr>
            <a:normAutofit/>
          </a:bodyPr>
          <a:lstStyle/>
          <a:p>
            <a:r>
              <a:rPr lang="en-GB" sz="6000" dirty="0" smtClean="0"/>
              <a:t>Chemical Mediators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43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Further type of co-ordination: chemicals released by cells that affect the cells immediately around them</a:t>
            </a:r>
          </a:p>
          <a:p>
            <a:r>
              <a:rPr lang="en-GB" sz="3200" dirty="0" smtClean="0"/>
              <a:t>Chemical mediators are released by infected or injured cells and cause arteries and arterioles to dilate</a:t>
            </a:r>
          </a:p>
          <a:p>
            <a:r>
              <a:rPr lang="en-GB" sz="3200" dirty="0" smtClean="0"/>
              <a:t>There is a rise in temperature and swelling of the affected area = inflammatory response</a:t>
            </a:r>
          </a:p>
          <a:p>
            <a:endParaRPr lang="en-GB" dirty="0" smtClean="0">
              <a:latin typeface="Kristen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/>
          <a:lstStyle/>
          <a:p>
            <a:r>
              <a:rPr lang="en-GB" dirty="0" smtClean="0"/>
              <a:t>Chemical Mediators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00175"/>
          <a:ext cx="8229600" cy="5281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682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Chemical Mediator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Where is it found?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When is it released?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Response?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Result?</a:t>
                      </a:r>
                      <a:endParaRPr lang="en-GB" sz="2400" dirty="0"/>
                    </a:p>
                  </a:txBody>
                  <a:tcPr/>
                </a:tc>
              </a:tr>
              <a:tr h="219224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Histamine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Stored in certain white blood cells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Released following injuries or in response to an allergen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Dilation of small arteries and arterioles, causing an increased permeability of capillaries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Swelling, redness and itching</a:t>
                      </a:r>
                      <a:endParaRPr lang="en-GB" dirty="0"/>
                    </a:p>
                  </a:txBody>
                  <a:tcPr/>
                </a:tc>
              </a:tr>
              <a:tr h="219224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Prostaglandins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Found in cell membranes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Following injury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Dilation of small arteries and arterioles, causing an increased permeability of capillaries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Affects blood pressure and neurotransmitters – affecting pain sensation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43108" y="2428868"/>
            <a:ext cx="157163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786182" y="2428868"/>
            <a:ext cx="157163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429256" y="2428868"/>
            <a:ext cx="157163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072330" y="2428868"/>
            <a:ext cx="157163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43108" y="4572008"/>
            <a:ext cx="157163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86182" y="4572008"/>
            <a:ext cx="157163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29256" y="4572008"/>
            <a:ext cx="157163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072330" y="4572008"/>
            <a:ext cx="1571636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dirty="0" smtClean="0"/>
              <a:t>Task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Complete table of comparison between hormonal and nervous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Differences between hormonal and nervous communication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63" y="1857375"/>
          <a:ext cx="8229600" cy="45923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Hormonal</a:t>
                      </a:r>
                      <a:r>
                        <a:rPr lang="en-GB" baseline="0" dirty="0" smtClean="0">
                          <a:latin typeface="Arial Rounded MT Bold" pitchFamily="34" charset="0"/>
                        </a:rPr>
                        <a:t> communication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Nervous communication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By chemicals called hormones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By nerve impulses. Chemicals are released at synapses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Slow response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Rapid response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Slower transmission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Very rapid transmission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Hormones travel in bloodstream</a:t>
                      </a:r>
                      <a:r>
                        <a:rPr lang="en-GB" baseline="0" dirty="0" smtClean="0">
                          <a:latin typeface="Arial Rounded MT Bold" pitchFamily="34" charset="0"/>
                        </a:rPr>
                        <a:t> to all parts of the body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Impulses travel</a:t>
                      </a:r>
                      <a:r>
                        <a:rPr lang="en-GB" baseline="0" dirty="0" smtClean="0">
                          <a:latin typeface="Arial Rounded MT Bold" pitchFamily="34" charset="0"/>
                        </a:rPr>
                        <a:t> along nerve fibres which are fixed pathways to specific parts of the body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Strength</a:t>
                      </a:r>
                      <a:r>
                        <a:rPr lang="en-GB" baseline="0" dirty="0" smtClean="0">
                          <a:latin typeface="Arial Rounded MT Bold" pitchFamily="34" charset="0"/>
                        </a:rPr>
                        <a:t> of stimulus is determined by a change in hormone concentration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Strength</a:t>
                      </a:r>
                      <a:r>
                        <a:rPr lang="en-GB" baseline="0" dirty="0" smtClean="0">
                          <a:latin typeface="Arial Rounded MT Bold" pitchFamily="34" charset="0"/>
                        </a:rPr>
                        <a:t> of a stimulus Is determined by a change in the frequency of impulses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Hormones can have a permanent</a:t>
                      </a:r>
                      <a:r>
                        <a:rPr lang="en-GB" baseline="0" dirty="0" smtClean="0">
                          <a:latin typeface="Arial Rounded MT Bold" pitchFamily="34" charset="0"/>
                        </a:rPr>
                        <a:t> and irreversible effect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 Rounded MT Bold" pitchFamily="34" charset="0"/>
                        </a:rPr>
                        <a:t>Nerve impulses</a:t>
                      </a:r>
                      <a:r>
                        <a:rPr lang="en-GB" baseline="0" dirty="0" smtClean="0">
                          <a:latin typeface="Arial Rounded MT Bold" pitchFamily="34" charset="0"/>
                        </a:rPr>
                        <a:t> have a temporary and reversible effect</a:t>
                      </a:r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2285992"/>
            <a:ext cx="4000528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643438" y="2285992"/>
            <a:ext cx="4000528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5" descr="BA10_gravity_gf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060575"/>
            <a:ext cx="1828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23" descr="BA10_water_gfx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2205038"/>
            <a:ext cx="2201863" cy="20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566738" y="784225"/>
            <a:ext cx="7677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GB">
              <a:solidFill>
                <a:srgbClr val="010066"/>
              </a:solidFill>
              <a:latin typeface="Kristen ITC" pitchFamily="66" charset="0"/>
            </a:endParaRPr>
          </a:p>
          <a:p>
            <a:pPr eaLnBrk="0" hangingPunct="0"/>
            <a:endParaRPr lang="en-GB">
              <a:solidFill>
                <a:srgbClr val="010066"/>
              </a:solidFill>
              <a:latin typeface="Kristen ITC" pitchFamily="66" charset="0"/>
            </a:endParaRPr>
          </a:p>
          <a:p>
            <a:pPr eaLnBrk="0" hangingPunct="0"/>
            <a:r>
              <a:rPr lang="en-GB">
                <a:solidFill>
                  <a:srgbClr val="010066"/>
                </a:solidFill>
                <a:latin typeface="Kristen ITC" pitchFamily="66" charset="0"/>
              </a:rPr>
              <a:t>Plant responses to stimuli are given specific names:</a:t>
            </a:r>
            <a:endParaRPr lang="en-GB" sz="1200">
              <a:solidFill>
                <a:srgbClr val="010066"/>
              </a:solidFill>
              <a:latin typeface="Kristen ITC" pitchFamily="66" charset="0"/>
            </a:endParaRPr>
          </a:p>
        </p:txBody>
      </p:sp>
      <p:sp>
        <p:nvSpPr>
          <p:cNvPr id="23558" name="Text Box 14"/>
          <p:cNvSpPr txBox="1">
            <a:spLocks noChangeArrowheads="1"/>
          </p:cNvSpPr>
          <p:nvPr/>
        </p:nvSpPr>
        <p:spPr bwMode="auto">
          <a:xfrm>
            <a:off x="4048125" y="1700213"/>
            <a:ext cx="10477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5600" indent="-355600" algn="ctr" eaLnBrk="0" hangingPunct="0">
              <a:buFont typeface="Wingdings" pitchFamily="2" charset="2"/>
              <a:buNone/>
            </a:pPr>
            <a:r>
              <a:rPr lang="en-GB" sz="2600" b="1">
                <a:solidFill>
                  <a:schemeClr val="accent2"/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23559" name="Text Box 15"/>
          <p:cNvSpPr txBox="1">
            <a:spLocks noChangeArrowheads="1"/>
          </p:cNvSpPr>
          <p:nvPr/>
        </p:nvSpPr>
        <p:spPr bwMode="auto">
          <a:xfrm>
            <a:off x="6873875" y="1700213"/>
            <a:ext cx="12684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5600" indent="-355600" eaLnBrk="0" hangingPunct="0">
              <a:buFont typeface="Wingdings" pitchFamily="2" charset="2"/>
              <a:buNone/>
              <a:tabLst>
                <a:tab pos="263525" algn="l"/>
              </a:tabLst>
            </a:pPr>
            <a:r>
              <a:rPr lang="en-GB" sz="2600" b="1">
                <a:solidFill>
                  <a:srgbClr val="FF0000"/>
                </a:solidFill>
                <a:latin typeface="Calibri" pitchFamily="34" charset="0"/>
              </a:rPr>
              <a:t>gravity</a:t>
            </a:r>
          </a:p>
        </p:txBody>
      </p:sp>
      <p:sp>
        <p:nvSpPr>
          <p:cNvPr id="23560" name="Text Box 16"/>
          <p:cNvSpPr txBox="1">
            <a:spLocks noChangeArrowheads="1"/>
          </p:cNvSpPr>
          <p:nvPr/>
        </p:nvSpPr>
        <p:spPr bwMode="auto">
          <a:xfrm>
            <a:off x="1282700" y="1700213"/>
            <a:ext cx="881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55600" indent="-355600" algn="ctr" eaLnBrk="0" hangingPunct="0">
              <a:buFont typeface="Wingdings" pitchFamily="2" charset="2"/>
              <a:buNone/>
            </a:pPr>
            <a:r>
              <a:rPr lang="en-GB" sz="2600" b="1">
                <a:solidFill>
                  <a:srgbClr val="FF6600"/>
                </a:solidFill>
                <a:latin typeface="Calibri" pitchFamily="34" charset="0"/>
              </a:rPr>
              <a:t>light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3416300" y="4265613"/>
            <a:ext cx="23129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600" b="1">
                <a:solidFill>
                  <a:schemeClr val="accent2"/>
                </a:solidFill>
                <a:latin typeface="Calibri" pitchFamily="34" charset="0"/>
              </a:rPr>
              <a:t>hydrotropism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6516688" y="4265613"/>
            <a:ext cx="19827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600" b="1">
                <a:solidFill>
                  <a:srgbClr val="FF0000"/>
                </a:solidFill>
                <a:latin typeface="Calibri" pitchFamily="34" charset="0"/>
              </a:rPr>
              <a:t>geotropism</a:t>
            </a: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563563" y="4265613"/>
            <a:ext cx="2311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600" b="1">
                <a:solidFill>
                  <a:srgbClr val="FF6600"/>
                </a:solidFill>
                <a:latin typeface="Calibri" pitchFamily="34" charset="0"/>
              </a:rPr>
              <a:t>phototropism</a:t>
            </a: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563563" y="5734050"/>
            <a:ext cx="77755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bIns="0">
            <a:spAutoFit/>
          </a:bodyPr>
          <a:lstStyle/>
          <a:p>
            <a:pPr eaLnBrk="0" hangingPunct="0"/>
            <a:r>
              <a:rPr lang="en-GB" sz="2000" dirty="0">
                <a:solidFill>
                  <a:srgbClr val="010066"/>
                </a:solidFill>
              </a:rPr>
              <a:t>Which parts of a plant respond to these different stimuli and why?</a:t>
            </a:r>
            <a:endParaRPr lang="en-GB" sz="1400" b="1" i="1" dirty="0">
              <a:solidFill>
                <a:srgbClr val="010066"/>
              </a:solidFill>
            </a:endParaRPr>
          </a:p>
        </p:txBody>
      </p:sp>
      <p:sp>
        <p:nvSpPr>
          <p:cNvPr id="23565" name="Rectangle 21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Name the different types of tropisms</a:t>
            </a:r>
          </a:p>
        </p:txBody>
      </p:sp>
      <p:pic>
        <p:nvPicPr>
          <p:cNvPr id="23566" name="Picture 28" descr="BA9_sun_icon_noshade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2232025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2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3" grpId="0"/>
      <p:bldP spid="152594" grpId="0"/>
      <p:bldP spid="152595" grpId="0"/>
      <p:bldP spid="15259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GB" dirty="0" smtClean="0"/>
              <a:t>Plant growth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43049"/>
            <a:ext cx="8229600" cy="5214951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1200" dirty="0" smtClean="0"/>
              <a:t>Influence plant growth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1200" dirty="0" smtClean="0"/>
              <a:t>Made by cells located throughout the plant rather than in a particular organ, like animal hormones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1200" dirty="0" smtClean="0"/>
              <a:t>Affect the tissues that release them rather than acting on a distant target organ, like animal hormones.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1200" dirty="0" smtClean="0"/>
              <a:t>Produced in small quantities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1200" dirty="0" smtClean="0"/>
              <a:t>Effects are close to tissue that produces them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1200" dirty="0" smtClean="0"/>
              <a:t>An example is </a:t>
            </a:r>
            <a:r>
              <a:rPr lang="en-GB" sz="11200" dirty="0" err="1" smtClean="0"/>
              <a:t>indoleacetic</a:t>
            </a:r>
            <a:r>
              <a:rPr lang="en-GB" sz="11200" dirty="0" smtClean="0"/>
              <a:t> acid (IAA) – causes plants to elongate. This is an </a:t>
            </a:r>
            <a:r>
              <a:rPr lang="en-GB" sz="11200" dirty="0" err="1" smtClean="0"/>
              <a:t>auxin</a:t>
            </a:r>
            <a:r>
              <a:rPr lang="en-GB" sz="11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952</Words>
  <Application>Microsoft Office PowerPoint</Application>
  <PresentationFormat>On-screen Show (4:3)</PresentationFormat>
  <Paragraphs>121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Co-ordination</vt:lpstr>
      <vt:lpstr>Starter</vt:lpstr>
      <vt:lpstr>Slide 3</vt:lpstr>
      <vt:lpstr>Chemical Mediators</vt:lpstr>
      <vt:lpstr>Chemical Mediators</vt:lpstr>
      <vt:lpstr>Task</vt:lpstr>
      <vt:lpstr>Differences between hormonal and nervous communication</vt:lpstr>
      <vt:lpstr>Name the different types of tropisms</vt:lpstr>
      <vt:lpstr>Plant growth factors</vt:lpstr>
      <vt:lpstr>Plant tropisms</vt:lpstr>
      <vt:lpstr>Plant Hormones</vt:lpstr>
      <vt:lpstr>Hormones and Tropisms</vt:lpstr>
      <vt:lpstr>Task</vt:lpstr>
      <vt:lpstr>Application Questions</vt:lpstr>
      <vt:lpstr>Slide 15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Co-ordination</dc:title>
  <dc:creator> </dc:creator>
  <cp:lastModifiedBy> </cp:lastModifiedBy>
  <cp:revision>12</cp:revision>
  <dcterms:created xsi:type="dcterms:W3CDTF">2011-02-08T12:00:52Z</dcterms:created>
  <dcterms:modified xsi:type="dcterms:W3CDTF">2011-02-13T19:22:22Z</dcterms:modified>
</cp:coreProperties>
</file>