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820D22-93F1-4A92-BCE2-20692F4FE728}" type="datetimeFigureOut">
              <a:rPr lang="en-US" smtClean="0"/>
              <a:pPr/>
              <a:t>2/1/2010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21BCEC-C95C-4519-A6EF-131CD06DAE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10.1 Haemoglobin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10. The Variety of Life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Loading and Unloading Oxygen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u="sng" dirty="0" smtClean="0"/>
              <a:t>Loading</a:t>
            </a:r>
            <a:r>
              <a:rPr lang="en-GB" sz="3600" dirty="0" smtClean="0"/>
              <a:t> = haemoglobin combining (associating) with oxygen </a:t>
            </a:r>
          </a:p>
          <a:p>
            <a:endParaRPr lang="en-GB" sz="3600" dirty="0" smtClean="0"/>
          </a:p>
          <a:p>
            <a:r>
              <a:rPr lang="en-GB" sz="3600" u="sng" dirty="0" smtClean="0"/>
              <a:t>Unloading</a:t>
            </a:r>
            <a:r>
              <a:rPr lang="en-GB" sz="3600" dirty="0" smtClean="0"/>
              <a:t> = </a:t>
            </a:r>
            <a:r>
              <a:rPr lang="en-GB" sz="3600" dirty="0" smtClean="0"/>
              <a:t>haemoglobin </a:t>
            </a:r>
            <a:r>
              <a:rPr lang="en-GB" sz="3600" dirty="0" smtClean="0"/>
              <a:t>releasing (dissociating</a:t>
            </a:r>
            <a:r>
              <a:rPr lang="en-GB" sz="3600" dirty="0" smtClean="0"/>
              <a:t>) with oxygen 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2400" dirty="0" smtClean="0"/>
              <a:t>Where do these 2 processes take place in humans?</a:t>
            </a:r>
          </a:p>
          <a:p>
            <a:pPr lvl="1"/>
            <a:r>
              <a:rPr lang="en-GB" sz="2200" dirty="0" smtClean="0"/>
              <a:t>Loading = lungs</a:t>
            </a:r>
          </a:p>
          <a:p>
            <a:pPr lvl="1"/>
            <a:r>
              <a:rPr lang="en-GB" sz="2200" dirty="0" smtClean="0"/>
              <a:t>Unloading = tissues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Haemoglobin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Use the coloured paper, scissors and </a:t>
            </a:r>
            <a:r>
              <a:rPr lang="en-GB" dirty="0" err="1" smtClean="0"/>
              <a:t>sellotape</a:t>
            </a:r>
            <a:r>
              <a:rPr lang="en-GB" dirty="0" smtClean="0"/>
              <a:t> provided to make a model of haemoglobin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Objectives and Success Criteria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Describe </a:t>
            </a:r>
            <a:r>
              <a:rPr lang="en-GB" dirty="0" smtClean="0"/>
              <a:t>the structure of</a:t>
            </a:r>
            <a:r>
              <a:rPr lang="en-GB" dirty="0" smtClean="0"/>
              <a:t> haemoglobin </a:t>
            </a:r>
            <a:r>
              <a:rPr lang="en-GB" dirty="0" smtClean="0"/>
              <a:t>and what its role is</a:t>
            </a:r>
          </a:p>
          <a:p>
            <a:r>
              <a:rPr lang="en-GB" dirty="0" smtClean="0"/>
              <a:t>Explain how haemoglobin in different organisms differs</a:t>
            </a:r>
          </a:p>
          <a:p>
            <a:r>
              <a:rPr lang="en-GB" dirty="0" smtClean="0"/>
              <a:t>State what loading and unloading of oxygen 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complete a table to show how affinity of oxygen changes in different regions of the body</a:t>
            </a:r>
          </a:p>
          <a:p>
            <a:r>
              <a:rPr lang="en-GB" dirty="0" smtClean="0"/>
              <a:t>You can make a labelled model of the structure of haemoglobin</a:t>
            </a:r>
          </a:p>
          <a:p>
            <a:r>
              <a:rPr lang="en-GB" dirty="0" smtClean="0"/>
              <a:t>You can describe how and why haemoglobin differs in different organisms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is haemoglobin?</a:t>
            </a:r>
            <a:endParaRPr lang="en-GB" dirty="0"/>
          </a:p>
        </p:txBody>
      </p:sp>
      <p:pic>
        <p:nvPicPr>
          <p:cNvPr id="4100" name="Picture 4" descr="http://www.cartoonstock.com/newscartoons/cartoonists/ksm/lowres/ksmn367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14620"/>
            <a:ext cx="5244276" cy="3395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Objectives and Success Criteria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Describe </a:t>
            </a:r>
            <a:r>
              <a:rPr lang="en-GB" dirty="0" smtClean="0"/>
              <a:t>the structure of</a:t>
            </a:r>
            <a:r>
              <a:rPr lang="en-GB" dirty="0" smtClean="0"/>
              <a:t> haemoglobin </a:t>
            </a:r>
            <a:r>
              <a:rPr lang="en-GB" dirty="0" smtClean="0"/>
              <a:t>and what its role is</a:t>
            </a:r>
          </a:p>
          <a:p>
            <a:r>
              <a:rPr lang="en-GB" dirty="0" smtClean="0"/>
              <a:t>Explain how haemoglobin in different organisms differs</a:t>
            </a:r>
          </a:p>
          <a:p>
            <a:r>
              <a:rPr lang="en-GB" dirty="0" smtClean="0"/>
              <a:t>State what loading and unloading of oxygen 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complete a table to show how affinity of oxygen changes in different regions of the body</a:t>
            </a:r>
          </a:p>
          <a:p>
            <a:r>
              <a:rPr lang="en-GB" dirty="0" smtClean="0"/>
              <a:t>You can make a labelled model of the structure of haemoglobin</a:t>
            </a:r>
          </a:p>
          <a:p>
            <a:r>
              <a:rPr lang="en-GB" dirty="0" smtClean="0"/>
              <a:t>You can describe how and why haemoglobin differs in different organisms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Haemoglobin Molecules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Primary Structure </a:t>
            </a:r>
            <a:r>
              <a:rPr lang="en-GB" dirty="0" smtClean="0"/>
              <a:t>– 4 polypeptide chains</a:t>
            </a:r>
          </a:p>
          <a:p>
            <a:r>
              <a:rPr lang="en-GB" b="1" dirty="0" smtClean="0"/>
              <a:t>Secondary Structure </a:t>
            </a:r>
            <a:r>
              <a:rPr lang="en-GB" dirty="0" smtClean="0"/>
              <a:t>– Each polypeptide chain is coiled into a helix</a:t>
            </a:r>
          </a:p>
          <a:p>
            <a:r>
              <a:rPr lang="en-GB" b="1" dirty="0" smtClean="0"/>
              <a:t>Tertiary Structure </a:t>
            </a:r>
            <a:r>
              <a:rPr lang="en-GB" dirty="0" smtClean="0"/>
              <a:t>– Each chain is folded into a precise shape</a:t>
            </a:r>
          </a:p>
          <a:p>
            <a:r>
              <a:rPr lang="en-GB" b="1" dirty="0" smtClean="0"/>
              <a:t>Quaternary Structure </a:t>
            </a:r>
            <a:r>
              <a:rPr lang="en-GB" dirty="0" smtClean="0"/>
              <a:t>– 4 chains are linked together to form a ~ spherical molecule.</a:t>
            </a:r>
            <a:endParaRPr lang="en-GB" b="1" dirty="0"/>
          </a:p>
        </p:txBody>
      </p:sp>
      <p:pic>
        <p:nvPicPr>
          <p:cNvPr id="2050" name="Picture 2" descr="http://www.di.uq.edu.au/sparq/images/haemoglob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984620"/>
            <a:ext cx="2873380" cy="287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on Quaternary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Each polypeptide chain has a </a:t>
            </a:r>
            <a:r>
              <a:rPr lang="en-GB" sz="3200" dirty="0" err="1" smtClean="0"/>
              <a:t>haem</a:t>
            </a:r>
            <a:r>
              <a:rPr lang="en-GB" sz="3200" dirty="0" smtClean="0"/>
              <a:t> group</a:t>
            </a:r>
          </a:p>
          <a:p>
            <a:r>
              <a:rPr lang="en-GB" sz="3200" dirty="0" smtClean="0"/>
              <a:t>A </a:t>
            </a:r>
            <a:r>
              <a:rPr lang="en-GB" sz="3200" dirty="0" err="1" smtClean="0"/>
              <a:t>haem</a:t>
            </a:r>
            <a:r>
              <a:rPr lang="en-GB" sz="3200" dirty="0" smtClean="0"/>
              <a:t> group has an iron ion (Fe</a:t>
            </a:r>
            <a:r>
              <a:rPr lang="en-GB" sz="3200" baseline="30000" dirty="0" smtClean="0"/>
              <a:t>2+</a:t>
            </a:r>
            <a:r>
              <a:rPr lang="en-GB" sz="3200" dirty="0" smtClean="0"/>
              <a:t>)</a:t>
            </a:r>
          </a:p>
          <a:p>
            <a:r>
              <a:rPr lang="en-GB" sz="3200" dirty="0" smtClean="0"/>
              <a:t>Each Fe</a:t>
            </a:r>
            <a:r>
              <a:rPr lang="en-GB" sz="3200" baseline="30000" dirty="0" smtClean="0"/>
              <a:t>2+ </a:t>
            </a:r>
            <a:r>
              <a:rPr lang="en-GB" sz="3200" dirty="0" smtClean="0"/>
              <a:t>can join to an Oxygen molecule (O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)</a:t>
            </a:r>
          </a:p>
          <a:p>
            <a:r>
              <a:rPr lang="en-GB" sz="3200" dirty="0" smtClean="0"/>
              <a:t>Total = 4 O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 molecules can be carried by 1 haemoglobin molecule in humans</a:t>
            </a:r>
            <a:endParaRPr lang="en-GB" sz="3200" dirty="0"/>
          </a:p>
        </p:txBody>
      </p:sp>
      <p:pic>
        <p:nvPicPr>
          <p:cNvPr id="1026" name="Picture 2" descr="http://www.wardroper.org/bioinformatics/haemoglobin/HaemoglobinAssessment_files/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714884"/>
            <a:ext cx="2124935" cy="1881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Haemoglobin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Main role: to transport oxygen</a:t>
            </a:r>
          </a:p>
          <a:p>
            <a:r>
              <a:rPr lang="en-GB" dirty="0" smtClean="0"/>
              <a:t>It must:</a:t>
            </a:r>
          </a:p>
          <a:p>
            <a:pPr lvl="1"/>
            <a:r>
              <a:rPr lang="en-GB" dirty="0" smtClean="0"/>
              <a:t>Readily associate with oxygen at the gas exchange surface</a:t>
            </a:r>
          </a:p>
          <a:p>
            <a:pPr lvl="1"/>
            <a:r>
              <a:rPr lang="en-GB" dirty="0" smtClean="0"/>
              <a:t>Readily dissociate from oxygen at the tissues that require it</a:t>
            </a:r>
          </a:p>
          <a:p>
            <a:r>
              <a:rPr lang="en-GB" dirty="0" smtClean="0"/>
              <a:t>How does it manage this?</a:t>
            </a:r>
          </a:p>
          <a:p>
            <a:pPr lvl="1"/>
            <a:r>
              <a:rPr lang="en-GB" dirty="0" smtClean="0"/>
              <a:t>The shape of haemoglobin changes under different conditions e.g. when CO</a:t>
            </a:r>
            <a:r>
              <a:rPr lang="en-GB" baseline="-25000" dirty="0" smtClean="0"/>
              <a:t>2</a:t>
            </a:r>
            <a:r>
              <a:rPr lang="en-GB" dirty="0" smtClean="0"/>
              <a:t> is present: haemoglobin’s shape makes it bind more loosely to O</a:t>
            </a:r>
            <a:r>
              <a:rPr lang="en-GB" baseline="-25000" dirty="0" smtClean="0"/>
              <a:t>2</a:t>
            </a:r>
            <a:r>
              <a:rPr lang="en-GB" dirty="0" smtClean="0"/>
              <a:t>, so it loses the oxygen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Affinity of haemoglobin for O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100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Copy and complete the table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6" y="2143116"/>
          <a:ext cx="7786745" cy="317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349"/>
                <a:gridCol w="1557349"/>
                <a:gridCol w="1557349"/>
                <a:gridCol w="1557349"/>
                <a:gridCol w="1557349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Region of body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Oxygen Concentration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</a:t>
                      </a:r>
                      <a:r>
                        <a:rPr lang="en-GB" baseline="-25000" dirty="0" smtClean="0"/>
                        <a:t>2</a:t>
                      </a:r>
                      <a:r>
                        <a:rPr lang="en-GB" dirty="0" smtClean="0"/>
                        <a:t> concentration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Affinity</a:t>
                      </a:r>
                      <a:r>
                        <a:rPr lang="en-GB" baseline="0" dirty="0" smtClean="0"/>
                        <a:t> of haemoglobin for O</a:t>
                      </a:r>
                      <a:r>
                        <a:rPr lang="en-GB" baseline="-25000" dirty="0" smtClean="0"/>
                        <a:t>2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Result – what happens to oxygen?</a:t>
                      </a:r>
                      <a:endParaRPr lang="en-GB" dirty="0"/>
                    </a:p>
                  </a:txBody>
                  <a:tcPr/>
                </a:tc>
              </a:tr>
              <a:tr h="112514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Gas exchange surface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Oxygen is attached</a:t>
                      </a:r>
                      <a:endParaRPr lang="en-GB" dirty="0"/>
                    </a:p>
                  </a:txBody>
                  <a:tcPr/>
                </a:tc>
              </a:tr>
              <a:tr h="112514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Respiring Tissues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Oxygen is released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643578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 the concentrations/affinity for 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high or low?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285984" y="314324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85984" y="4286256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857620" y="314324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57620" y="4286256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429256" y="314324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29256" y="4286256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00892" y="314324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000892" y="4286256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Haemoglobin in different 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have haemoglobins with a </a:t>
            </a:r>
            <a:r>
              <a:rPr lang="en-GB" dirty="0" smtClean="0">
                <a:solidFill>
                  <a:srgbClr val="FF0000"/>
                </a:solidFill>
              </a:rPr>
              <a:t>high affinity for oxygen</a:t>
            </a:r>
            <a:r>
              <a:rPr lang="en-GB" dirty="0" smtClean="0"/>
              <a:t> (take up O</a:t>
            </a:r>
            <a:r>
              <a:rPr lang="en-GB" baseline="-25000" dirty="0" smtClean="0"/>
              <a:t>2 </a:t>
            </a:r>
            <a:r>
              <a:rPr lang="en-GB" dirty="0" smtClean="0"/>
              <a:t>easily, release it less readily)</a:t>
            </a:r>
          </a:p>
          <a:p>
            <a:r>
              <a:rPr lang="en-GB" dirty="0" smtClean="0"/>
              <a:t>Some have haemoglobins with a </a:t>
            </a:r>
            <a:r>
              <a:rPr lang="en-GB" dirty="0" smtClean="0">
                <a:solidFill>
                  <a:srgbClr val="FF0000"/>
                </a:solidFill>
              </a:rPr>
              <a:t>low affinity for oxygen</a:t>
            </a:r>
            <a:r>
              <a:rPr lang="en-GB" dirty="0" smtClean="0"/>
              <a:t> </a:t>
            </a:r>
            <a:r>
              <a:rPr lang="en-GB" dirty="0" smtClean="0"/>
              <a:t>(take up O</a:t>
            </a:r>
            <a:r>
              <a:rPr lang="en-GB" baseline="-25000" dirty="0" smtClean="0"/>
              <a:t>2 </a:t>
            </a:r>
            <a:r>
              <a:rPr lang="en-GB" dirty="0" smtClean="0"/>
              <a:t>less easily, </a:t>
            </a:r>
            <a:r>
              <a:rPr lang="en-GB" dirty="0" smtClean="0"/>
              <a:t>release it </a:t>
            </a:r>
            <a:r>
              <a:rPr lang="en-GB" dirty="0" smtClean="0"/>
              <a:t>more </a:t>
            </a:r>
            <a:r>
              <a:rPr lang="en-GB" dirty="0" smtClean="0"/>
              <a:t>readily)</a:t>
            </a:r>
            <a:endParaRPr lang="en-GB" dirty="0" smtClean="0"/>
          </a:p>
          <a:p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Depends on the environment the organisms lives in (e.g. A low oxygen environment needs a haemoglobin with a high affinity for oxygen)</a:t>
            </a:r>
          </a:p>
          <a:p>
            <a:pPr lvl="1"/>
            <a:r>
              <a:rPr lang="en-GB" dirty="0" smtClean="0"/>
              <a:t>The organism’s metabolic rate (e.g. An organism with a high metabolic rate needs to release O</a:t>
            </a:r>
            <a:r>
              <a:rPr lang="en-GB" baseline="-25000" dirty="0" smtClean="0"/>
              <a:t>2 </a:t>
            </a:r>
            <a:r>
              <a:rPr lang="en-GB" dirty="0" smtClean="0"/>
              <a:t>readily to its tissues – low affinity)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Haemoglobins with different affinities for O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about haemoglobin may make it have a different affinity for oxygen?</a:t>
            </a:r>
          </a:p>
          <a:p>
            <a:r>
              <a:rPr lang="en-GB" dirty="0" smtClean="0"/>
              <a:t>Different shape</a:t>
            </a:r>
          </a:p>
          <a:p>
            <a:r>
              <a:rPr lang="en-GB" dirty="0" smtClean="0"/>
              <a:t>Different sequences of amino acids</a:t>
            </a:r>
            <a:endParaRPr lang="en-GB" dirty="0"/>
          </a:p>
        </p:txBody>
      </p:sp>
      <p:pic>
        <p:nvPicPr>
          <p:cNvPr id="1026" name="Picture 2" descr="C:\Documents and Settings\alisonb\My Documents\Year 12 AQA AS Biology\UNIT 2 The variety of living organisms\10. The variety of life\Haemoglobin blank 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2"/>
            <a:ext cx="3228386" cy="2619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</TotalTime>
  <Words>549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10. The Variety of Life</vt:lpstr>
      <vt:lpstr>Starter</vt:lpstr>
      <vt:lpstr>Learning Objectives and Success Criteria</vt:lpstr>
      <vt:lpstr>Structure of Haemoglobin Molecules</vt:lpstr>
      <vt:lpstr>More on Quaternary Structure</vt:lpstr>
      <vt:lpstr>The Role of Haemoglobin</vt:lpstr>
      <vt:lpstr>Affinity of haemoglobin for O2</vt:lpstr>
      <vt:lpstr>Haemoglobin in different organisms</vt:lpstr>
      <vt:lpstr>Haemoglobins with different affinities for O2</vt:lpstr>
      <vt:lpstr>Loading and Unloading Oxygen</vt:lpstr>
      <vt:lpstr>Haemoglobin Model</vt:lpstr>
      <vt:lpstr>Learning Objectives and Success Criteria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The Variety of Life</dc:title>
  <dc:creator> </dc:creator>
  <cp:lastModifiedBy> </cp:lastModifiedBy>
  <cp:revision>16</cp:revision>
  <dcterms:created xsi:type="dcterms:W3CDTF">2010-02-01T09:26:08Z</dcterms:created>
  <dcterms:modified xsi:type="dcterms:W3CDTF">2010-02-01T11:40:39Z</dcterms:modified>
</cp:coreProperties>
</file>