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D0C23-2211-4385-9420-E4059990D3D8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DE9CE-5895-4634-8C82-9A5353BC8C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08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E9CE-5895-4634-8C82-9A5353BC8C1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07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E9CE-5895-4634-8C82-9A5353BC8C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07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E9CE-5895-4634-8C82-9A5353BC8C1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07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E9CE-5895-4634-8C82-9A5353BC8C1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0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E9CE-5895-4634-8C82-9A5353BC8C1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0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6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6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0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03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7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0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0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5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6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D371-8D5E-474F-98ED-2292511448B7}" type="datetimeFigureOut">
              <a:rPr lang="en-GB" smtClean="0"/>
              <a:t>29/04/2011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8B30-C075-4D3F-A302-1A418ACDD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r>
              <a:rPr lang="en-GB" dirty="0" smtClean="0"/>
              <a:t>10.2 Neurones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42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flipH="1">
            <a:off x="323528" y="1985500"/>
            <a:ext cx="8568952" cy="2955668"/>
            <a:chOff x="251520" y="1772816"/>
            <a:chExt cx="8719220" cy="2955668"/>
          </a:xfrm>
        </p:grpSpPr>
        <p:pic>
          <p:nvPicPr>
            <p:cNvPr id="3074" name="Picture 2" descr="http://msjensen.cehd.umn.edu/webanatomy_archive/Images/Histology/neuron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772816"/>
              <a:ext cx="8719220" cy="2955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419872" y="314096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11860" y="3284984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75856" y="3429000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03848" y="350100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03848" y="3573016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flipH="1" flipV="1">
            <a:off x="3815916" y="3641684"/>
            <a:ext cx="324036" cy="83926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5576" y="472514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Nodes of Ranvier</a:t>
            </a:r>
          </a:p>
          <a:p>
            <a:pPr algn="ctr"/>
            <a:r>
              <a:rPr lang="en-GB" sz="2400" dirty="0" smtClean="0"/>
              <a:t>These are </a:t>
            </a:r>
            <a:r>
              <a:rPr lang="en-GB" sz="2400" b="1" dirty="0" smtClean="0"/>
              <a:t>gaps between adjacent Schwann Cells</a:t>
            </a:r>
            <a:r>
              <a:rPr lang="en-GB" sz="2400" dirty="0" smtClean="0"/>
              <a:t>. They are therefore areas with no myelin sheath. The gaps are around 2-3µm long, and occur every 1-3mm in humans.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571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to spot all structures on the next slide…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4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a/a9/Complete_neuron_cell_diagram_en.svg/481px-Complete_neuron_cell_diagram_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8712968" cy="63367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2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neurones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91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325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Classification of Neurones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b="1" u="sng" dirty="0" smtClean="0"/>
              <a:t>Sensory Neuron:</a:t>
            </a:r>
          </a:p>
          <a:p>
            <a:pPr marL="0" indent="0">
              <a:buNone/>
            </a:pPr>
            <a:r>
              <a:rPr lang="en-GB" sz="2400" dirty="0" smtClean="0"/>
              <a:t>These transmit nerve impulses </a:t>
            </a:r>
            <a:r>
              <a:rPr lang="en-GB" sz="2400" b="1" dirty="0" smtClean="0"/>
              <a:t>from a receptor</a:t>
            </a:r>
            <a:r>
              <a:rPr lang="en-GB" sz="2400" dirty="0" smtClean="0"/>
              <a:t> to the </a:t>
            </a:r>
            <a:r>
              <a:rPr lang="en-GB" sz="2400" b="1" dirty="0" smtClean="0"/>
              <a:t>central nervous system</a:t>
            </a:r>
            <a:r>
              <a:rPr lang="en-GB" sz="2400" dirty="0" smtClean="0"/>
              <a:t> or an </a:t>
            </a:r>
            <a:r>
              <a:rPr lang="en-GB" sz="2400" b="1" dirty="0" smtClean="0"/>
              <a:t>intermediary neurone.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dirty="0" smtClean="0"/>
              <a:t>Their cell body usually appears to be an</a:t>
            </a:r>
          </a:p>
          <a:p>
            <a:pPr marL="0" indent="0">
              <a:buNone/>
            </a:pPr>
            <a:r>
              <a:rPr lang="en-GB" sz="2400" dirty="0" smtClean="0"/>
              <a:t>extension of the axon.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u="sng" dirty="0" smtClean="0"/>
              <a:t>Motor Neuron:</a:t>
            </a:r>
          </a:p>
          <a:p>
            <a:pPr marL="0" indent="0">
              <a:buNone/>
            </a:pPr>
            <a:r>
              <a:rPr lang="en-GB" sz="2400" dirty="0" smtClean="0"/>
              <a:t>These transmit nerve impulses from the CNS or an intermediary neuron to an </a:t>
            </a:r>
            <a:r>
              <a:rPr lang="en-GB" sz="2400" b="1" dirty="0" smtClean="0"/>
              <a:t>effector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These usually have a </a:t>
            </a:r>
            <a:r>
              <a:rPr lang="en-GB" sz="2400" b="1" dirty="0" smtClean="0"/>
              <a:t>long axon</a:t>
            </a:r>
            <a:r>
              <a:rPr lang="en-GB" sz="2400" dirty="0" smtClean="0"/>
              <a:t> and </a:t>
            </a:r>
            <a:r>
              <a:rPr lang="en-GB" sz="2400" b="1" dirty="0" smtClean="0"/>
              <a:t>many</a:t>
            </a:r>
          </a:p>
          <a:p>
            <a:pPr marL="0" indent="0">
              <a:buNone/>
            </a:pPr>
            <a:r>
              <a:rPr lang="en-GB" sz="2400" b="1" dirty="0" smtClean="0"/>
              <a:t>short dendrites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0242" name="Picture 2" descr="http://static.howstuffworks.com/gif/brain-neuron-typ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9235" r="50000" b="20196"/>
          <a:stretch/>
        </p:blipFill>
        <p:spPr bwMode="auto">
          <a:xfrm rot="5400000">
            <a:off x="6458783" y="894145"/>
            <a:ext cx="1448863" cy="306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static.howstuffworks.com/gif/brain-neuron-typ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2609" r="25000" b="20063"/>
          <a:stretch/>
        </p:blipFill>
        <p:spPr bwMode="auto">
          <a:xfrm rot="16200000">
            <a:off x="6441098" y="4186841"/>
            <a:ext cx="1484233" cy="299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3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325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Classification of Neurones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b="1" u="sng" dirty="0" smtClean="0"/>
              <a:t>Intermediary Neuron:</a:t>
            </a:r>
          </a:p>
          <a:p>
            <a:pPr marL="0" indent="0">
              <a:buNone/>
            </a:pPr>
            <a:r>
              <a:rPr lang="en-GB" sz="2400" dirty="0" smtClean="0"/>
              <a:t>The transmit impulses between other neurones, for example, between sensory and motor neurones.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Their structure is self-explanatory.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They have lots of dendrites at both</a:t>
            </a:r>
          </a:p>
          <a:p>
            <a:pPr marL="0" indent="0">
              <a:buNone/>
            </a:pPr>
            <a:r>
              <a:rPr lang="en-GB" sz="2400" dirty="0" smtClean="0"/>
              <a:t>sides, in order to propagate an </a:t>
            </a:r>
          </a:p>
          <a:p>
            <a:pPr marL="0" indent="0">
              <a:buNone/>
            </a:pPr>
            <a:r>
              <a:rPr lang="en-GB" sz="2400" dirty="0" smtClean="0"/>
              <a:t>impulse between two neurones.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2290" name="Picture 2" descr="http://static.howstuffworks.com/gif/brain-neuron-typ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9878" r="73219" b="20548"/>
          <a:stretch/>
        </p:blipFill>
        <p:spPr bwMode="auto">
          <a:xfrm rot="5400000">
            <a:off x="5865669" y="1079846"/>
            <a:ext cx="1860513" cy="411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r>
              <a:rPr lang="en-GB" dirty="0" err="1" smtClean="0"/>
              <a:t>Ojectives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the structure and function of neurones.</a:t>
            </a:r>
          </a:p>
          <a:p>
            <a:endParaRPr lang="en-GB" dirty="0"/>
          </a:p>
          <a:p>
            <a:r>
              <a:rPr lang="en-GB" dirty="0" smtClean="0"/>
              <a:t>To learn that there are different types of neurones in the human body.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91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r>
              <a:rPr lang="en-GB" dirty="0" err="1" smtClean="0"/>
              <a:t>Ojectives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the structure and function of neurones.</a:t>
            </a:r>
          </a:p>
          <a:p>
            <a:endParaRPr lang="en-GB" dirty="0"/>
          </a:p>
          <a:p>
            <a:r>
              <a:rPr lang="en-GB" dirty="0" smtClean="0"/>
              <a:t>To learn that there are different types of neurones in the human body.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04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325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Neurones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Neurones are amongst the largest cells in the body (especially in terms on length).</a:t>
            </a:r>
          </a:p>
          <a:p>
            <a:r>
              <a:rPr lang="en-GB" sz="2400" dirty="0" smtClean="0"/>
              <a:t>They are highly specialised (differentiated) cells, adapted to rapidly carrying electrochemical changes called </a:t>
            </a:r>
            <a:r>
              <a:rPr lang="en-GB" sz="2400" b="1" dirty="0" smtClean="0"/>
              <a:t>nerve impulses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They are a means of conveying information over large distances within the body.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84984"/>
            <a:ext cx="5715000" cy="3181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5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Neurone structure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things first…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 flipH="1">
            <a:off x="323528" y="1985500"/>
            <a:ext cx="8568952" cy="2955668"/>
            <a:chOff x="251520" y="1772816"/>
            <a:chExt cx="8719220" cy="2955668"/>
          </a:xfrm>
        </p:grpSpPr>
        <p:pic>
          <p:nvPicPr>
            <p:cNvPr id="7" name="Picture 2" descr="http://msjensen.cehd.umn.edu/webanatomy_archive/Images/Histology/neuron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772816"/>
              <a:ext cx="8719220" cy="2955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3419872" y="314096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11860" y="3284984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5856" y="3429000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203848" y="350100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03848" y="3573016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1640" y="119675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/>
              <a:t>In this diagram, the propagation of a nerve impulse occurs from </a:t>
            </a:r>
            <a:r>
              <a:rPr lang="en-GB" sz="2400" b="1" i="1" u="sng" dirty="0" smtClean="0"/>
              <a:t>LEFT TO RIGHT</a:t>
            </a:r>
            <a:r>
              <a:rPr lang="en-GB" sz="2400" i="1" dirty="0" smtClean="0"/>
              <a:t>.</a:t>
            </a:r>
            <a:endParaRPr lang="en-GB" sz="2400" b="1" i="1" dirty="0"/>
          </a:p>
        </p:txBody>
      </p:sp>
      <p:sp>
        <p:nvSpPr>
          <p:cNvPr id="14" name="Right Arrow 13"/>
          <p:cNvSpPr/>
          <p:nvPr/>
        </p:nvSpPr>
        <p:spPr>
          <a:xfrm>
            <a:off x="899592" y="4941168"/>
            <a:ext cx="7560840" cy="108012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835696" y="522920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NERVE IMPULSE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317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flipH="1">
            <a:off x="323528" y="1985500"/>
            <a:ext cx="8568952" cy="2955668"/>
            <a:chOff x="251520" y="1772816"/>
            <a:chExt cx="8719220" cy="2955668"/>
          </a:xfrm>
        </p:grpSpPr>
        <p:pic>
          <p:nvPicPr>
            <p:cNvPr id="3074" name="Picture 2" descr="http://msjensen.cehd.umn.edu/webanatomy_archive/Images/Histology/neuron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772816"/>
              <a:ext cx="8719220" cy="2955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419872" y="314096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11860" y="3284984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75856" y="3429000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03848" y="350100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03848" y="3573016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flipV="1">
            <a:off x="1691680" y="1830308"/>
            <a:ext cx="1224136" cy="152334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5576" y="260648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 Cell Body</a:t>
            </a:r>
          </a:p>
          <a:p>
            <a:pPr algn="ctr"/>
            <a:r>
              <a:rPr lang="en-GB" sz="2400" dirty="0" smtClean="0"/>
              <a:t>Contains the nucleus and a large amount of </a:t>
            </a:r>
            <a:r>
              <a:rPr lang="en-GB" sz="2400" b="1" dirty="0" smtClean="0"/>
              <a:t>rough endoplasmic reticulum</a:t>
            </a:r>
            <a:r>
              <a:rPr lang="en-GB" sz="2400" dirty="0" smtClean="0"/>
              <a:t>. This is in order to produce large amounts of protein – particularly </a:t>
            </a:r>
            <a:r>
              <a:rPr lang="en-GB" sz="2400" b="1" dirty="0" smtClean="0"/>
              <a:t>NEUROTRANSMITTERS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25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flipH="1">
            <a:off x="323528" y="1985500"/>
            <a:ext cx="8568952" cy="2955668"/>
            <a:chOff x="251520" y="1772816"/>
            <a:chExt cx="8719220" cy="2955668"/>
          </a:xfrm>
        </p:grpSpPr>
        <p:pic>
          <p:nvPicPr>
            <p:cNvPr id="3074" name="Picture 2" descr="http://msjensen.cehd.umn.edu/webanatomy_archive/Images/Histology/neuron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772816"/>
              <a:ext cx="8719220" cy="2955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419872" y="314096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11860" y="3284984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75856" y="3429000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03848" y="350100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03848" y="3573016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flipV="1">
            <a:off x="1835696" y="1985500"/>
            <a:ext cx="1512168" cy="115546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9592" y="572487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/>
              <a:t>Dendrons</a:t>
            </a:r>
            <a:endParaRPr lang="en-GB" sz="2400" b="1" dirty="0" smtClean="0"/>
          </a:p>
          <a:p>
            <a:pPr algn="ctr"/>
            <a:r>
              <a:rPr lang="en-GB" sz="2400" dirty="0" smtClean="0"/>
              <a:t>These are extensions of the cell body. They are the ‘thickest’ parts of the branches. They are subdivided themselves, into…</a:t>
            </a:r>
            <a:endParaRPr lang="en-GB" sz="2400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2495425" y="4357846"/>
            <a:ext cx="852439" cy="79934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7544" y="4797152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Dendrites</a:t>
            </a:r>
          </a:p>
          <a:p>
            <a:pPr algn="ctr"/>
            <a:r>
              <a:rPr lang="en-GB" sz="2400" dirty="0" smtClean="0"/>
              <a:t>These are small ‘fingers’ furthest away from the cell body. These ‘collect’ nerve impulses and carry them </a:t>
            </a:r>
            <a:r>
              <a:rPr lang="en-GB" sz="2400" b="1" dirty="0" smtClean="0"/>
              <a:t>towards the cell body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88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flipH="1">
            <a:off x="323528" y="1985500"/>
            <a:ext cx="8568952" cy="2955668"/>
            <a:chOff x="251520" y="1772816"/>
            <a:chExt cx="8719220" cy="2955668"/>
          </a:xfrm>
        </p:grpSpPr>
        <p:pic>
          <p:nvPicPr>
            <p:cNvPr id="3074" name="Picture 2" descr="http://msjensen.cehd.umn.edu/webanatomy_archive/Images/Histology/neuron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772816"/>
              <a:ext cx="8719220" cy="2955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419872" y="314096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11860" y="3284984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75856" y="3429000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03848" y="350100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03848" y="3573016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>
            <a:endCxn id="13" idx="2"/>
          </p:cNvCxnSpPr>
          <p:nvPr/>
        </p:nvCxnSpPr>
        <p:spPr>
          <a:xfrm flipV="1">
            <a:off x="3707904" y="1830308"/>
            <a:ext cx="756084" cy="167853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5576" y="260648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Axon</a:t>
            </a:r>
          </a:p>
          <a:p>
            <a:pPr algn="ctr"/>
            <a:r>
              <a:rPr lang="en-GB" sz="2400" dirty="0" smtClean="0"/>
              <a:t>This is the </a:t>
            </a:r>
            <a:r>
              <a:rPr lang="en-GB" sz="2400" b="1" dirty="0" smtClean="0"/>
              <a:t>single, long fibre</a:t>
            </a:r>
            <a:r>
              <a:rPr lang="en-GB" sz="2400" dirty="0" smtClean="0"/>
              <a:t> that runs the length of the neurone. It carries the nerve </a:t>
            </a:r>
            <a:r>
              <a:rPr lang="en-GB" sz="2400" dirty="0" err="1" smtClean="0"/>
              <a:t>impusle</a:t>
            </a:r>
            <a:r>
              <a:rPr lang="en-GB" sz="2400" dirty="0" smtClean="0"/>
              <a:t> away from the cell body, propagating it from one place to another.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64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 flipH="1">
            <a:off x="323528" y="1985500"/>
            <a:ext cx="8568952" cy="2955668"/>
            <a:chOff x="251520" y="1772816"/>
            <a:chExt cx="8719220" cy="2955668"/>
          </a:xfrm>
        </p:grpSpPr>
        <p:pic>
          <p:nvPicPr>
            <p:cNvPr id="3074" name="Picture 2" descr="http://msjensen.cehd.umn.edu/webanatomy_archive/Images/Histology/neuron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772816"/>
              <a:ext cx="8719220" cy="2955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419872" y="314096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11860" y="3284984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75856" y="3429000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203848" y="3501008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03848" y="3573016"/>
              <a:ext cx="21602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flipV="1">
            <a:off x="4608004" y="2204864"/>
            <a:ext cx="0" cy="11487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260648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Schwann Cell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400" dirty="0" smtClean="0"/>
              <a:t>These cells </a:t>
            </a:r>
            <a:r>
              <a:rPr lang="en-GB" sz="2400" b="1" dirty="0" smtClean="0"/>
              <a:t>wrap</a:t>
            </a:r>
            <a:r>
              <a:rPr lang="en-GB" sz="2400" dirty="0" smtClean="0"/>
              <a:t> themselves around the axon many times.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400" dirty="0" smtClean="0"/>
              <a:t>They are a form of </a:t>
            </a:r>
            <a:r>
              <a:rPr lang="en-GB" sz="2400" b="1" dirty="0" smtClean="0"/>
              <a:t>protection</a:t>
            </a:r>
            <a:r>
              <a:rPr lang="en-GB" sz="2400" dirty="0" smtClean="0"/>
              <a:t> for certain types of neurone.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400" dirty="0" smtClean="0"/>
              <a:t>They also provide </a:t>
            </a:r>
            <a:r>
              <a:rPr lang="en-GB" sz="2400" b="1" dirty="0" smtClean="0"/>
              <a:t>electrical insulation</a:t>
            </a:r>
            <a:r>
              <a:rPr lang="en-GB" sz="2400" dirty="0" smtClean="0"/>
              <a:t>.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400" dirty="0" smtClean="0"/>
              <a:t>Finally, they can aid in the </a:t>
            </a:r>
            <a:r>
              <a:rPr lang="en-GB" sz="2400" b="1" dirty="0" smtClean="0"/>
              <a:t>regeneration</a:t>
            </a:r>
            <a:r>
              <a:rPr lang="en-GB" sz="2400" dirty="0" smtClean="0"/>
              <a:t> of damaged axons.</a:t>
            </a:r>
            <a:endParaRPr lang="en-GB" sz="2400" dirty="0"/>
          </a:p>
          <a:p>
            <a:pPr algn="ctr"/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759622" y="3713692"/>
            <a:ext cx="0" cy="7954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2" y="4509120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Myelin Sheath</a:t>
            </a:r>
          </a:p>
          <a:p>
            <a:pPr algn="ctr"/>
            <a:r>
              <a:rPr lang="en-GB" sz="2400" dirty="0" smtClean="0"/>
              <a:t>Due to the many ‘wrappings’ of the Schwann Cell, many </a:t>
            </a:r>
            <a:r>
              <a:rPr lang="en-GB" sz="2400" b="1" dirty="0" smtClean="0"/>
              <a:t>membrane layers</a:t>
            </a:r>
            <a:r>
              <a:rPr lang="en-GB" sz="2400" dirty="0" smtClean="0"/>
              <a:t> form around the axon. These are rich in a </a:t>
            </a:r>
            <a:r>
              <a:rPr lang="en-GB" sz="2400" b="1" dirty="0" smtClean="0"/>
              <a:t>lipid </a:t>
            </a:r>
            <a:r>
              <a:rPr lang="en-GB" sz="2400" dirty="0" smtClean="0"/>
              <a:t>known as </a:t>
            </a:r>
            <a:r>
              <a:rPr lang="en-GB" sz="2400" b="1" u="sng" dirty="0" smtClean="0"/>
              <a:t>myelin</a:t>
            </a:r>
            <a:r>
              <a:rPr lang="en-GB" sz="2400" dirty="0" smtClean="0"/>
              <a:t>. Myelinated neurones carry nerve </a:t>
            </a:r>
            <a:r>
              <a:rPr lang="en-GB" sz="2400" b="1" dirty="0" smtClean="0"/>
              <a:t>much faster</a:t>
            </a:r>
            <a:r>
              <a:rPr lang="en-GB" sz="2400" dirty="0" smtClean="0"/>
              <a:t> than unmyelinated ones.</a:t>
            </a:r>
            <a:endParaRPr lang="en-GB" sz="2400" dirty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88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492</Words>
  <Application>Microsoft Office PowerPoint</Application>
  <PresentationFormat>On-screen Show (4:3)</PresentationFormat>
  <Paragraphs>62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10.2 Neurones</vt:lpstr>
      <vt:lpstr>Learning Ojectives</vt:lpstr>
      <vt:lpstr>Neurones</vt:lpstr>
      <vt:lpstr>Neurone structure</vt:lpstr>
      <vt:lpstr>First things first…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to spot all structures on the next slide…</vt:lpstr>
      <vt:lpstr>PowerPoint Presentation</vt:lpstr>
      <vt:lpstr>Different types of neurones</vt:lpstr>
      <vt:lpstr>Classification of Neurones</vt:lpstr>
      <vt:lpstr>Classification of Neurones</vt:lpstr>
      <vt:lpstr>Learning Ojectives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10.2 Neurones</dc:title>
  <dc:creator>Kamaljeet</dc:creator>
  <cp:lastModifiedBy>Kamaljeet</cp:lastModifiedBy>
  <cp:revision>9</cp:revision>
  <dcterms:created xsi:type="dcterms:W3CDTF">2011-03-23T17:25:19Z</dcterms:created>
  <dcterms:modified xsi:type="dcterms:W3CDTF">2011-04-29T21:42:57Z</dcterms:modified>
</cp:coreProperties>
</file>