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3" r:id="rId8"/>
    <p:sldId id="264" r:id="rId9"/>
    <p:sldId id="262"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7DA2AA27-0245-4A18-B450-3E4CE6E6CFC0}" type="datetimeFigureOut">
              <a:rPr lang="en-US" smtClean="0"/>
              <a:pPr/>
              <a:t>2/4/2010</a:t>
            </a:fld>
            <a:endParaRPr lang="en-GB"/>
          </a:p>
        </p:txBody>
      </p:sp>
      <p:sp>
        <p:nvSpPr>
          <p:cNvPr id="17" name="Footer Placeholder 16"/>
          <p:cNvSpPr>
            <a:spLocks noGrp="1"/>
          </p:cNvSpPr>
          <p:nvPr>
            <p:ph type="ftr" sz="quarter" idx="11"/>
          </p:nvPr>
        </p:nvSpPr>
        <p:spPr/>
        <p:txBody>
          <a:bodyPr/>
          <a:lstStyle/>
          <a:p>
            <a:endParaRPr lang="en-GB"/>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D8661CA7-2968-4D19-BC2B-4F60CEEC0815}" type="slidenum">
              <a:rPr lang="en-GB" smtClean="0"/>
              <a:pPr/>
              <a:t>‹#›</a:t>
            </a:fld>
            <a:endParaRPr lang="en-GB"/>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DA2AA27-0245-4A18-B450-3E4CE6E6CFC0}" type="datetimeFigureOut">
              <a:rPr lang="en-US" smtClean="0"/>
              <a:pPr/>
              <a:t>2/4/2010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661CA7-2968-4D19-BC2B-4F60CEEC0815}"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DA2AA27-0245-4A18-B450-3E4CE6E6CFC0}" type="datetimeFigureOut">
              <a:rPr lang="en-US" smtClean="0"/>
              <a:pPr/>
              <a:t>2/4/2010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661CA7-2968-4D19-BC2B-4F60CEEC0815}"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DA2AA27-0245-4A18-B450-3E4CE6E6CFC0}" type="datetimeFigureOut">
              <a:rPr lang="en-US" smtClean="0"/>
              <a:pPr/>
              <a:t>2/4/2010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661CA7-2968-4D19-BC2B-4F60CEEC0815}" type="slidenum">
              <a:rPr lang="en-GB" smtClean="0"/>
              <a:pPr/>
              <a:t>‹#›</a:t>
            </a:fld>
            <a:endParaRPr lang="en-GB"/>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DA2AA27-0245-4A18-B450-3E4CE6E6CFC0}" type="datetimeFigureOut">
              <a:rPr lang="en-US" smtClean="0"/>
              <a:pPr/>
              <a:t>2/4/2010</a:t>
            </a:fld>
            <a:endParaRPr lang="en-GB"/>
          </a:p>
        </p:txBody>
      </p:sp>
      <p:sp>
        <p:nvSpPr>
          <p:cNvPr id="5" name="Footer Placeholder 4"/>
          <p:cNvSpPr>
            <a:spLocks noGrp="1"/>
          </p:cNvSpPr>
          <p:nvPr>
            <p:ph type="ftr" sz="quarter" idx="11"/>
          </p:nvPr>
        </p:nvSpPr>
        <p:spPr>
          <a:xfrm>
            <a:off x="800100" y="6172200"/>
            <a:ext cx="4000500" cy="457200"/>
          </a:xfrm>
        </p:spPr>
        <p:txBody>
          <a:bodyPr/>
          <a:lstStyle/>
          <a:p>
            <a:endParaRPr lang="en-GB"/>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D8661CA7-2968-4D19-BC2B-4F60CEEC0815}"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DA2AA27-0245-4A18-B450-3E4CE6E6CFC0}" type="datetimeFigureOut">
              <a:rPr lang="en-US" smtClean="0"/>
              <a:pPr/>
              <a:t>2/4/2010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8661CA7-2968-4D19-BC2B-4F60CEEC0815}" type="slidenum">
              <a:rPr lang="en-GB" smtClean="0"/>
              <a:pPr/>
              <a:t>‹#›</a:t>
            </a:fld>
            <a:endParaRPr lang="en-GB"/>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7DA2AA27-0245-4A18-B450-3E4CE6E6CFC0}" type="datetimeFigureOut">
              <a:rPr lang="en-US" smtClean="0"/>
              <a:pPr/>
              <a:t>2/4/2010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8661CA7-2968-4D19-BC2B-4F60CEEC0815}" type="slidenum">
              <a:rPr lang="en-GB" smtClean="0"/>
              <a:pPr/>
              <a:t>‹#›</a:t>
            </a:fld>
            <a:endParaRPr lang="en-GB"/>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DA2AA27-0245-4A18-B450-3E4CE6E6CFC0}" type="datetimeFigureOut">
              <a:rPr lang="en-US" smtClean="0"/>
              <a:pPr/>
              <a:t>2/4/2010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8661CA7-2968-4D19-BC2B-4F60CEEC0815}"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A2AA27-0245-4A18-B450-3E4CE6E6CFC0}" type="datetimeFigureOut">
              <a:rPr lang="en-US" smtClean="0"/>
              <a:pPr/>
              <a:t>2/4/2010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8661CA7-2968-4D19-BC2B-4F60CEEC0815}"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DA2AA27-0245-4A18-B450-3E4CE6E6CFC0}" type="datetimeFigureOut">
              <a:rPr lang="en-US" smtClean="0"/>
              <a:pPr/>
              <a:t>2/4/2010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8661CA7-2968-4D19-BC2B-4F60CEEC0815}" type="slidenum">
              <a:rPr lang="en-GB" smtClean="0"/>
              <a:pPr/>
              <a:t>‹#›</a:t>
            </a:fld>
            <a:endParaRPr lang="en-GB"/>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DA2AA27-0245-4A18-B450-3E4CE6E6CFC0}" type="datetimeFigureOut">
              <a:rPr lang="en-US" smtClean="0"/>
              <a:pPr/>
              <a:t>2/4/2010</a:t>
            </a:fld>
            <a:endParaRPr lang="en-GB"/>
          </a:p>
        </p:txBody>
      </p:sp>
      <p:sp>
        <p:nvSpPr>
          <p:cNvPr id="6" name="Footer Placeholder 5"/>
          <p:cNvSpPr>
            <a:spLocks noGrp="1"/>
          </p:cNvSpPr>
          <p:nvPr>
            <p:ph type="ftr" sz="quarter" idx="11"/>
          </p:nvPr>
        </p:nvSpPr>
        <p:spPr>
          <a:xfrm>
            <a:off x="914400" y="6172200"/>
            <a:ext cx="3886200" cy="457200"/>
          </a:xfrm>
        </p:spPr>
        <p:txBody>
          <a:bodyPr/>
          <a:lstStyle/>
          <a:p>
            <a:endParaRPr lang="en-GB"/>
          </a:p>
        </p:txBody>
      </p:sp>
      <p:sp>
        <p:nvSpPr>
          <p:cNvPr id="7" name="Slide Number Placeholder 6"/>
          <p:cNvSpPr>
            <a:spLocks noGrp="1"/>
          </p:cNvSpPr>
          <p:nvPr>
            <p:ph type="sldNum" sz="quarter" idx="12"/>
          </p:nvPr>
        </p:nvSpPr>
        <p:spPr>
          <a:xfrm>
            <a:off x="146304" y="6208776"/>
            <a:ext cx="457200" cy="457200"/>
          </a:xfrm>
        </p:spPr>
        <p:txBody>
          <a:bodyPr/>
          <a:lstStyle/>
          <a:p>
            <a:fld id="{D8661CA7-2968-4D19-BC2B-4F60CEEC0815}" type="slidenum">
              <a:rPr lang="en-GB" smtClean="0"/>
              <a:pPr/>
              <a:t>‹#›</a:t>
            </a:fld>
            <a:endParaRPr lang="en-GB"/>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130628" y="0"/>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dirty="0" smtClean="0"/>
              <a:t>Click to edit Master title style</a:t>
            </a:r>
            <a:endParaRPr kumimoji="0" lang="en-US" dirty="0"/>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7DA2AA27-0245-4A18-B450-3E4CE6E6CFC0}" type="datetimeFigureOut">
              <a:rPr lang="en-US" smtClean="0"/>
              <a:pPr/>
              <a:t>2/4/2010</a:t>
            </a:fld>
            <a:endParaRPr lang="en-GB"/>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GB"/>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D8661CA7-2968-4D19-BC2B-4F60CEEC0815}"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GB" dirty="0" smtClean="0"/>
              <a:t>10.2 Oxygen Dissociation Curves</a:t>
            </a:r>
            <a:endParaRPr lang="en-GB" dirty="0"/>
          </a:p>
        </p:txBody>
      </p:sp>
      <p:sp>
        <p:nvSpPr>
          <p:cNvPr id="2" name="Title 1"/>
          <p:cNvSpPr>
            <a:spLocks noGrp="1"/>
          </p:cNvSpPr>
          <p:nvPr>
            <p:ph type="ctrTitle"/>
          </p:nvPr>
        </p:nvSpPr>
        <p:spPr/>
        <p:txBody>
          <a:bodyPr/>
          <a:lstStyle/>
          <a:p>
            <a:r>
              <a:rPr lang="en-GB" dirty="0" smtClean="0"/>
              <a:t>10. The Variety of Life</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Loading, transport and unloading of oxygen</a:t>
            </a:r>
            <a:endParaRPr lang="en-GB" dirty="0"/>
          </a:p>
        </p:txBody>
      </p:sp>
      <p:sp>
        <p:nvSpPr>
          <p:cNvPr id="3" name="Content Placeholder 2"/>
          <p:cNvSpPr>
            <a:spLocks noGrp="1"/>
          </p:cNvSpPr>
          <p:nvPr>
            <p:ph sz="quarter" idx="1"/>
          </p:nvPr>
        </p:nvSpPr>
        <p:spPr>
          <a:xfrm>
            <a:off x="928662" y="1428736"/>
            <a:ext cx="7772400" cy="590536"/>
          </a:xfrm>
          <a:solidFill>
            <a:srgbClr val="FFFF00"/>
          </a:solidFill>
          <a:ln>
            <a:solidFill>
              <a:schemeClr val="tx1"/>
            </a:solidFill>
          </a:ln>
        </p:spPr>
        <p:txBody>
          <a:bodyPr>
            <a:normAutofit/>
          </a:bodyPr>
          <a:lstStyle/>
          <a:p>
            <a:pPr algn="ctr">
              <a:buNone/>
            </a:pPr>
            <a:r>
              <a:rPr lang="en-GB" dirty="0" smtClean="0"/>
              <a:t>Turn the following information into a flow chart</a:t>
            </a:r>
            <a:endParaRPr lang="en-GB" dirty="0"/>
          </a:p>
        </p:txBody>
      </p:sp>
      <p:sp>
        <p:nvSpPr>
          <p:cNvPr id="5" name="TextBox 4"/>
          <p:cNvSpPr txBox="1"/>
          <p:nvPr/>
        </p:nvSpPr>
        <p:spPr>
          <a:xfrm>
            <a:off x="928662" y="2357430"/>
            <a:ext cx="7786742" cy="3170099"/>
          </a:xfrm>
          <a:prstGeom prst="rect">
            <a:avLst/>
          </a:prstGeom>
          <a:noFill/>
          <a:ln>
            <a:solidFill>
              <a:schemeClr val="tx1"/>
            </a:solidFill>
          </a:ln>
        </p:spPr>
        <p:txBody>
          <a:bodyPr wrap="square" rtlCol="0">
            <a:spAutoFit/>
          </a:bodyPr>
          <a:lstStyle/>
          <a:p>
            <a:r>
              <a:rPr lang="en-GB" sz="2000" dirty="0" smtClean="0"/>
              <a:t>Carbon dioxide is constantly being removed at the gas exchange surface. The removal of carbon dioxide raises the pH (makes it less acidic). This causes the shape of haemoglobin to change so that it can now load oxygen more readily. This shape also increases haemoglobin’s affinity for oxygen, making sure that oxygen is not released during transport in the blood. The respiring tissues produce carbon dioxide. This makes the pH of the blood in the tissues lower, as carbon dioxide is acidic in solution. The shape of haemoglobin changes as the pH is lower, it now has a lower affinity for oxygen.  Therefore, oxygen is released into the respiring tissues.</a:t>
            </a:r>
            <a:endParaRPr lang="en-GB"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Application Questions</a:t>
            </a:r>
            <a:endParaRPr lang="en-GB" dirty="0"/>
          </a:p>
        </p:txBody>
      </p:sp>
      <p:sp>
        <p:nvSpPr>
          <p:cNvPr id="3" name="Content Placeholder 2"/>
          <p:cNvSpPr>
            <a:spLocks noGrp="1"/>
          </p:cNvSpPr>
          <p:nvPr>
            <p:ph sz="quarter" idx="1"/>
          </p:nvPr>
        </p:nvSpPr>
        <p:spPr/>
        <p:txBody>
          <a:bodyPr/>
          <a:lstStyle/>
          <a:p>
            <a:r>
              <a:rPr lang="en-GB" dirty="0" smtClean="0"/>
              <a:t>Read and complete Application questions on pages 153 – 155.</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Application Questions - Answers</a:t>
            </a:r>
            <a:endParaRPr lang="en-GB" dirty="0"/>
          </a:p>
        </p:txBody>
      </p:sp>
      <p:sp>
        <p:nvSpPr>
          <p:cNvPr id="3" name="Content Placeholder 2"/>
          <p:cNvSpPr>
            <a:spLocks noGrp="1"/>
          </p:cNvSpPr>
          <p:nvPr>
            <p:ph sz="quarter" idx="1"/>
          </p:nvPr>
        </p:nvSpPr>
        <p:spPr/>
        <p:txBody>
          <a:bodyPr/>
          <a:lstStyle/>
          <a:p>
            <a:pPr marL="514350" indent="-514350">
              <a:buAutoNum type="arabicPeriod"/>
            </a:pPr>
            <a:r>
              <a:rPr lang="en-GB" dirty="0" smtClean="0"/>
              <a:t>At this partial pressure of oxygen, lugworm haemoglobin is 90% saturated, more than enough to supply sufficient oxygen to the tissues of a relatively inactive organism. Human haemoglobin is only 10% saturated – insufficient to supply enough oxygen to keep tissues alive.</a:t>
            </a:r>
          </a:p>
          <a:p>
            <a:pPr marL="514350" indent="-514350">
              <a:buAutoNum type="arabicPeriod"/>
            </a:pPr>
            <a:r>
              <a:rPr lang="en-GB" dirty="0" smtClean="0"/>
              <a:t>The dissociation curve of the lugworm is shifted far to the left. This means it is fully loaded with oxygen even when there is very little available in its environment.</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Application Questions - Answers</a:t>
            </a:r>
            <a:endParaRPr lang="en-GB" dirty="0"/>
          </a:p>
        </p:txBody>
      </p:sp>
      <p:sp>
        <p:nvSpPr>
          <p:cNvPr id="3" name="Content Placeholder 2"/>
          <p:cNvSpPr>
            <a:spLocks noGrp="1"/>
          </p:cNvSpPr>
          <p:nvPr>
            <p:ph sz="quarter" idx="1"/>
          </p:nvPr>
        </p:nvSpPr>
        <p:spPr/>
        <p:txBody>
          <a:bodyPr/>
          <a:lstStyle/>
          <a:p>
            <a:pPr>
              <a:buNone/>
            </a:pPr>
            <a:r>
              <a:rPr lang="en-GB" dirty="0" smtClean="0"/>
              <a:t>3. ‘The lugworm is not very active’. This means that it requires less oxygen and therefore what little there is in its burrow when the tide is out is sufficient to supply its needs. Hence it survives.</a:t>
            </a:r>
          </a:p>
          <a:p>
            <a:pPr>
              <a:buNone/>
            </a:pPr>
            <a:r>
              <a:rPr lang="en-GB" dirty="0" smtClean="0"/>
              <a:t>4. Respiration produces carbon dioxide. This builds up in the burrow when the tide is out. If lugworm haemoglobin exhibited the Bohr effect, it would not be able to absorb oxygen when it was present in only very low concentrations in the burrow.</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Starter</a:t>
            </a:r>
            <a:endParaRPr lang="en-GB" dirty="0"/>
          </a:p>
        </p:txBody>
      </p:sp>
      <p:sp>
        <p:nvSpPr>
          <p:cNvPr id="3" name="Content Placeholder 2"/>
          <p:cNvSpPr>
            <a:spLocks noGrp="1"/>
          </p:cNvSpPr>
          <p:nvPr>
            <p:ph sz="quarter" idx="1"/>
          </p:nvPr>
        </p:nvSpPr>
        <p:spPr/>
        <p:txBody>
          <a:bodyPr/>
          <a:lstStyle/>
          <a:p>
            <a:r>
              <a:rPr lang="en-GB" dirty="0" smtClean="0"/>
              <a:t>What is the structure of haemoglobin?</a:t>
            </a:r>
            <a:endParaRPr lang="en-GB" dirty="0"/>
          </a:p>
        </p:txBody>
      </p:sp>
      <p:pic>
        <p:nvPicPr>
          <p:cNvPr id="1026" name="Picture 2" descr="I:\STAFF RESOURCES\Science\KS5 SCIENCE 2008 2009\TEACHER RESOURCES\AS BIOLOGY 2008\UNIT 2 The variety of living organisms\10. The variety of life\Haemoglobin blank diagram.JPG"/>
          <p:cNvPicPr>
            <a:picLocks noChangeAspect="1" noChangeArrowheads="1"/>
          </p:cNvPicPr>
          <p:nvPr/>
        </p:nvPicPr>
        <p:blipFill>
          <a:blip r:embed="rId2"/>
          <a:srcRect/>
          <a:stretch>
            <a:fillRect/>
          </a:stretch>
        </p:blipFill>
        <p:spPr bwMode="auto">
          <a:xfrm>
            <a:off x="1857356" y="1928802"/>
            <a:ext cx="5429288" cy="4405102"/>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Learning Objectives and Success Criteria</a:t>
            </a:r>
            <a:endParaRPr lang="en-GB" dirty="0"/>
          </a:p>
        </p:txBody>
      </p:sp>
      <p:sp>
        <p:nvSpPr>
          <p:cNvPr id="4" name="Content Placeholder 3"/>
          <p:cNvSpPr>
            <a:spLocks noGrp="1"/>
          </p:cNvSpPr>
          <p:nvPr>
            <p:ph sz="quarter" idx="1"/>
          </p:nvPr>
        </p:nvSpPr>
        <p:spPr/>
        <p:txBody>
          <a:bodyPr>
            <a:normAutofit fontScale="92500" lnSpcReduction="10000"/>
          </a:bodyPr>
          <a:lstStyle/>
          <a:p>
            <a:r>
              <a:rPr lang="en-GB" dirty="0" smtClean="0"/>
              <a:t>Describe and explain an oxygen dissociation curve</a:t>
            </a:r>
          </a:p>
          <a:p>
            <a:r>
              <a:rPr lang="en-GB" dirty="0" smtClean="0"/>
              <a:t>State and explain the effect of CO</a:t>
            </a:r>
            <a:r>
              <a:rPr lang="en-GB" baseline="-25000" dirty="0" smtClean="0"/>
              <a:t>2</a:t>
            </a:r>
            <a:r>
              <a:rPr lang="en-GB" dirty="0" smtClean="0"/>
              <a:t> concentration on the curve</a:t>
            </a:r>
          </a:p>
          <a:p>
            <a:r>
              <a:rPr lang="en-GB" dirty="0" smtClean="0"/>
              <a:t>Relate the properties of haemoglobins in different organisms to their environment and way of life</a:t>
            </a:r>
            <a:endParaRPr lang="en-GB" dirty="0"/>
          </a:p>
        </p:txBody>
      </p:sp>
      <p:sp>
        <p:nvSpPr>
          <p:cNvPr id="5" name="Content Placeholder 4"/>
          <p:cNvSpPr>
            <a:spLocks noGrp="1"/>
          </p:cNvSpPr>
          <p:nvPr>
            <p:ph sz="quarter" idx="2"/>
          </p:nvPr>
        </p:nvSpPr>
        <p:spPr/>
        <p:txBody>
          <a:bodyPr>
            <a:normAutofit fontScale="92500" lnSpcReduction="10000"/>
          </a:bodyPr>
          <a:lstStyle/>
          <a:p>
            <a:r>
              <a:rPr lang="en-GB" dirty="0" smtClean="0"/>
              <a:t>You can draw graphs for oxygen dissociation in varying CO</a:t>
            </a:r>
            <a:r>
              <a:rPr lang="en-GB" baseline="-25000" dirty="0" smtClean="0"/>
              <a:t>2</a:t>
            </a:r>
            <a:r>
              <a:rPr lang="en-GB" dirty="0" smtClean="0"/>
              <a:t> concentrations</a:t>
            </a:r>
          </a:p>
          <a:p>
            <a:r>
              <a:rPr lang="en-GB" dirty="0" smtClean="0"/>
              <a:t>You can answer questions on the effect of CO</a:t>
            </a:r>
            <a:r>
              <a:rPr lang="en-GB" baseline="-25000" dirty="0" smtClean="0"/>
              <a:t>2</a:t>
            </a:r>
            <a:r>
              <a:rPr lang="en-GB" dirty="0" smtClean="0"/>
              <a:t> concentration</a:t>
            </a:r>
          </a:p>
          <a:p>
            <a:r>
              <a:rPr lang="en-GB" dirty="0" smtClean="0"/>
              <a:t>You can turn information on loading and unloading of oxygen into a flow chart</a:t>
            </a:r>
          </a:p>
          <a:p>
            <a:r>
              <a:rPr lang="en-GB" dirty="0" smtClean="0"/>
              <a:t>You can complete application questions</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Oxygen Dissociation Curves</a:t>
            </a:r>
            <a:endParaRPr lang="en-GB" dirty="0"/>
          </a:p>
        </p:txBody>
      </p:sp>
      <p:sp>
        <p:nvSpPr>
          <p:cNvPr id="6" name="Content Placeholder 5"/>
          <p:cNvSpPr>
            <a:spLocks noGrp="1"/>
          </p:cNvSpPr>
          <p:nvPr>
            <p:ph sz="quarter" idx="1"/>
          </p:nvPr>
        </p:nvSpPr>
        <p:spPr/>
        <p:txBody>
          <a:bodyPr/>
          <a:lstStyle/>
          <a:p>
            <a:r>
              <a:rPr lang="en-GB" dirty="0" smtClean="0"/>
              <a:t>Haemoglobin does not absorb oxygen evenly when exposed to different partial pressures</a:t>
            </a:r>
          </a:p>
          <a:p>
            <a:r>
              <a:rPr lang="en-GB" dirty="0" smtClean="0"/>
              <a:t>Why?</a:t>
            </a:r>
          </a:p>
          <a:p>
            <a:pPr lvl="1"/>
            <a:r>
              <a:rPr lang="en-GB" dirty="0" smtClean="0"/>
              <a:t>Very low concentration of oxygen: the 4 chains in the haemoglobin are very closely united, making it difficult to load the first oxygen molecule</a:t>
            </a:r>
          </a:p>
          <a:p>
            <a:pPr lvl="1"/>
            <a:r>
              <a:rPr lang="en-GB" dirty="0" smtClean="0"/>
              <a:t>Once loaded, the oxygen causes the chains to load the other oxygen molecules very easily</a:t>
            </a:r>
          </a:p>
          <a:p>
            <a:r>
              <a:rPr lang="en-GB" dirty="0" smtClean="0"/>
              <a:t>The graph of this is called the </a:t>
            </a:r>
            <a:r>
              <a:rPr lang="en-GB" u="sng" dirty="0" smtClean="0"/>
              <a:t>oxygen dissociation curve</a:t>
            </a:r>
            <a:endParaRPr lang="en-GB" u="sng"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Oxygen Dissociation Curves</a:t>
            </a:r>
            <a:endParaRPr lang="en-GB" dirty="0"/>
          </a:p>
        </p:txBody>
      </p:sp>
      <p:pic>
        <p:nvPicPr>
          <p:cNvPr id="2050" name="Picture 2" descr="http://www.live.kerboodle.com/NT3/NTLS_RootRepository/ContentPackages/45/aqa%20as%20biology_scorm%202004_final_1/product/bio_as_ch10_pg152_fig1_lab.jpg"/>
          <p:cNvPicPr>
            <a:picLocks noChangeAspect="1" noChangeArrowheads="1"/>
          </p:cNvPicPr>
          <p:nvPr/>
        </p:nvPicPr>
        <p:blipFill>
          <a:blip r:embed="rId2"/>
          <a:srcRect/>
          <a:stretch>
            <a:fillRect/>
          </a:stretch>
        </p:blipFill>
        <p:spPr bwMode="auto">
          <a:xfrm>
            <a:off x="2357422" y="1571612"/>
            <a:ext cx="4310066" cy="4450143"/>
          </a:xfrm>
          <a:prstGeom prst="rect">
            <a:avLst/>
          </a:prstGeom>
          <a:noFill/>
        </p:spPr>
      </p:pic>
      <p:grpSp>
        <p:nvGrpSpPr>
          <p:cNvPr id="18" name="Group 17"/>
          <p:cNvGrpSpPr/>
          <p:nvPr/>
        </p:nvGrpSpPr>
        <p:grpSpPr>
          <a:xfrm>
            <a:off x="571472" y="5143512"/>
            <a:ext cx="2786082" cy="1323439"/>
            <a:chOff x="571472" y="5072074"/>
            <a:chExt cx="2786082" cy="1323439"/>
          </a:xfrm>
        </p:grpSpPr>
        <p:grpSp>
          <p:nvGrpSpPr>
            <p:cNvPr id="10" name="Group 9"/>
            <p:cNvGrpSpPr/>
            <p:nvPr/>
          </p:nvGrpSpPr>
          <p:grpSpPr>
            <a:xfrm>
              <a:off x="571472" y="5072074"/>
              <a:ext cx="1857388" cy="1323439"/>
              <a:chOff x="571472" y="5072074"/>
              <a:chExt cx="1857388" cy="1323439"/>
            </a:xfrm>
          </p:grpSpPr>
          <p:sp>
            <p:nvSpPr>
              <p:cNvPr id="8" name="Rectangle 7"/>
              <p:cNvSpPr/>
              <p:nvPr/>
            </p:nvSpPr>
            <p:spPr>
              <a:xfrm>
                <a:off x="571472" y="5072074"/>
                <a:ext cx="1857388" cy="12858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p:cNvSpPr txBox="1"/>
              <p:nvPr/>
            </p:nvSpPr>
            <p:spPr>
              <a:xfrm>
                <a:off x="642910" y="5072074"/>
                <a:ext cx="1643074" cy="1323439"/>
              </a:xfrm>
              <a:prstGeom prst="rect">
                <a:avLst/>
              </a:prstGeom>
              <a:noFill/>
            </p:spPr>
            <p:txBody>
              <a:bodyPr wrap="square" rtlCol="0">
                <a:spAutoFit/>
              </a:bodyPr>
              <a:lstStyle/>
              <a:p>
                <a:pPr algn="ctr"/>
                <a:r>
                  <a:rPr lang="en-GB" sz="2000" dirty="0" smtClean="0">
                    <a:solidFill>
                      <a:schemeClr val="bg1"/>
                    </a:solidFill>
                  </a:rPr>
                  <a:t>First oxygen molecule is difficult to bind</a:t>
                </a:r>
                <a:endParaRPr lang="en-GB" sz="2000" dirty="0">
                  <a:solidFill>
                    <a:schemeClr val="bg1"/>
                  </a:solidFill>
                </a:endParaRPr>
              </a:p>
            </p:txBody>
          </p:sp>
        </p:grpSp>
        <p:cxnSp>
          <p:nvCxnSpPr>
            <p:cNvPr id="12" name="Straight Arrow Connector 11"/>
            <p:cNvCxnSpPr>
              <a:stCxn id="8" idx="3"/>
            </p:cNvCxnSpPr>
            <p:nvPr/>
          </p:nvCxnSpPr>
          <p:spPr>
            <a:xfrm flipV="1">
              <a:off x="2428860" y="5214950"/>
              <a:ext cx="928694" cy="5000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16" name="Group 15"/>
          <p:cNvGrpSpPr/>
          <p:nvPr/>
        </p:nvGrpSpPr>
        <p:grpSpPr>
          <a:xfrm>
            <a:off x="4143372" y="2857496"/>
            <a:ext cx="4572032" cy="1500198"/>
            <a:chOff x="4143372" y="2857496"/>
            <a:chExt cx="4572032" cy="1500198"/>
          </a:xfrm>
        </p:grpSpPr>
        <p:grpSp>
          <p:nvGrpSpPr>
            <p:cNvPr id="7" name="Group 6"/>
            <p:cNvGrpSpPr/>
            <p:nvPr/>
          </p:nvGrpSpPr>
          <p:grpSpPr>
            <a:xfrm>
              <a:off x="6858016" y="2857496"/>
              <a:ext cx="1857388" cy="1500198"/>
              <a:chOff x="6858016" y="2857496"/>
              <a:chExt cx="1857388" cy="1500198"/>
            </a:xfrm>
          </p:grpSpPr>
          <p:sp>
            <p:nvSpPr>
              <p:cNvPr id="5" name="Rectangle 4"/>
              <p:cNvSpPr/>
              <p:nvPr/>
            </p:nvSpPr>
            <p:spPr>
              <a:xfrm>
                <a:off x="6858016" y="2857496"/>
                <a:ext cx="1857388" cy="15001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6858016" y="2857496"/>
                <a:ext cx="1643074" cy="1323439"/>
              </a:xfrm>
              <a:prstGeom prst="rect">
                <a:avLst/>
              </a:prstGeom>
              <a:noFill/>
            </p:spPr>
            <p:txBody>
              <a:bodyPr wrap="square" rtlCol="0">
                <a:spAutoFit/>
              </a:bodyPr>
              <a:lstStyle/>
              <a:p>
                <a:pPr algn="ctr"/>
                <a:r>
                  <a:rPr lang="en-GB" sz="2000" dirty="0" smtClean="0">
                    <a:solidFill>
                      <a:schemeClr val="bg1"/>
                    </a:solidFill>
                  </a:rPr>
                  <a:t>Other 3 oxygen molecules bind easily</a:t>
                </a:r>
                <a:endParaRPr lang="en-GB" sz="2000" dirty="0">
                  <a:solidFill>
                    <a:schemeClr val="bg1"/>
                  </a:solidFill>
                </a:endParaRPr>
              </a:p>
            </p:txBody>
          </p:sp>
        </p:grpSp>
        <p:cxnSp>
          <p:nvCxnSpPr>
            <p:cNvPr id="14" name="Straight Arrow Connector 13"/>
            <p:cNvCxnSpPr>
              <a:stCxn id="6" idx="1"/>
            </p:cNvCxnSpPr>
            <p:nvPr/>
          </p:nvCxnSpPr>
          <p:spPr>
            <a:xfrm rot="10800000">
              <a:off x="4143372" y="3357562"/>
              <a:ext cx="2714644" cy="16165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24" name="Group 23"/>
          <p:cNvGrpSpPr/>
          <p:nvPr/>
        </p:nvGrpSpPr>
        <p:grpSpPr>
          <a:xfrm>
            <a:off x="3857620" y="4786322"/>
            <a:ext cx="4857784" cy="1785950"/>
            <a:chOff x="3857620" y="4786322"/>
            <a:chExt cx="4857784" cy="1785950"/>
          </a:xfrm>
        </p:grpSpPr>
        <p:grpSp>
          <p:nvGrpSpPr>
            <p:cNvPr id="21" name="Group 20"/>
            <p:cNvGrpSpPr/>
            <p:nvPr/>
          </p:nvGrpSpPr>
          <p:grpSpPr>
            <a:xfrm>
              <a:off x="6072198" y="5643578"/>
              <a:ext cx="2643206" cy="928694"/>
              <a:chOff x="6072198" y="5643578"/>
              <a:chExt cx="2643206" cy="928694"/>
            </a:xfrm>
          </p:grpSpPr>
          <p:sp>
            <p:nvSpPr>
              <p:cNvPr id="19" name="Rectangle 18"/>
              <p:cNvSpPr/>
              <p:nvPr/>
            </p:nvSpPr>
            <p:spPr>
              <a:xfrm>
                <a:off x="6072198" y="5715016"/>
                <a:ext cx="2643206" cy="8572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TextBox 19"/>
              <p:cNvSpPr txBox="1"/>
              <p:nvPr/>
            </p:nvSpPr>
            <p:spPr>
              <a:xfrm>
                <a:off x="6072198" y="5643578"/>
                <a:ext cx="2500330" cy="923330"/>
              </a:xfrm>
              <a:prstGeom prst="rect">
                <a:avLst/>
              </a:prstGeom>
              <a:noFill/>
            </p:spPr>
            <p:txBody>
              <a:bodyPr wrap="square" rtlCol="0">
                <a:spAutoFit/>
              </a:bodyPr>
              <a:lstStyle/>
              <a:p>
                <a:r>
                  <a:rPr lang="en-GB" dirty="0" smtClean="0">
                    <a:solidFill>
                      <a:schemeClr val="bg1"/>
                    </a:solidFill>
                  </a:rPr>
                  <a:t>Small decrease in partial pressure of O</a:t>
                </a:r>
                <a:r>
                  <a:rPr lang="en-GB" baseline="-25000" dirty="0" smtClean="0">
                    <a:solidFill>
                      <a:schemeClr val="bg1"/>
                    </a:solidFill>
                  </a:rPr>
                  <a:t>2</a:t>
                </a:r>
                <a:r>
                  <a:rPr lang="en-GB" dirty="0" smtClean="0">
                    <a:solidFill>
                      <a:schemeClr val="bg1"/>
                    </a:solidFill>
                  </a:rPr>
                  <a:t> leads to a lot of dissociation</a:t>
                </a:r>
                <a:endParaRPr lang="en-GB" dirty="0">
                  <a:solidFill>
                    <a:schemeClr val="bg1"/>
                  </a:solidFill>
                </a:endParaRPr>
              </a:p>
            </p:txBody>
          </p:sp>
        </p:grpSp>
        <p:cxnSp>
          <p:nvCxnSpPr>
            <p:cNvPr id="23" name="Straight Arrow Connector 22"/>
            <p:cNvCxnSpPr/>
            <p:nvPr/>
          </p:nvCxnSpPr>
          <p:spPr>
            <a:xfrm rot="10800000">
              <a:off x="3857620" y="4786322"/>
              <a:ext cx="2214578" cy="9286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box(in)">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box(in)">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24"/>
                                        </p:tgtEl>
                                        <p:attrNameLst>
                                          <p:attrName>style.visibility</p:attrName>
                                        </p:attrNameLst>
                                      </p:cBhvr>
                                      <p:to>
                                        <p:strVal val="visible"/>
                                      </p:to>
                                    </p:set>
                                    <p:animEffect transition="in" filter="box(in)">
                                      <p:cBhvr>
                                        <p:cTn id="17"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Oxygen Dissociation Curves</a:t>
            </a:r>
            <a:endParaRPr lang="en-GB" dirty="0"/>
          </a:p>
        </p:txBody>
      </p:sp>
      <p:sp>
        <p:nvSpPr>
          <p:cNvPr id="3" name="Content Placeholder 2"/>
          <p:cNvSpPr>
            <a:spLocks noGrp="1"/>
          </p:cNvSpPr>
          <p:nvPr>
            <p:ph sz="quarter" idx="1"/>
          </p:nvPr>
        </p:nvSpPr>
        <p:spPr/>
        <p:txBody>
          <a:bodyPr/>
          <a:lstStyle/>
          <a:p>
            <a:r>
              <a:rPr lang="en-GB" dirty="0" smtClean="0"/>
              <a:t>May be different for different haemoglobins (in different organisms), but will have a similar shape</a:t>
            </a:r>
          </a:p>
          <a:p>
            <a:pPr>
              <a:buNone/>
            </a:pPr>
            <a:endParaRPr lang="en-GB" dirty="0" smtClean="0"/>
          </a:p>
          <a:p>
            <a:r>
              <a:rPr lang="en-GB" dirty="0" smtClean="0"/>
              <a:t>Will be in a different place on the graph:</a:t>
            </a:r>
          </a:p>
          <a:p>
            <a:pPr lvl="1"/>
            <a:r>
              <a:rPr lang="en-GB" dirty="0" smtClean="0"/>
              <a:t>Further to the </a:t>
            </a:r>
            <a:r>
              <a:rPr lang="en-GB" b="1" dirty="0" smtClean="0"/>
              <a:t>left</a:t>
            </a:r>
            <a:r>
              <a:rPr lang="en-GB" dirty="0" smtClean="0"/>
              <a:t>: Greater affinity for O</a:t>
            </a:r>
            <a:r>
              <a:rPr lang="en-GB" baseline="-25000" dirty="0" smtClean="0"/>
              <a:t>2</a:t>
            </a:r>
          </a:p>
          <a:p>
            <a:pPr lvl="1"/>
            <a:r>
              <a:rPr lang="en-GB" dirty="0" smtClean="0"/>
              <a:t>Further to the </a:t>
            </a:r>
            <a:r>
              <a:rPr lang="en-GB" b="1" dirty="0" smtClean="0"/>
              <a:t>right</a:t>
            </a:r>
            <a:r>
              <a:rPr lang="en-GB" dirty="0" smtClean="0"/>
              <a:t>: Lower affinity for O</a:t>
            </a:r>
            <a:r>
              <a:rPr lang="en-GB" baseline="-25000" dirty="0" smtClean="0"/>
              <a:t>2</a:t>
            </a:r>
          </a:p>
          <a:p>
            <a:pPr lvl="1"/>
            <a:endParaRPr lang="en-GB" baseline="-25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Effects of Carbon Dioxide Concentration</a:t>
            </a:r>
            <a:endParaRPr lang="en-GB" dirty="0"/>
          </a:p>
        </p:txBody>
      </p:sp>
      <p:sp>
        <p:nvSpPr>
          <p:cNvPr id="3" name="Content Placeholder 2"/>
          <p:cNvSpPr>
            <a:spLocks noGrp="1"/>
          </p:cNvSpPr>
          <p:nvPr>
            <p:ph sz="quarter" idx="1"/>
          </p:nvPr>
        </p:nvSpPr>
        <p:spPr>
          <a:xfrm>
            <a:off x="914400" y="1447800"/>
            <a:ext cx="7772400" cy="4981596"/>
          </a:xfrm>
        </p:spPr>
        <p:txBody>
          <a:bodyPr>
            <a:normAutofit fontScale="92500" lnSpcReduction="20000"/>
          </a:bodyPr>
          <a:lstStyle/>
          <a:p>
            <a:r>
              <a:rPr lang="en-GB" dirty="0" smtClean="0"/>
              <a:t>How do you think CO</a:t>
            </a:r>
            <a:r>
              <a:rPr lang="en-GB" baseline="-25000" dirty="0" smtClean="0"/>
              <a:t>2</a:t>
            </a:r>
            <a:r>
              <a:rPr lang="en-GB" dirty="0" smtClean="0"/>
              <a:t> will affect the affinity of haemoglobin for oxygen?</a:t>
            </a:r>
          </a:p>
          <a:p>
            <a:r>
              <a:rPr lang="en-GB" dirty="0" smtClean="0"/>
              <a:t>At a high CO</a:t>
            </a:r>
            <a:r>
              <a:rPr lang="en-GB" baseline="-25000" dirty="0" smtClean="0"/>
              <a:t>2</a:t>
            </a:r>
            <a:r>
              <a:rPr lang="en-GB" dirty="0" smtClean="0"/>
              <a:t> concentration: Haemoglobin has a </a:t>
            </a:r>
            <a:r>
              <a:rPr lang="en-GB" b="1" dirty="0" smtClean="0"/>
              <a:t>reduced </a:t>
            </a:r>
            <a:r>
              <a:rPr lang="en-GB" dirty="0" smtClean="0"/>
              <a:t>affinity for oxygen</a:t>
            </a:r>
          </a:p>
          <a:p>
            <a:r>
              <a:rPr lang="en-GB" dirty="0" smtClean="0"/>
              <a:t>At a low CO</a:t>
            </a:r>
            <a:r>
              <a:rPr lang="en-GB" baseline="-25000" dirty="0" smtClean="0"/>
              <a:t>2</a:t>
            </a:r>
            <a:r>
              <a:rPr lang="en-GB" dirty="0" smtClean="0"/>
              <a:t> concentration: Haemoglobin has a </a:t>
            </a:r>
            <a:r>
              <a:rPr lang="en-GB" b="1" dirty="0" smtClean="0"/>
              <a:t>higher </a:t>
            </a:r>
            <a:r>
              <a:rPr lang="en-GB" dirty="0" smtClean="0"/>
              <a:t>affinity for oxygen</a:t>
            </a:r>
          </a:p>
          <a:p>
            <a:endParaRPr lang="en-GB" dirty="0" smtClean="0"/>
          </a:p>
          <a:p>
            <a:pPr>
              <a:buNone/>
            </a:pPr>
            <a:r>
              <a:rPr lang="en-GB" dirty="0" smtClean="0"/>
              <a:t>Questions:</a:t>
            </a:r>
          </a:p>
          <a:p>
            <a:pPr marL="514350" indent="-514350">
              <a:buAutoNum type="arabicParenR"/>
            </a:pPr>
            <a:r>
              <a:rPr lang="en-GB" dirty="0" smtClean="0"/>
              <a:t>How does this explain behaviour of haemoglobin in the lungs?</a:t>
            </a:r>
          </a:p>
          <a:p>
            <a:pPr marL="514350" indent="-514350">
              <a:buAutoNum type="arabicParenR"/>
            </a:pPr>
            <a:r>
              <a:rPr lang="en-GB" dirty="0" smtClean="0"/>
              <a:t>How does this explain behaviour of haemoglobin in the muscles?</a:t>
            </a:r>
          </a:p>
          <a:p>
            <a:pPr marL="514350" indent="-514350">
              <a:buAutoNum type="arabicParenR"/>
            </a:pPr>
            <a:r>
              <a:rPr lang="en-GB" dirty="0" smtClean="0"/>
              <a:t>Why does haemoglobin have a reduced affinity for oxygen at higher CO</a:t>
            </a:r>
            <a:r>
              <a:rPr lang="en-GB" baseline="-25000" dirty="0" smtClean="0"/>
              <a:t>2</a:t>
            </a:r>
            <a:r>
              <a:rPr lang="en-GB" dirty="0" smtClean="0"/>
              <a:t> concentrations?</a:t>
            </a:r>
          </a:p>
        </p:txBody>
      </p:sp>
      <p:grpSp>
        <p:nvGrpSpPr>
          <p:cNvPr id="12" name="Group 11"/>
          <p:cNvGrpSpPr/>
          <p:nvPr/>
        </p:nvGrpSpPr>
        <p:grpSpPr>
          <a:xfrm>
            <a:off x="4143372" y="3143248"/>
            <a:ext cx="3376671" cy="685862"/>
            <a:chOff x="4143372" y="3143248"/>
            <a:chExt cx="3376671" cy="685862"/>
          </a:xfrm>
        </p:grpSpPr>
        <p:grpSp>
          <p:nvGrpSpPr>
            <p:cNvPr id="4" name="Group 3"/>
            <p:cNvGrpSpPr/>
            <p:nvPr/>
          </p:nvGrpSpPr>
          <p:grpSpPr>
            <a:xfrm>
              <a:off x="4143372" y="3429000"/>
              <a:ext cx="3376671" cy="400110"/>
              <a:chOff x="2643174" y="6000768"/>
              <a:chExt cx="3376671" cy="400110"/>
            </a:xfrm>
          </p:grpSpPr>
          <p:sp>
            <p:nvSpPr>
              <p:cNvPr id="5" name="Rectangle 4"/>
              <p:cNvSpPr/>
              <p:nvPr/>
            </p:nvSpPr>
            <p:spPr>
              <a:xfrm>
                <a:off x="2643174" y="6000768"/>
                <a:ext cx="3376671" cy="400110"/>
              </a:xfrm>
              <a:prstGeom prst="rect">
                <a:avLst/>
              </a:prstGeom>
            </p:spPr>
            <p:txBody>
              <a:bodyPr wrap="square">
                <a:spAutoFit/>
              </a:bodyPr>
              <a:lstStyle/>
              <a:p>
                <a:r>
                  <a:rPr lang="en-GB" sz="2000" b="1" dirty="0" smtClean="0"/>
                  <a:t>CO</a:t>
                </a:r>
                <a:r>
                  <a:rPr lang="en-GB" sz="2000" b="1" baseline="-25000" dirty="0" smtClean="0"/>
                  <a:t>2</a:t>
                </a:r>
                <a:r>
                  <a:rPr lang="en-GB" sz="2000" b="1" dirty="0" smtClean="0"/>
                  <a:t>+ H</a:t>
                </a:r>
                <a:r>
                  <a:rPr lang="en-GB" sz="2000" b="1" baseline="-25000" dirty="0" smtClean="0"/>
                  <a:t>2</a:t>
                </a:r>
                <a:r>
                  <a:rPr lang="en-GB" sz="2000" b="1" dirty="0" smtClean="0"/>
                  <a:t>O                H</a:t>
                </a:r>
                <a:r>
                  <a:rPr lang="en-GB" sz="2000" b="1" baseline="30000" dirty="0" smtClean="0"/>
                  <a:t>+ </a:t>
                </a:r>
                <a:r>
                  <a:rPr lang="en-GB" sz="2000" b="1" dirty="0" smtClean="0"/>
                  <a:t>+ HCO</a:t>
                </a:r>
                <a:r>
                  <a:rPr lang="en-GB" sz="2000" b="1" baseline="30000" dirty="0" smtClean="0"/>
                  <a:t>-</a:t>
                </a:r>
                <a:r>
                  <a:rPr lang="en-GB" sz="2000" b="1" baseline="-25000" dirty="0" smtClean="0"/>
                  <a:t>3</a:t>
                </a:r>
                <a:endParaRPr lang="en-GB" sz="2000" b="1" dirty="0"/>
              </a:p>
            </p:txBody>
          </p:sp>
          <p:grpSp>
            <p:nvGrpSpPr>
              <p:cNvPr id="6" name="Group 14"/>
              <p:cNvGrpSpPr/>
              <p:nvPr/>
            </p:nvGrpSpPr>
            <p:grpSpPr>
              <a:xfrm>
                <a:off x="3857620" y="6072206"/>
                <a:ext cx="714380" cy="214314"/>
                <a:chOff x="3857620" y="6072206"/>
                <a:chExt cx="714380" cy="214314"/>
              </a:xfrm>
            </p:grpSpPr>
            <p:cxnSp>
              <p:nvCxnSpPr>
                <p:cNvPr id="7" name="Straight Connector 6"/>
                <p:cNvCxnSpPr/>
                <p:nvPr/>
              </p:nvCxnSpPr>
              <p:spPr>
                <a:xfrm>
                  <a:off x="3857620" y="6143644"/>
                  <a:ext cx="71438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857620" y="6215082"/>
                  <a:ext cx="71438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0800000">
                  <a:off x="4429124" y="6072206"/>
                  <a:ext cx="142876" cy="7143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857620" y="6215082"/>
                  <a:ext cx="142876" cy="71438"/>
                </a:xfrm>
                <a:prstGeom prst="line">
                  <a:avLst/>
                </a:prstGeom>
              </p:spPr>
              <p:style>
                <a:lnRef idx="1">
                  <a:schemeClr val="accent1"/>
                </a:lnRef>
                <a:fillRef idx="0">
                  <a:schemeClr val="accent1"/>
                </a:fillRef>
                <a:effectRef idx="0">
                  <a:schemeClr val="accent1"/>
                </a:effectRef>
                <a:fontRef idx="minor">
                  <a:schemeClr val="tx1"/>
                </a:fontRef>
              </p:style>
            </p:cxnSp>
          </p:grpSp>
        </p:grpSp>
        <p:sp>
          <p:nvSpPr>
            <p:cNvPr id="11" name="TextBox 10"/>
            <p:cNvSpPr txBox="1"/>
            <p:nvPr/>
          </p:nvSpPr>
          <p:spPr>
            <a:xfrm>
              <a:off x="4143372" y="3143248"/>
              <a:ext cx="1428760" cy="400110"/>
            </a:xfrm>
            <a:prstGeom prst="rect">
              <a:avLst/>
            </a:prstGeom>
            <a:noFill/>
          </p:spPr>
          <p:txBody>
            <a:bodyPr wrap="square" rtlCol="0">
              <a:spAutoFit/>
            </a:bodyPr>
            <a:lstStyle/>
            <a:p>
              <a:r>
                <a:rPr lang="en-GB" sz="2000" b="1" dirty="0" smtClean="0"/>
                <a:t>Bohr Effect</a:t>
              </a:r>
              <a:endParaRPr lang="en-GB" sz="2000" b="1"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blinds(horizontal)">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ox(i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ox(i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ox(i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ox(in)">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Answers</a:t>
            </a:r>
            <a:endParaRPr lang="en-GB" dirty="0"/>
          </a:p>
        </p:txBody>
      </p:sp>
      <p:sp>
        <p:nvSpPr>
          <p:cNvPr id="3" name="Content Placeholder 2"/>
          <p:cNvSpPr>
            <a:spLocks noGrp="1"/>
          </p:cNvSpPr>
          <p:nvPr>
            <p:ph sz="quarter" idx="1"/>
          </p:nvPr>
        </p:nvSpPr>
        <p:spPr/>
        <p:txBody>
          <a:bodyPr>
            <a:normAutofit fontScale="92500" lnSpcReduction="10000"/>
          </a:bodyPr>
          <a:lstStyle/>
          <a:p>
            <a:pPr marL="514350" indent="-514350">
              <a:buAutoNum type="arabicParenR"/>
            </a:pPr>
            <a:r>
              <a:rPr lang="en-GB" dirty="0" smtClean="0"/>
              <a:t>In the lungs the level of carbon dioxide is low because it diffuses across the surface and is breathed out. So, haemoglobin has a higher affinity for oxygen (there is also a higher concentration of oxygen in the lungs). This means oxygen is readily loaded by haemoglobin.</a:t>
            </a:r>
          </a:p>
          <a:p>
            <a:pPr marL="514350" indent="-514350">
              <a:buAutoNum type="arabicParenR"/>
            </a:pPr>
            <a:r>
              <a:rPr lang="en-GB" dirty="0" smtClean="0"/>
              <a:t>In the muscles the level of carbon dioxide is high because it is produced by respiration. So, haemoglobin has a lower affinity for oxygen (there is also a lower concentration of oxygen in the muscles). This means oxygen is readily unloaded by haemoglobin.</a:t>
            </a:r>
          </a:p>
          <a:p>
            <a:pPr marL="514350" indent="-514350">
              <a:buAutoNum type="arabicParenR"/>
            </a:pPr>
            <a:r>
              <a:rPr lang="en-GB" dirty="0" smtClean="0"/>
              <a:t>Dissolved CO</a:t>
            </a:r>
            <a:r>
              <a:rPr lang="en-GB" baseline="-25000" dirty="0" smtClean="0"/>
              <a:t>2</a:t>
            </a:r>
            <a:r>
              <a:rPr lang="en-GB" dirty="0" smtClean="0"/>
              <a:t> is acidic and the low pH causes haemoglobin to change shape, making it readily lose its oxygen when there is a high concentration of CO</a:t>
            </a:r>
            <a:r>
              <a:rPr lang="en-GB" baseline="-25000" dirty="0" smtClean="0"/>
              <a:t>2</a:t>
            </a:r>
            <a:r>
              <a:rPr lang="en-GB" dirty="0" smtClean="0"/>
              <a:t>.</a:t>
            </a:r>
            <a:endParaRPr lang="en-GB" dirty="0"/>
          </a:p>
        </p:txBody>
      </p:sp>
      <p:grpSp>
        <p:nvGrpSpPr>
          <p:cNvPr id="16" name="Group 15"/>
          <p:cNvGrpSpPr/>
          <p:nvPr/>
        </p:nvGrpSpPr>
        <p:grpSpPr>
          <a:xfrm>
            <a:off x="2643174" y="6000768"/>
            <a:ext cx="3376671" cy="400110"/>
            <a:chOff x="2643174" y="6000768"/>
            <a:chExt cx="3376671" cy="400110"/>
          </a:xfrm>
        </p:grpSpPr>
        <p:sp>
          <p:nvSpPr>
            <p:cNvPr id="4" name="Rectangle 3"/>
            <p:cNvSpPr/>
            <p:nvPr/>
          </p:nvSpPr>
          <p:spPr>
            <a:xfrm>
              <a:off x="2643174" y="6000768"/>
              <a:ext cx="3376671" cy="400110"/>
            </a:xfrm>
            <a:prstGeom prst="rect">
              <a:avLst/>
            </a:prstGeom>
          </p:spPr>
          <p:txBody>
            <a:bodyPr wrap="square">
              <a:spAutoFit/>
            </a:bodyPr>
            <a:lstStyle/>
            <a:p>
              <a:r>
                <a:rPr lang="en-GB" sz="2000" b="1" dirty="0" smtClean="0"/>
                <a:t>CO</a:t>
              </a:r>
              <a:r>
                <a:rPr lang="en-GB" sz="2000" b="1" baseline="-25000" dirty="0" smtClean="0"/>
                <a:t>2</a:t>
              </a:r>
              <a:r>
                <a:rPr lang="en-GB" sz="2000" b="1" dirty="0" smtClean="0"/>
                <a:t>+ H</a:t>
              </a:r>
              <a:r>
                <a:rPr lang="en-GB" sz="2000" b="1" baseline="-25000" dirty="0" smtClean="0"/>
                <a:t>2</a:t>
              </a:r>
              <a:r>
                <a:rPr lang="en-GB" sz="2000" b="1" dirty="0" smtClean="0"/>
                <a:t>O                H</a:t>
              </a:r>
              <a:r>
                <a:rPr lang="en-GB" sz="2000" b="1" baseline="30000" dirty="0" smtClean="0"/>
                <a:t>+ </a:t>
              </a:r>
              <a:r>
                <a:rPr lang="en-GB" sz="2000" b="1" dirty="0" smtClean="0"/>
                <a:t>+ HCO</a:t>
              </a:r>
              <a:r>
                <a:rPr lang="en-GB" sz="2000" b="1" baseline="30000" dirty="0" smtClean="0"/>
                <a:t>-</a:t>
              </a:r>
              <a:r>
                <a:rPr lang="en-GB" sz="2000" b="1" baseline="-25000" dirty="0" smtClean="0"/>
                <a:t>3</a:t>
              </a:r>
              <a:endParaRPr lang="en-GB" sz="2000" b="1" dirty="0"/>
            </a:p>
          </p:txBody>
        </p:sp>
        <p:grpSp>
          <p:nvGrpSpPr>
            <p:cNvPr id="15" name="Group 14"/>
            <p:cNvGrpSpPr/>
            <p:nvPr/>
          </p:nvGrpSpPr>
          <p:grpSpPr>
            <a:xfrm>
              <a:off x="3857620" y="6072206"/>
              <a:ext cx="714380" cy="214314"/>
              <a:chOff x="3857620" y="6072206"/>
              <a:chExt cx="714380" cy="214314"/>
            </a:xfrm>
          </p:grpSpPr>
          <p:cxnSp>
            <p:nvCxnSpPr>
              <p:cNvPr id="6" name="Straight Connector 5"/>
              <p:cNvCxnSpPr/>
              <p:nvPr/>
            </p:nvCxnSpPr>
            <p:spPr>
              <a:xfrm>
                <a:off x="3857620" y="6143644"/>
                <a:ext cx="71438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857620" y="6215082"/>
                <a:ext cx="71438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0800000">
                <a:off x="4429124" y="6072206"/>
                <a:ext cx="142876" cy="7143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3857620" y="6215082"/>
                <a:ext cx="142876" cy="71438"/>
              </a:xfrm>
              <a:prstGeom prst="line">
                <a:avLst/>
              </a:prstGeom>
            </p:spPr>
            <p:style>
              <a:lnRef idx="1">
                <a:schemeClr val="accent1"/>
              </a:lnRef>
              <a:fillRef idx="0">
                <a:schemeClr val="accent1"/>
              </a:fillRef>
              <a:effectRef idx="0">
                <a:schemeClr val="accent1"/>
              </a:effectRef>
              <a:fontRef idx="minor">
                <a:schemeClr val="tx1"/>
              </a:fontRef>
            </p:style>
          </p:cxn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box(in)">
                                      <p:cBhvr>
                                        <p:cTn id="2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8662" y="142852"/>
            <a:ext cx="7772400" cy="1143000"/>
          </a:xfrm>
        </p:spPr>
        <p:txBody>
          <a:bodyPr>
            <a:normAutofit fontScale="90000"/>
          </a:bodyPr>
          <a:lstStyle/>
          <a:p>
            <a:r>
              <a:rPr lang="en-GB" dirty="0" smtClean="0"/>
              <a:t>Effects of Carbon Dioxide Concentration</a:t>
            </a:r>
            <a:endParaRPr lang="en-GB" dirty="0"/>
          </a:p>
        </p:txBody>
      </p:sp>
      <p:sp>
        <p:nvSpPr>
          <p:cNvPr id="3" name="Content Placeholder 2"/>
          <p:cNvSpPr>
            <a:spLocks noGrp="1"/>
          </p:cNvSpPr>
          <p:nvPr>
            <p:ph sz="quarter" idx="1"/>
          </p:nvPr>
        </p:nvSpPr>
        <p:spPr>
          <a:xfrm>
            <a:off x="914400" y="1447800"/>
            <a:ext cx="3443286" cy="4572000"/>
          </a:xfrm>
        </p:spPr>
        <p:txBody>
          <a:bodyPr/>
          <a:lstStyle/>
          <a:p>
            <a:r>
              <a:rPr lang="en-GB" dirty="0" smtClean="0"/>
              <a:t>On your second graph, sketch on the graphs you would expect at Low, Medium and High CO</a:t>
            </a:r>
            <a:r>
              <a:rPr lang="en-GB" baseline="-25000" dirty="0" smtClean="0"/>
              <a:t>2</a:t>
            </a:r>
            <a:r>
              <a:rPr lang="en-GB" dirty="0" smtClean="0"/>
              <a:t> concentrations</a:t>
            </a:r>
          </a:p>
          <a:p>
            <a:r>
              <a:rPr lang="en-GB" dirty="0" smtClean="0"/>
              <a:t>The </a:t>
            </a:r>
            <a:r>
              <a:rPr lang="en-GB" b="1" dirty="0" smtClean="0"/>
              <a:t>Bohr Effect</a:t>
            </a:r>
          </a:p>
        </p:txBody>
      </p:sp>
      <p:pic>
        <p:nvPicPr>
          <p:cNvPr id="18434" name="Picture 2" descr="http://www.live.kerboodle.com/NT3/NTLS_RootRepository/ContentPackages/45/aqa%20as%20biology_scorm%202004_final_1/product/bio_as_ch10_pg153_fig2_lab.jpg"/>
          <p:cNvPicPr>
            <a:picLocks noChangeAspect="1" noChangeArrowheads="1"/>
          </p:cNvPicPr>
          <p:nvPr/>
        </p:nvPicPr>
        <p:blipFill>
          <a:blip r:embed="rId2"/>
          <a:srcRect/>
          <a:stretch>
            <a:fillRect/>
          </a:stretch>
        </p:blipFill>
        <p:spPr bwMode="auto">
          <a:xfrm>
            <a:off x="4572000" y="1571612"/>
            <a:ext cx="3810000" cy="44958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8434"/>
                                        </p:tgtEl>
                                        <p:attrNameLst>
                                          <p:attrName>style.visibility</p:attrName>
                                        </p:attrNameLst>
                                      </p:cBhvr>
                                      <p:to>
                                        <p:strVal val="visible"/>
                                      </p:to>
                                    </p:set>
                                    <p:animEffect transition="in" filter="box(in)">
                                      <p:cBhvr>
                                        <p:cTn id="7" dur="500"/>
                                        <p:tgtEl>
                                          <p:spTgt spid="184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98</TotalTime>
  <Words>828</Words>
  <Application>Microsoft Office PowerPoint</Application>
  <PresentationFormat>On-screen Show (4:3)</PresentationFormat>
  <Paragraphs>58</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Equity</vt:lpstr>
      <vt:lpstr>10. The Variety of Life</vt:lpstr>
      <vt:lpstr>Starter</vt:lpstr>
      <vt:lpstr>Learning Objectives and Success Criteria</vt:lpstr>
      <vt:lpstr>Oxygen Dissociation Curves</vt:lpstr>
      <vt:lpstr>Oxygen Dissociation Curves</vt:lpstr>
      <vt:lpstr>Oxygen Dissociation Curves</vt:lpstr>
      <vt:lpstr>Effects of Carbon Dioxide Concentration</vt:lpstr>
      <vt:lpstr>Answers</vt:lpstr>
      <vt:lpstr>Effects of Carbon Dioxide Concentration</vt:lpstr>
      <vt:lpstr>Loading, transport and unloading of oxygen</vt:lpstr>
      <vt:lpstr>Application Questions</vt:lpstr>
      <vt:lpstr>Application Questions - Answers</vt:lpstr>
      <vt:lpstr>Application Questions - Answers</vt:lpstr>
    </vt:vector>
  </TitlesOfParts>
  <Company>RM plc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 The Variety of Life</dc:title>
  <dc:creator> </dc:creator>
  <cp:lastModifiedBy> </cp:lastModifiedBy>
  <cp:revision>28</cp:revision>
  <dcterms:created xsi:type="dcterms:W3CDTF">2010-02-02T11:19:23Z</dcterms:created>
  <dcterms:modified xsi:type="dcterms:W3CDTF">2010-02-04T08:11:11Z</dcterms:modified>
</cp:coreProperties>
</file>