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6" r:id="rId2"/>
    <p:sldId id="260" r:id="rId3"/>
    <p:sldId id="272" r:id="rId4"/>
    <p:sldId id="258" r:id="rId5"/>
    <p:sldId id="259" r:id="rId6"/>
    <p:sldId id="261" r:id="rId7"/>
    <p:sldId id="257" r:id="rId8"/>
    <p:sldId id="262" r:id="rId9"/>
    <p:sldId id="263" r:id="rId10"/>
    <p:sldId id="264" r:id="rId11"/>
    <p:sldId id="268" r:id="rId12"/>
    <p:sldId id="269" r:id="rId13"/>
    <p:sldId id="265" r:id="rId14"/>
    <p:sldId id="266" r:id="rId15"/>
    <p:sldId id="267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ABA93-E560-404F-A1F9-0265BA7445FB}" type="datetimeFigureOut">
              <a:rPr lang="en-US" smtClean="0"/>
              <a:pPr/>
              <a:t>2/24/2010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609716-7FB5-4239-9E0A-5E05A24D2D2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7AE6D-0EC0-4F46-A0A8-39CAE03261D5}" type="datetimeFigureOut">
              <a:rPr lang="en-US" smtClean="0"/>
              <a:pPr/>
              <a:t>2/24/2010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6E0FD1A-1826-4A05-88E5-DF62A210307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7AE6D-0EC0-4F46-A0A8-39CAE03261D5}" type="datetimeFigureOut">
              <a:rPr lang="en-US" smtClean="0"/>
              <a:pPr/>
              <a:t>2/24/2010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FD1A-1826-4A05-88E5-DF62A21030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7AE6D-0EC0-4F46-A0A8-39CAE03261D5}" type="datetimeFigureOut">
              <a:rPr lang="en-US" smtClean="0"/>
              <a:pPr/>
              <a:t>2/24/2010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FD1A-1826-4A05-88E5-DF62A21030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7AE6D-0EC0-4F46-A0A8-39CAE03261D5}" type="datetimeFigureOut">
              <a:rPr lang="en-US" smtClean="0"/>
              <a:pPr/>
              <a:t>2/24/2010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FD1A-1826-4A05-88E5-DF62A210307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7AE6D-0EC0-4F46-A0A8-39CAE03261D5}" type="datetimeFigureOut">
              <a:rPr lang="en-US" smtClean="0"/>
              <a:pPr/>
              <a:t>2/24/2010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6E0FD1A-1826-4A05-88E5-DF62A21030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7AE6D-0EC0-4F46-A0A8-39CAE03261D5}" type="datetimeFigureOut">
              <a:rPr lang="en-US" smtClean="0"/>
              <a:pPr/>
              <a:t>2/24/2010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FD1A-1826-4A05-88E5-DF62A210307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7AE6D-0EC0-4F46-A0A8-39CAE03261D5}" type="datetimeFigureOut">
              <a:rPr lang="en-US" smtClean="0"/>
              <a:pPr/>
              <a:t>2/24/2010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FD1A-1826-4A05-88E5-DF62A210307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7AE6D-0EC0-4F46-A0A8-39CAE03261D5}" type="datetimeFigureOut">
              <a:rPr lang="en-US" smtClean="0"/>
              <a:pPr/>
              <a:t>2/24/2010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FD1A-1826-4A05-88E5-DF62A21030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7AE6D-0EC0-4F46-A0A8-39CAE03261D5}" type="datetimeFigureOut">
              <a:rPr lang="en-US" smtClean="0"/>
              <a:pPr/>
              <a:t>2/24/2010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FD1A-1826-4A05-88E5-DF62A21030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7AE6D-0EC0-4F46-A0A8-39CAE03261D5}" type="datetimeFigureOut">
              <a:rPr lang="en-US" smtClean="0"/>
              <a:pPr/>
              <a:t>2/24/2010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FD1A-1826-4A05-88E5-DF62A210307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7AE6D-0EC0-4F46-A0A8-39CAE03261D5}" type="datetimeFigureOut">
              <a:rPr lang="en-US" smtClean="0"/>
              <a:pPr/>
              <a:t>2/24/2010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6E0FD1A-1826-4A05-88E5-DF62A210307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467AE6D-0EC0-4F46-A0A8-39CAE03261D5}" type="datetimeFigureOut">
              <a:rPr lang="en-US" smtClean="0"/>
              <a:pPr/>
              <a:t>2/24/2010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6E0FD1A-1826-4A05-88E5-DF62A210307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ve.kerboodle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10.3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Starch, Glycogen and Cellulose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Cellulose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Made of </a:t>
            </a:r>
            <a:r>
              <a:rPr lang="el-GR" u="sng" dirty="0" smtClean="0"/>
              <a:t>β</a:t>
            </a:r>
            <a:r>
              <a:rPr lang="en-GB" u="sng" dirty="0" smtClean="0"/>
              <a:t>-glucose</a:t>
            </a:r>
            <a:r>
              <a:rPr lang="en-GB" dirty="0" smtClean="0"/>
              <a:t>, rather than </a:t>
            </a:r>
            <a:r>
              <a:rPr lang="el-GR" dirty="0" smtClean="0"/>
              <a:t>α</a:t>
            </a:r>
            <a:r>
              <a:rPr lang="en-GB" dirty="0" smtClean="0"/>
              <a:t>-glucose</a:t>
            </a:r>
          </a:p>
          <a:p>
            <a:r>
              <a:rPr lang="en-GB" dirty="0" smtClean="0"/>
              <a:t>Draw a molecule of </a:t>
            </a:r>
            <a:r>
              <a:rPr lang="el-GR" dirty="0" smtClean="0"/>
              <a:t>β</a:t>
            </a:r>
            <a:r>
              <a:rPr lang="en-GB" dirty="0" smtClean="0"/>
              <a:t>-glucose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500306"/>
            <a:ext cx="4143404" cy="380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Cellulose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To form glycosidic links, each </a:t>
            </a:r>
            <a:r>
              <a:rPr lang="el-GR" dirty="0" smtClean="0"/>
              <a:t>β</a:t>
            </a:r>
            <a:r>
              <a:rPr lang="en-GB" dirty="0" smtClean="0"/>
              <a:t>-glucose molecule is rotated 180° compared to the one next to it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Has straight, unbranched chains that run parallel to one another</a:t>
            </a:r>
          </a:p>
          <a:p>
            <a:r>
              <a:rPr lang="en-GB" dirty="0" smtClean="0"/>
              <a:t>Hydrogen bonds link the chains</a:t>
            </a:r>
            <a:endParaRPr lang="en-GB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643182"/>
            <a:ext cx="6171253" cy="1795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4643438" y="4000504"/>
            <a:ext cx="1071570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857628"/>
            <a:ext cx="4238646" cy="4238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Cellulose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So many hydrogen bonds help to strengthen cellulose</a:t>
            </a:r>
          </a:p>
          <a:p>
            <a:r>
              <a:rPr lang="en-GB" dirty="0" smtClean="0"/>
              <a:t>This makes cellulose a good structural material, hence its use in plant cell walls to aid rigidity</a:t>
            </a:r>
          </a:p>
          <a:p>
            <a:r>
              <a:rPr lang="en-GB" dirty="0" smtClean="0"/>
              <a:t>Cellulose does this by grouping together to form </a:t>
            </a:r>
            <a:r>
              <a:rPr lang="en-GB" dirty="0" err="1" smtClean="0"/>
              <a:t>microfibrils</a:t>
            </a:r>
            <a:r>
              <a:rPr lang="en-GB" dirty="0" smtClean="0"/>
              <a:t> </a:t>
            </a:r>
            <a:r>
              <a:rPr lang="en-GB" dirty="0" smtClean="0">
                <a:sym typeface="Wingdings" pitchFamily="2" charset="2"/>
              </a:rPr>
              <a:t>  fibres</a:t>
            </a:r>
            <a:endParaRPr lang="en-GB" dirty="0" smtClean="0"/>
          </a:p>
          <a:p>
            <a:r>
              <a:rPr lang="en-GB" dirty="0" smtClean="0"/>
              <a:t>Cellulose also prevents cells bursting, so they are turgid when full with water. This helps support stems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Carbohydrates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515252" cy="762000"/>
          </a:xfrm>
        </p:spPr>
        <p:txBody>
          <a:bodyPr/>
          <a:lstStyle/>
          <a:p>
            <a:r>
              <a:rPr lang="en-GB" dirty="0" smtClean="0"/>
              <a:t>For each of these statements, pick the correct carbohydrate from the list opposite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>
          <a:xfrm>
            <a:off x="5000628" y="2214554"/>
            <a:ext cx="3733800" cy="762000"/>
          </a:xfrm>
        </p:spPr>
        <p:txBody>
          <a:bodyPr/>
          <a:lstStyle/>
          <a:p>
            <a:r>
              <a:rPr lang="en-GB" sz="1800" dirty="0" smtClean="0"/>
              <a:t>Carbohydrates – may be used once, more than once or not at all</a:t>
            </a:r>
            <a:endParaRPr lang="en-GB" sz="18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Stains deep blue with iodine solution</a:t>
            </a:r>
          </a:p>
          <a:p>
            <a:pPr marL="514350" indent="-514350">
              <a:buAutoNum type="arabicPeriod"/>
            </a:pPr>
            <a:r>
              <a:rPr lang="en-GB" dirty="0" smtClean="0"/>
              <a:t>Is known as ‘animal starch’</a:t>
            </a:r>
          </a:p>
          <a:p>
            <a:pPr marL="514350" indent="-514350">
              <a:buAutoNum type="arabicPeriod"/>
            </a:pPr>
            <a:r>
              <a:rPr lang="en-GB" dirty="0" smtClean="0"/>
              <a:t>Found in plants</a:t>
            </a:r>
          </a:p>
          <a:p>
            <a:pPr marL="514350" indent="-514350">
              <a:buAutoNum type="arabicPeriod"/>
            </a:pPr>
            <a:r>
              <a:rPr lang="en-GB" dirty="0" smtClean="0"/>
              <a:t>Are polysaccharides</a:t>
            </a:r>
          </a:p>
          <a:p>
            <a:pPr marL="514350" indent="-514350">
              <a:buAutoNum type="arabicPeriod"/>
            </a:pPr>
            <a:r>
              <a:rPr lang="en-GB" dirty="0" smtClean="0"/>
              <a:t>Monosaccharide found in starch</a:t>
            </a:r>
          </a:p>
          <a:p>
            <a:pPr marL="514350" indent="-514350">
              <a:buAutoNum type="arabicPeriod"/>
            </a:pPr>
            <a:r>
              <a:rPr lang="en-GB" dirty="0" smtClean="0"/>
              <a:t>Has a structural function</a:t>
            </a:r>
          </a:p>
          <a:p>
            <a:pPr marL="514350" indent="-514350">
              <a:buAutoNum type="arabicPeriod"/>
            </a:pPr>
            <a:r>
              <a:rPr lang="en-GB" dirty="0" smtClean="0"/>
              <a:t>Can be hydrolysed</a:t>
            </a:r>
          </a:p>
          <a:p>
            <a:pPr marL="514350" indent="-514350">
              <a:buAutoNum type="arabicPeriod"/>
            </a:pPr>
            <a:r>
              <a:rPr lang="en-GB" dirty="0" smtClean="0"/>
              <a:t>Easily diffuses in and out of cells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4"/>
          </p:nvPr>
        </p:nvSpPr>
        <p:spPr>
          <a:xfrm>
            <a:off x="4953000" y="2928934"/>
            <a:ext cx="3733800" cy="3205166"/>
          </a:xfrm>
        </p:spPr>
        <p:txBody>
          <a:bodyPr/>
          <a:lstStyle/>
          <a:p>
            <a:r>
              <a:rPr lang="el-GR" dirty="0" smtClean="0"/>
              <a:t>α</a:t>
            </a:r>
            <a:r>
              <a:rPr lang="en-GB" dirty="0" smtClean="0"/>
              <a:t>-glucose</a:t>
            </a:r>
          </a:p>
          <a:p>
            <a:r>
              <a:rPr lang="el-GR" dirty="0" smtClean="0"/>
              <a:t>β</a:t>
            </a:r>
            <a:r>
              <a:rPr lang="en-GB" dirty="0" smtClean="0"/>
              <a:t>-glucose</a:t>
            </a:r>
          </a:p>
          <a:p>
            <a:r>
              <a:rPr lang="en-GB" dirty="0" smtClean="0"/>
              <a:t>Starch</a:t>
            </a:r>
          </a:p>
          <a:p>
            <a:r>
              <a:rPr lang="en-GB" dirty="0" smtClean="0"/>
              <a:t>Cellulose</a:t>
            </a:r>
          </a:p>
          <a:p>
            <a:r>
              <a:rPr lang="en-GB" dirty="0" smtClean="0"/>
              <a:t>Glycogen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Carbohydrates - Answers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229500" cy="4572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Wingdings 2"/>
              <a:buAutoNum type="arabicPeriod"/>
            </a:pPr>
            <a:r>
              <a:rPr lang="en-GB" dirty="0" smtClean="0"/>
              <a:t>Stains deep blue with iodine solution  -  </a:t>
            </a:r>
            <a:r>
              <a:rPr lang="en-GB" dirty="0" smtClean="0">
                <a:solidFill>
                  <a:srgbClr val="FF0000"/>
                </a:solidFill>
              </a:rPr>
              <a:t>Starch</a:t>
            </a:r>
          </a:p>
          <a:p>
            <a:pPr marL="514350" indent="-514350">
              <a:buFont typeface="Wingdings 2"/>
              <a:buAutoNum type="arabicPeriod"/>
            </a:pPr>
            <a:r>
              <a:rPr lang="en-GB" dirty="0" smtClean="0"/>
              <a:t>Is known as ‘animal starch’  -  </a:t>
            </a:r>
            <a:r>
              <a:rPr lang="en-GB" dirty="0" smtClean="0">
                <a:solidFill>
                  <a:srgbClr val="FF0000"/>
                </a:solidFill>
              </a:rPr>
              <a:t>Glycogen</a:t>
            </a:r>
          </a:p>
          <a:p>
            <a:pPr marL="514350" indent="-514350">
              <a:buFont typeface="Wingdings 2"/>
              <a:buAutoNum type="arabicPeriod"/>
            </a:pPr>
            <a:r>
              <a:rPr lang="en-GB" dirty="0" smtClean="0"/>
              <a:t>Found in plants  -  </a:t>
            </a:r>
            <a:r>
              <a:rPr lang="el-GR" dirty="0" smtClean="0">
                <a:solidFill>
                  <a:srgbClr val="FF0000"/>
                </a:solidFill>
              </a:rPr>
              <a:t>α</a:t>
            </a:r>
            <a:r>
              <a:rPr lang="en-GB" dirty="0" smtClean="0">
                <a:solidFill>
                  <a:srgbClr val="FF0000"/>
                </a:solidFill>
              </a:rPr>
              <a:t>-glucose, </a:t>
            </a:r>
            <a:r>
              <a:rPr lang="el-GR" dirty="0" smtClean="0">
                <a:solidFill>
                  <a:srgbClr val="FF0000"/>
                </a:solidFill>
              </a:rPr>
              <a:t>β</a:t>
            </a:r>
            <a:r>
              <a:rPr lang="en-GB" dirty="0" smtClean="0">
                <a:solidFill>
                  <a:srgbClr val="FF0000"/>
                </a:solidFill>
              </a:rPr>
              <a:t>-glucose, starch, cellulose</a:t>
            </a:r>
          </a:p>
          <a:p>
            <a:pPr marL="514350" indent="-514350">
              <a:buFont typeface="Wingdings 2"/>
              <a:buAutoNum type="arabicPeriod"/>
            </a:pPr>
            <a:r>
              <a:rPr lang="en-GB" dirty="0" smtClean="0"/>
              <a:t>Are polysaccharides  -  </a:t>
            </a:r>
            <a:r>
              <a:rPr lang="en-GB" dirty="0" smtClean="0">
                <a:solidFill>
                  <a:srgbClr val="FF0000"/>
                </a:solidFill>
              </a:rPr>
              <a:t>Starch, cellulose, glycogen</a:t>
            </a:r>
          </a:p>
          <a:p>
            <a:pPr marL="514350" indent="-514350">
              <a:buAutoNum type="arabicPeriod"/>
            </a:pPr>
            <a:r>
              <a:rPr lang="en-GB" dirty="0" smtClean="0"/>
              <a:t>Monosaccharide found in starch  - </a:t>
            </a:r>
            <a:r>
              <a:rPr lang="el-GR" dirty="0" smtClean="0">
                <a:solidFill>
                  <a:srgbClr val="FF0000"/>
                </a:solidFill>
              </a:rPr>
              <a:t>α</a:t>
            </a:r>
            <a:r>
              <a:rPr lang="en-GB" dirty="0" smtClean="0">
                <a:solidFill>
                  <a:srgbClr val="FF0000"/>
                </a:solidFill>
              </a:rPr>
              <a:t>-glucose</a:t>
            </a: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Has a structural function  -  </a:t>
            </a:r>
            <a:r>
              <a:rPr lang="en-GB" dirty="0" smtClean="0">
                <a:solidFill>
                  <a:srgbClr val="FF0000"/>
                </a:solidFill>
              </a:rPr>
              <a:t>Cellulose</a:t>
            </a:r>
          </a:p>
          <a:p>
            <a:pPr marL="514350" indent="-514350">
              <a:buAutoNum type="arabicPeriod"/>
            </a:pPr>
            <a:r>
              <a:rPr lang="en-GB" dirty="0" smtClean="0"/>
              <a:t>Can be hydrolysed  -  </a:t>
            </a:r>
            <a:r>
              <a:rPr lang="en-GB" dirty="0" smtClean="0">
                <a:solidFill>
                  <a:srgbClr val="FF0000"/>
                </a:solidFill>
              </a:rPr>
              <a:t>Starch, cellulose, glycogen</a:t>
            </a:r>
          </a:p>
          <a:p>
            <a:pPr marL="514350" indent="-514350">
              <a:buAutoNum type="arabicPeriod"/>
            </a:pPr>
            <a:r>
              <a:rPr lang="en-GB" dirty="0" smtClean="0"/>
              <a:t>Easily diffuses in and out of cells  - </a:t>
            </a:r>
            <a:r>
              <a:rPr lang="el-GR" dirty="0" smtClean="0">
                <a:solidFill>
                  <a:srgbClr val="FF0000"/>
                </a:solidFill>
              </a:rPr>
              <a:t>α</a:t>
            </a:r>
            <a:r>
              <a:rPr lang="en-GB" dirty="0" smtClean="0">
                <a:solidFill>
                  <a:srgbClr val="FF0000"/>
                </a:solidFill>
              </a:rPr>
              <a:t>-glucose, </a:t>
            </a:r>
            <a:r>
              <a:rPr lang="el-GR" dirty="0" smtClean="0">
                <a:solidFill>
                  <a:srgbClr val="FF0000"/>
                </a:solidFill>
              </a:rPr>
              <a:t>β</a:t>
            </a:r>
            <a:r>
              <a:rPr lang="en-GB" dirty="0" smtClean="0">
                <a:solidFill>
                  <a:srgbClr val="FF0000"/>
                </a:solidFill>
              </a:rPr>
              <a:t>-glucose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Activity – make models of the molecules out of the equipment available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Make an </a:t>
            </a:r>
            <a:r>
              <a:rPr lang="el-GR" sz="3200" dirty="0" smtClean="0"/>
              <a:t>α</a:t>
            </a:r>
            <a:r>
              <a:rPr lang="en-GB" sz="3200" dirty="0" smtClean="0"/>
              <a:t>-glucose ring</a:t>
            </a:r>
          </a:p>
          <a:p>
            <a:r>
              <a:rPr lang="en-GB" sz="3200" dirty="0" smtClean="0"/>
              <a:t>Make a starch molecule </a:t>
            </a:r>
          </a:p>
          <a:p>
            <a:r>
              <a:rPr lang="en-GB" sz="3200" dirty="0" smtClean="0"/>
              <a:t>Make a </a:t>
            </a:r>
            <a:r>
              <a:rPr lang="el-GR" sz="3200" dirty="0" smtClean="0"/>
              <a:t>β</a:t>
            </a:r>
            <a:r>
              <a:rPr lang="en-GB" sz="3200" dirty="0" smtClean="0"/>
              <a:t>-glucose ring</a:t>
            </a:r>
          </a:p>
          <a:p>
            <a:r>
              <a:rPr lang="en-GB" sz="3200" dirty="0" smtClean="0"/>
              <a:t>Make a cellulose molecule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Work through the exam questions on carbohydrates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Learning Objectives and Success Criteria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Describe how </a:t>
            </a:r>
            <a:r>
              <a:rPr lang="el-GR" dirty="0" smtClean="0"/>
              <a:t>α</a:t>
            </a:r>
            <a:r>
              <a:rPr lang="en-GB" dirty="0" smtClean="0"/>
              <a:t>-glucose monomers are arranged to form the polymers of starch and glycogen</a:t>
            </a:r>
          </a:p>
          <a:p>
            <a:r>
              <a:rPr lang="en-GB" dirty="0" smtClean="0"/>
              <a:t>Describe how </a:t>
            </a:r>
            <a:r>
              <a:rPr lang="el-GR" dirty="0" smtClean="0"/>
              <a:t>β</a:t>
            </a:r>
            <a:r>
              <a:rPr lang="en-GB" dirty="0" smtClean="0"/>
              <a:t>-glucose monomers are arranged to form the polymer cellulose</a:t>
            </a:r>
          </a:p>
          <a:p>
            <a:r>
              <a:rPr lang="en-GB" dirty="0" smtClean="0"/>
              <a:t>Explain how the structures of starch, glycogen and cellulose relate to their functions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You can match up carbohydrates to functions</a:t>
            </a:r>
          </a:p>
          <a:p>
            <a:r>
              <a:rPr lang="en-GB" dirty="0" smtClean="0"/>
              <a:t>You can make models of the structure of glucose, starch and cellulose</a:t>
            </a:r>
          </a:p>
          <a:p>
            <a:r>
              <a:rPr lang="en-GB" dirty="0" smtClean="0"/>
              <a:t>You can answer exam questions on carbohydrates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Haemoglobin summary on </a:t>
            </a:r>
            <a:r>
              <a:rPr lang="en-GB" dirty="0" smtClean="0">
                <a:hlinkClick r:id="rId2"/>
              </a:rPr>
              <a:t>kerboodle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 Practice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0638" y="1600200"/>
            <a:ext cx="9072562" cy="4525963"/>
          </a:xfrm>
        </p:spPr>
        <p:txBody>
          <a:bodyPr/>
          <a:lstStyle/>
          <a:p>
            <a:pPr eaLnBrk="1" hangingPunct="1"/>
            <a:r>
              <a:rPr lang="en-GB" sz="2400" smtClean="0"/>
              <a:t>Haemoglobin is a protein.</a:t>
            </a:r>
          </a:p>
          <a:p>
            <a:pPr eaLnBrk="1" hangingPunct="1"/>
            <a:r>
              <a:rPr lang="en-GB" sz="2400" smtClean="0"/>
              <a:t>A) What is meant by the quaternary structure of a protein? (1 mark)</a:t>
            </a:r>
          </a:p>
          <a:p>
            <a:pPr eaLnBrk="1" hangingPunct="1"/>
            <a:r>
              <a:rPr lang="en-GB" sz="2400" smtClean="0"/>
              <a:t>B) The tertiary structure of haemoglobin allows it to carry oxygen. Explain how. (2 marks)</a:t>
            </a:r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0" y="3214688"/>
            <a:ext cx="8931275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  <a:p>
            <a:r>
              <a:rPr lang="en-GB" b="1"/>
              <a:t>1 (a) the way in which polypeptide chains fit together;	1	</a:t>
            </a:r>
          </a:p>
          <a:p>
            <a:endParaRPr lang="en-GB" b="1"/>
          </a:p>
          <a:p>
            <a:r>
              <a:rPr lang="en-GB" b="1">
                <a:solidFill>
                  <a:srgbClr val="FF0000"/>
                </a:solidFill>
              </a:rPr>
              <a:t>Quaternary structure only applies to a protein molecule that has more than one </a:t>
            </a:r>
          </a:p>
          <a:p>
            <a:r>
              <a:rPr lang="en-GB" b="1">
                <a:solidFill>
                  <a:srgbClr val="FF0000"/>
                </a:solidFill>
              </a:rPr>
              <a:t>chain, so you must put chains to show more than one. </a:t>
            </a:r>
            <a:r>
              <a:rPr lang="en-GB" b="1"/>
              <a:t>	</a:t>
            </a:r>
          </a:p>
          <a:p>
            <a:endParaRPr lang="en-GB" b="1"/>
          </a:p>
          <a:p>
            <a:r>
              <a:rPr lang="en-GB" b="1"/>
              <a:t>(b) each polypeptide has a specific 3D shape; </a:t>
            </a:r>
          </a:p>
          <a:p>
            <a:r>
              <a:rPr lang="en-GB" b="1"/>
              <a:t>haemoglobin has hydrophilic groups that allow it to mix with blood;</a:t>
            </a:r>
            <a:r>
              <a:rPr lang="en-GB"/>
              <a:t>	</a:t>
            </a:r>
            <a:r>
              <a:rPr lang="en-GB" b="1"/>
              <a:t>2</a:t>
            </a:r>
          </a:p>
          <a:p>
            <a:r>
              <a:rPr lang="en-GB" b="1"/>
              <a:t>	</a:t>
            </a:r>
          </a:p>
          <a:p>
            <a:r>
              <a:rPr lang="en-GB" b="1">
                <a:solidFill>
                  <a:srgbClr val="FF0000"/>
                </a:solidFill>
              </a:rPr>
              <a:t>The specific shape allows the oxygen molecules to fit into the proteins. </a:t>
            </a:r>
          </a:p>
          <a:p>
            <a:r>
              <a:rPr lang="en-GB" b="1">
                <a:solidFill>
                  <a:srgbClr val="FF0000"/>
                </a:solidFill>
              </a:rPr>
              <a:t>The hydrophilic groups are on the outside of the molecule and can access the </a:t>
            </a:r>
          </a:p>
          <a:p>
            <a:r>
              <a:rPr lang="en-GB" b="1">
                <a:solidFill>
                  <a:srgbClr val="FF0000"/>
                </a:solidFill>
              </a:rPr>
              <a:t>oxygen in the blood.</a:t>
            </a:r>
            <a:r>
              <a:rPr lang="en-GB" b="1"/>
              <a:t>	</a:t>
            </a:r>
          </a:p>
          <a:p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0" y="3500438"/>
            <a:ext cx="91440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0" y="4143375"/>
            <a:ext cx="91440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4929188"/>
            <a:ext cx="91440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5715000"/>
            <a:ext cx="9144000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15369" name="Picture 2" descr="Picture of Haemoglobin">
            <a:hlinkClick r:id=""/>
          </p:cNvPr>
          <p:cNvPicPr>
            <a:picLocks noChangeAspect="1" noChangeArrowheads="1"/>
          </p:cNvPicPr>
          <p:nvPr/>
        </p:nvPicPr>
        <p:blipFill>
          <a:blip r:embed="rId2">
            <a:lum bright="48000" contrast="-64000"/>
          </a:blip>
          <a:srcRect/>
          <a:stretch>
            <a:fillRect/>
          </a:stretch>
        </p:blipFill>
        <p:spPr bwMode="auto">
          <a:xfrm>
            <a:off x="6956425" y="0"/>
            <a:ext cx="2143125" cy="203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Learning Objectives and Success Criteria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Describe how </a:t>
            </a:r>
            <a:r>
              <a:rPr lang="el-GR" dirty="0" smtClean="0"/>
              <a:t>α</a:t>
            </a:r>
            <a:r>
              <a:rPr lang="en-GB" dirty="0" smtClean="0"/>
              <a:t>-glucose monomers are arranged to form the polymers of starch and glycogen</a:t>
            </a:r>
          </a:p>
          <a:p>
            <a:r>
              <a:rPr lang="en-GB" dirty="0" smtClean="0"/>
              <a:t>Describe how </a:t>
            </a:r>
            <a:r>
              <a:rPr lang="el-GR" dirty="0" smtClean="0"/>
              <a:t>β</a:t>
            </a:r>
            <a:r>
              <a:rPr lang="en-GB" dirty="0" smtClean="0"/>
              <a:t>-glucose monomers are arranged to form the polymer cellulose</a:t>
            </a:r>
          </a:p>
          <a:p>
            <a:r>
              <a:rPr lang="en-GB" dirty="0" smtClean="0"/>
              <a:t>Explain how the structures of starch, glycogen and cellulose relate to their functions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You can match up carbohydrates to functions</a:t>
            </a:r>
          </a:p>
          <a:p>
            <a:r>
              <a:rPr lang="en-GB" dirty="0" smtClean="0"/>
              <a:t>You can make models of the structure of glucose, starch and cellulose</a:t>
            </a:r>
          </a:p>
          <a:p>
            <a:r>
              <a:rPr lang="en-GB" dirty="0" smtClean="0"/>
              <a:t>You can answer exam questions on carbohydrates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Starch Structure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Starch is made from chains of </a:t>
            </a:r>
            <a:r>
              <a:rPr lang="el-GR" dirty="0" smtClean="0"/>
              <a:t>α</a:t>
            </a:r>
            <a:r>
              <a:rPr lang="en-GB" dirty="0" smtClean="0"/>
              <a:t>-glucose monomers</a:t>
            </a:r>
          </a:p>
          <a:p>
            <a:r>
              <a:rPr lang="en-GB" dirty="0" smtClean="0"/>
              <a:t>These are linked by glycosidic bonds, formed by condensation reactions (water released)</a:t>
            </a:r>
          </a:p>
          <a:p>
            <a:r>
              <a:rPr lang="en-GB" dirty="0" smtClean="0"/>
              <a:t>Draw out an </a:t>
            </a:r>
            <a:r>
              <a:rPr lang="el-GR" dirty="0" smtClean="0"/>
              <a:t>α</a:t>
            </a:r>
            <a:r>
              <a:rPr lang="en-GB" dirty="0" smtClean="0"/>
              <a:t>-glucose monomer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3076" name="Picture 4" descr="C:\Users\Ali\Documents\Year 12 AQA AS Biology\UNIT 2 The variety of living organisms\10. The variety of life\alpha gluco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571876"/>
            <a:ext cx="3600450" cy="2562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Starch 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The chain of </a:t>
            </a:r>
            <a:r>
              <a:rPr lang="el-GR" dirty="0" smtClean="0"/>
              <a:t>α</a:t>
            </a:r>
            <a:r>
              <a:rPr lang="en-GB" dirty="0" smtClean="0"/>
              <a:t>-glucose is wound into a tight coil </a:t>
            </a:r>
            <a:endParaRPr lang="en-GB" dirty="0"/>
          </a:p>
        </p:txBody>
      </p:sp>
      <p:pic>
        <p:nvPicPr>
          <p:cNvPr id="30722" name="Picture 2" descr="C:\Documents and Settings\alisonb\My Documents\Year 12 AQA AS Biology\UNIT 2 The variety of living organisms\10. The variety of life\Starch molecule blan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3116"/>
            <a:ext cx="8431327" cy="34528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Where is starch found in a plant?</a:t>
            </a:r>
          </a:p>
          <a:p>
            <a:pPr lvl="1"/>
            <a:r>
              <a:rPr lang="en-GB" dirty="0" smtClean="0"/>
              <a:t>Many parts as starch grains</a:t>
            </a:r>
          </a:p>
          <a:p>
            <a:pPr lvl="1"/>
            <a:r>
              <a:rPr lang="en-GB" dirty="0" smtClean="0"/>
              <a:t>Seeds</a:t>
            </a:r>
          </a:p>
          <a:p>
            <a:pPr lvl="1"/>
            <a:r>
              <a:rPr lang="en-GB" dirty="0" smtClean="0"/>
              <a:t>Storage organs e.g. Potato tubers</a:t>
            </a:r>
            <a:endParaRPr lang="en-GB" dirty="0"/>
          </a:p>
        </p:txBody>
      </p:sp>
      <p:pic>
        <p:nvPicPr>
          <p:cNvPr id="1026" name="Picture 2" descr="http://wpcontent.answers.com/wikipedia/en/thumb/8/81/Diagram_of_Arum_Maculatum.png/300px-Diagram_of_Arum_Maculatu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2357430"/>
            <a:ext cx="2857500" cy="3743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Why is starch a good molecule for storage in plants?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b="1" u="sng" dirty="0" smtClean="0"/>
              <a:t>In pairs come up with a list of reasons</a:t>
            </a:r>
          </a:p>
          <a:p>
            <a:r>
              <a:rPr lang="en-GB" dirty="0" smtClean="0"/>
              <a:t>It is insoluble, so doesn’t draw water into cells by osmosis</a:t>
            </a:r>
          </a:p>
          <a:p>
            <a:r>
              <a:rPr lang="en-GB" dirty="0" smtClean="0"/>
              <a:t>Won’t easily diffuse out of cells because it is insoluble</a:t>
            </a:r>
          </a:p>
          <a:p>
            <a:r>
              <a:rPr lang="en-GB" dirty="0" smtClean="0"/>
              <a:t>It can be stored in a small space because the tight coils make it compact</a:t>
            </a:r>
          </a:p>
          <a:p>
            <a:r>
              <a:rPr lang="en-GB" dirty="0" smtClean="0"/>
              <a:t>Can be easily hydrolysed to give </a:t>
            </a:r>
            <a:r>
              <a:rPr lang="el-GR" dirty="0" smtClean="0"/>
              <a:t>α</a:t>
            </a:r>
            <a:r>
              <a:rPr lang="en-GB" dirty="0" smtClean="0"/>
              <a:t>-glucose, which can be used in respiration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4500570"/>
            <a:ext cx="3833816" cy="219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Glycogen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Starch is not found in animal cells, glycogen is used instead</a:t>
            </a:r>
          </a:p>
          <a:p>
            <a:r>
              <a:rPr lang="en-GB" dirty="0" smtClean="0"/>
              <a:t>It is similar to starch, but has shorter chains and is more highly branched</a:t>
            </a:r>
          </a:p>
          <a:p>
            <a:r>
              <a:rPr lang="en-GB" dirty="0" smtClean="0"/>
              <a:t>Storage molecule for animals, found as small granules in the muscles and the liver</a:t>
            </a:r>
          </a:p>
          <a:p>
            <a:r>
              <a:rPr lang="en-GB" dirty="0" smtClean="0"/>
              <a:t>Because of the shorter chains it is even more readily hydrolysed than starch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155</TotalTime>
  <Words>705</Words>
  <Application>Microsoft Office PowerPoint</Application>
  <PresentationFormat>On-screen Show (4:3)</PresentationFormat>
  <Paragraphs>105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Equity</vt:lpstr>
      <vt:lpstr>Starch, Glycogen and Cellulose</vt:lpstr>
      <vt:lpstr>Starter</vt:lpstr>
      <vt:lpstr>Exam Practice</vt:lpstr>
      <vt:lpstr>Learning Objectives and Success Criteria</vt:lpstr>
      <vt:lpstr>Starch Structure</vt:lpstr>
      <vt:lpstr>Starch Structure</vt:lpstr>
      <vt:lpstr>Starch</vt:lpstr>
      <vt:lpstr>Why is starch a good molecule for storage in plants?</vt:lpstr>
      <vt:lpstr>Glycogen</vt:lpstr>
      <vt:lpstr>Cellulose</vt:lpstr>
      <vt:lpstr>Cellulose</vt:lpstr>
      <vt:lpstr>Cellulose</vt:lpstr>
      <vt:lpstr>Carbohydrates</vt:lpstr>
      <vt:lpstr>Carbohydrates - Answers</vt:lpstr>
      <vt:lpstr>Activity – make models of the molecules out of the equipment available</vt:lpstr>
      <vt:lpstr>Exam Questions</vt:lpstr>
      <vt:lpstr>Learning Objectives and Success Criteria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Starch, Glycogen and Cellulose</dc:title>
  <dc:creator> </dc:creator>
  <cp:lastModifiedBy> </cp:lastModifiedBy>
  <cp:revision>34</cp:revision>
  <dcterms:created xsi:type="dcterms:W3CDTF">2010-02-09T11:44:04Z</dcterms:created>
  <dcterms:modified xsi:type="dcterms:W3CDTF">2010-02-24T11:26:25Z</dcterms:modified>
</cp:coreProperties>
</file>