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>
        <p:scale>
          <a:sx n="70" d="100"/>
          <a:sy n="70" d="100"/>
        </p:scale>
        <p:origin x="-79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1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0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4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8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23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92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82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61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1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9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79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387D-29BB-47A8-938B-CDA6F659BF1E}" type="datetimeFigureOut">
              <a:rPr lang="en-GB" smtClean="0"/>
              <a:t>23/03/2011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CD4A-185C-4AE4-ABA1-2E413E894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10.3 The Nerve Impulse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7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The Resting Potential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It is because of the various channels on the previous slide, that a neurone in an </a:t>
            </a:r>
            <a:r>
              <a:rPr lang="en-GB" sz="2400" b="1" dirty="0" smtClean="0"/>
              <a:t>unstimulated state </a:t>
            </a:r>
            <a:r>
              <a:rPr lang="en-GB" sz="2400" dirty="0" smtClean="0"/>
              <a:t>is said to be at a </a:t>
            </a:r>
            <a:r>
              <a:rPr lang="en-GB" sz="2400" b="1" dirty="0" smtClean="0"/>
              <a:t>resting potential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 smtClean="0"/>
              <a:t>Put simply, the resting potential is when the </a:t>
            </a:r>
            <a:r>
              <a:rPr lang="en-GB" sz="2400" b="1" dirty="0" smtClean="0"/>
              <a:t>outside of the axon </a:t>
            </a:r>
            <a:r>
              <a:rPr lang="en-GB" sz="2400" dirty="0" smtClean="0"/>
              <a:t>has a </a:t>
            </a:r>
            <a:r>
              <a:rPr lang="en-GB" sz="2400" b="1" dirty="0" smtClean="0"/>
              <a:t>POSITIVE POTENTIAL</a:t>
            </a:r>
            <a:r>
              <a:rPr lang="en-GB" sz="2400" dirty="0" smtClean="0"/>
              <a:t> in relation to the </a:t>
            </a:r>
            <a:r>
              <a:rPr lang="en-GB" sz="2400" b="1" dirty="0" smtClean="0"/>
              <a:t>inside</a:t>
            </a:r>
            <a:r>
              <a:rPr lang="en-GB" sz="2400" dirty="0" smtClean="0"/>
              <a:t>, which has a </a:t>
            </a:r>
            <a:r>
              <a:rPr lang="en-GB" sz="2400" b="1" dirty="0" smtClean="0"/>
              <a:t>NEGATIVE POTENTIAL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Any neurone in the state picture above, is </a:t>
            </a:r>
            <a:r>
              <a:rPr lang="en-GB" sz="2400" b="1" dirty="0" smtClean="0"/>
              <a:t>not sending a nerve impulse along its axon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resting potential has a value of around </a:t>
            </a:r>
            <a:r>
              <a:rPr lang="en-GB" sz="2400" b="1" dirty="0" smtClean="0"/>
              <a:t>65mV.</a:t>
            </a:r>
          </a:p>
          <a:p>
            <a:r>
              <a:rPr lang="en-GB" sz="2400" dirty="0" smtClean="0"/>
              <a:t>In this condition, the axon is said to be </a:t>
            </a:r>
            <a:r>
              <a:rPr lang="en-GB" sz="2400" b="1" dirty="0" smtClean="0"/>
              <a:t>POLARISED</a:t>
            </a:r>
            <a:r>
              <a:rPr lang="en-GB" sz="2400" dirty="0" smtClean="0"/>
              <a:t>.</a:t>
            </a:r>
            <a:endParaRPr lang="en-GB" sz="2400" dirty="0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2483768" y="1700808"/>
            <a:ext cx="4176464" cy="1643410"/>
            <a:chOff x="395536" y="260648"/>
            <a:chExt cx="4176464" cy="164341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95536" y="650305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95536" y="1442393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95536" y="260648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5536" y="57829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5536" y="105273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5536" y="1442393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07604" y="2729660"/>
            <a:ext cx="7128792" cy="21236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So how do the protein channels (and ions) establish the resting potential???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346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Establishing a resting potential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620688"/>
            <a:ext cx="8474397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6075" y="2708920"/>
            <a:ext cx="8474397" cy="1008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01763"/>
            <a:ext cx="1249363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707" y="4762524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297" y="4176361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918" y="5228356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29260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16" y="4444850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27" y="5038724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886" y="1484784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58" y="2051348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493" y="1223895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789584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419872" y="2564904"/>
            <a:ext cx="360040" cy="12961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707904" y="2564904"/>
            <a:ext cx="360040" cy="12961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572000" y="2564904"/>
            <a:ext cx="360040" cy="129614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860032" y="2564904"/>
            <a:ext cx="360040" cy="129614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lus 5"/>
          <p:cNvSpPr/>
          <p:nvPr/>
        </p:nvSpPr>
        <p:spPr>
          <a:xfrm>
            <a:off x="4103948" y="865349"/>
            <a:ext cx="1656184" cy="1584176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inus 6"/>
          <p:cNvSpPr/>
          <p:nvPr/>
        </p:nvSpPr>
        <p:spPr>
          <a:xfrm>
            <a:off x="4211960" y="4077072"/>
            <a:ext cx="1476164" cy="1224136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868144" y="908720"/>
            <a:ext cx="2664296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At this point, the sheer ‘</a:t>
            </a:r>
            <a:r>
              <a:rPr lang="en-GB" dirty="0" err="1" smtClean="0"/>
              <a:t>positiveness</a:t>
            </a:r>
            <a:r>
              <a:rPr lang="en-GB" dirty="0" smtClean="0"/>
              <a:t>’ that is present outside the axon, causes some </a:t>
            </a:r>
            <a:r>
              <a:rPr lang="en-GB" dirty="0" err="1" smtClean="0"/>
              <a:t>ofthe</a:t>
            </a:r>
            <a:r>
              <a:rPr lang="en-GB" dirty="0" smtClean="0"/>
              <a:t> </a:t>
            </a:r>
            <a:r>
              <a:rPr lang="en-GB" b="1" dirty="0" smtClean="0"/>
              <a:t>potassium ions</a:t>
            </a:r>
            <a:r>
              <a:rPr lang="en-GB" dirty="0" smtClean="0"/>
              <a:t> to start diffusing </a:t>
            </a:r>
            <a:r>
              <a:rPr lang="en-GB" b="1" dirty="0" smtClean="0"/>
              <a:t>back inside the axon!!</a:t>
            </a:r>
          </a:p>
          <a:p>
            <a:pPr algn="ctr"/>
            <a:endParaRPr lang="en-GB" b="1" dirty="0"/>
          </a:p>
          <a:p>
            <a:pPr algn="ctr"/>
            <a:r>
              <a:rPr lang="en-GB" dirty="0" smtClean="0"/>
              <a:t>Not all of them do though… so an </a:t>
            </a:r>
            <a:r>
              <a:rPr lang="en-GB" b="1" dirty="0" smtClean="0"/>
              <a:t>equilibrium is reached</a:t>
            </a:r>
            <a:r>
              <a:rPr lang="en-GB" dirty="0" smtClean="0"/>
              <a:t>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There is no more </a:t>
            </a:r>
            <a:r>
              <a:rPr lang="en-GB" b="1" dirty="0" smtClean="0"/>
              <a:t>net movement</a:t>
            </a:r>
            <a:r>
              <a:rPr lang="en-GB" dirty="0" smtClean="0"/>
              <a:t> of ions, and the two sides of the axon become </a:t>
            </a:r>
            <a:r>
              <a:rPr lang="en-GB" b="1" dirty="0" smtClean="0"/>
              <a:t>polarised…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22424" y="5755903"/>
            <a:ext cx="7970056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…this is the </a:t>
            </a:r>
            <a:r>
              <a:rPr lang="en-GB" sz="4400" b="1" dirty="0" smtClean="0"/>
              <a:t>resting potential </a:t>
            </a:r>
            <a:r>
              <a:rPr lang="en-GB" sz="4400" b="1" dirty="0" smtClean="0">
                <a:sym typeface="Wingdings" pitchFamily="2" charset="2"/>
              </a:rPr>
              <a:t></a:t>
            </a:r>
            <a:endParaRPr lang="en-GB" sz="4400" dirty="0"/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1" y="4077072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4595861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65104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46075" y="620688"/>
            <a:ext cx="132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outside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61806" y="5373216"/>
            <a:ext cx="132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76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0.11216 -0.08889 L 0.11216 -0.31505 L 0.08021 -0.37987 " pathEditMode="relative" ptsTypes="AA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92593E-6 L 0.05469 -0.13124 L 0.05469 -0.32523 L -0.05902 -0.37152 " pathEditMode="relative" ptsTypes="AA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-0.03803 -0.04653 L -0.03941 -0.25463 L -0.01823 -0.33148 " pathEditMode="relative" ptsTypes="AA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394 L 0.08229 0.08472 L 0.08229 0.26875 L 0.08229 0.4081 " pathEditMode="relative" rAng="0" ptsTypes="AAAA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2020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7.40741E-7 L -0.06962 0.03634 L -0.06667 0.25046 L -0.02257 0.45254 " pathEditMode="relative" ptsTypes="AA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18519E-6 L 0.08785 -0.17985 L 0.08785 -0.37777 L 0.00764 -0.52939 " pathEditMode="relative" ptsTypes="AA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7.40741E-7 L 0.00451 -0.4162 L 0.09097 -0.56759 " pathEditMode="relative" ptsTypes="A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6.66667E-6 L -0.06511 -0.13542 L -0.07119 -0.32941 L -0.05452 -0.56158 " pathEditMode="relative" ptsTypes="AAAA">
                                      <p:cBhvr>
                                        <p:cTn id="5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0.03941 0.17778 L 0.03941 0.37176 L -0.05156 0.51713 " pathEditMode="relative" ptsTypes="AAAA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03941 0.12523 L -0.03646 0.30903 L 0.05295 0.42616 " pathEditMode="relative" ptsTypes="AAAA">
                                      <p:cBhvr>
                                        <p:cTn id="5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0434 1.48148E-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29 0.4081 L 0.37327 0.35949 L 0.41719 0.31505 L 0.41563 0.06852 L 0.2415 -0.03449 " pathEditMode="relative" ptsTypes="AAAAA">
                                      <p:cBhvr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56 0.51714 L 0.33316 0.4426 L 0.36649 0.39607 L 0.36198 0.16575 L 0.14236 -0.03425 " pathEditMode="relative" ptsTypes="AAAAA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95 0.42615 L 0.25434 0.37754 L 0.30295 0.32708 L 0.29688 0.13101 L 0.0908 0.06851 " pathEditMode="relative" ptsTypes="AAAAA">
                                      <p:cBhvr>
                                        <p:cTn id="8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57 0.45254 L 0.26215 0.28889 L 0.26371 0.06273 L 0.12586 -0.12709 " pathEditMode="relative" ptsTypes="AAAA">
                                      <p:cBhvr>
                                        <p:cTn id="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2" grpId="1" animBg="1"/>
      <p:bldP spid="6" grpId="0" animBg="1"/>
      <p:bldP spid="7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Resting potential – in words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300" dirty="0" smtClean="0"/>
              <a:t>Na+ are actively pumped </a:t>
            </a:r>
            <a:r>
              <a:rPr lang="en-GB" sz="2300" b="1" dirty="0" smtClean="0"/>
              <a:t>out </a:t>
            </a:r>
            <a:r>
              <a:rPr lang="en-GB" sz="2300" dirty="0" smtClean="0"/>
              <a:t>of the axon by </a:t>
            </a:r>
            <a:r>
              <a:rPr lang="en-GB" sz="2300" b="1" dirty="0" smtClean="0"/>
              <a:t>sodium-potassium pumps.</a:t>
            </a:r>
          </a:p>
          <a:p>
            <a:pPr marL="457200" indent="-457200">
              <a:buAutoNum type="arabicPeriod"/>
            </a:pPr>
            <a:r>
              <a:rPr lang="en-GB" sz="2300" dirty="0" smtClean="0"/>
              <a:t>K+ are actively pumped </a:t>
            </a:r>
            <a:r>
              <a:rPr lang="en-GB" sz="2300" b="1" dirty="0" smtClean="0"/>
              <a:t>into</a:t>
            </a:r>
            <a:r>
              <a:rPr lang="en-GB" sz="2300" dirty="0" smtClean="0"/>
              <a:t> the axon by </a:t>
            </a:r>
            <a:r>
              <a:rPr lang="en-GB" sz="2300" b="1" dirty="0" smtClean="0"/>
              <a:t>sodium-potassium pumps</a:t>
            </a:r>
            <a:r>
              <a:rPr lang="en-GB" sz="23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300" dirty="0" smtClean="0"/>
              <a:t>For every 3 Na+ pumped out, 2 K+ move in. There are therefore </a:t>
            </a:r>
            <a:r>
              <a:rPr lang="en-GB" sz="2300" b="1" dirty="0" smtClean="0"/>
              <a:t>more Na+ outside</a:t>
            </a:r>
            <a:r>
              <a:rPr lang="en-GB" sz="2300" dirty="0" smtClean="0"/>
              <a:t>, than there are </a:t>
            </a:r>
            <a:r>
              <a:rPr lang="en-GB" sz="2300" b="1" dirty="0" smtClean="0"/>
              <a:t>K+ inside</a:t>
            </a:r>
            <a:r>
              <a:rPr lang="en-GB" sz="2300" dirty="0"/>
              <a:t> </a:t>
            </a:r>
            <a:r>
              <a:rPr lang="en-GB" sz="2300" dirty="0" smtClean="0"/>
              <a:t>(chemical gradient formed)</a:t>
            </a:r>
          </a:p>
          <a:p>
            <a:pPr marL="457200" indent="-457200">
              <a:buAutoNum type="arabicPeriod"/>
            </a:pPr>
            <a:r>
              <a:rPr lang="en-GB" sz="2300" dirty="0" smtClean="0"/>
              <a:t>Due to the gradient, Na+ try to move back in and K+ try to move out.</a:t>
            </a:r>
          </a:p>
          <a:p>
            <a:pPr marL="457200" indent="-457200">
              <a:buAutoNum type="arabicPeriod"/>
            </a:pPr>
            <a:r>
              <a:rPr lang="en-GB" sz="2300" dirty="0" smtClean="0"/>
              <a:t>However, the </a:t>
            </a:r>
            <a:r>
              <a:rPr lang="en-GB" sz="2300" b="1" dirty="0" smtClean="0"/>
              <a:t>Na+ gates are </a:t>
            </a:r>
            <a:r>
              <a:rPr lang="en-GB" sz="2300" b="1" u="sng" dirty="0" smtClean="0"/>
              <a:t>shut</a:t>
            </a:r>
            <a:r>
              <a:rPr lang="en-GB" sz="2300" dirty="0" smtClean="0"/>
              <a:t>, but the </a:t>
            </a:r>
            <a:r>
              <a:rPr lang="en-GB" sz="2300" b="1" dirty="0" smtClean="0"/>
              <a:t>K+ gates are </a:t>
            </a:r>
            <a:r>
              <a:rPr lang="en-GB" sz="2300" b="1" u="sng" dirty="0" smtClean="0"/>
              <a:t>open</a:t>
            </a:r>
            <a:r>
              <a:rPr lang="en-GB" sz="23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300" dirty="0" smtClean="0"/>
              <a:t>So only the K+ can move…. and they therefore </a:t>
            </a:r>
            <a:r>
              <a:rPr lang="en-GB" sz="2300" b="1" dirty="0" smtClean="0"/>
              <a:t>leave the axon</a:t>
            </a:r>
            <a:r>
              <a:rPr lang="en-GB" sz="23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300" dirty="0" smtClean="0"/>
              <a:t>This causes the outside of the axon to become </a:t>
            </a:r>
            <a:r>
              <a:rPr lang="en-GB" sz="2300" b="1" dirty="0" smtClean="0"/>
              <a:t>positively polarised</a:t>
            </a:r>
            <a:r>
              <a:rPr lang="en-GB" sz="2300" dirty="0" smtClean="0"/>
              <a:t>, and the inside of the axon to become </a:t>
            </a:r>
            <a:r>
              <a:rPr lang="en-GB" sz="2300" b="1" dirty="0" smtClean="0"/>
              <a:t>negatively polarised</a:t>
            </a:r>
            <a:r>
              <a:rPr lang="en-GB" sz="23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300" dirty="0" smtClean="0"/>
              <a:t>But now, due to the massive positive charge outside the axon, some K+ are compelled to move back inside!</a:t>
            </a:r>
          </a:p>
          <a:p>
            <a:pPr marL="457200" indent="-457200">
              <a:buAutoNum type="arabicPeriod"/>
            </a:pPr>
            <a:r>
              <a:rPr lang="en-GB" sz="2300" dirty="0" smtClean="0"/>
              <a:t>Some of them do move back in, but an </a:t>
            </a:r>
            <a:r>
              <a:rPr lang="en-GB" sz="2300" b="1" dirty="0" smtClean="0"/>
              <a:t>equilibrium is formed</a:t>
            </a:r>
            <a:r>
              <a:rPr lang="en-GB" sz="2300" dirty="0" smtClean="0"/>
              <a:t>, where there is </a:t>
            </a:r>
            <a:r>
              <a:rPr lang="en-GB" sz="2300" b="1" dirty="0" smtClean="0"/>
              <a:t>no more net movement</a:t>
            </a:r>
            <a:r>
              <a:rPr lang="en-GB" sz="2300" dirty="0" smtClean="0"/>
              <a:t> of ions.</a:t>
            </a:r>
          </a:p>
          <a:p>
            <a:pPr marL="457200" indent="-457200">
              <a:buAutoNum type="arabicPeriod"/>
            </a:pPr>
            <a:r>
              <a:rPr lang="en-GB" sz="2300" dirty="0" smtClean="0"/>
              <a:t>The </a:t>
            </a:r>
            <a:r>
              <a:rPr lang="en-GB" sz="2300" b="1" dirty="0" smtClean="0"/>
              <a:t>electrical gradient becomes balanced</a:t>
            </a:r>
            <a:r>
              <a:rPr lang="en-GB" sz="2300" dirty="0" smtClean="0"/>
              <a:t>, and the resting potential is established.</a:t>
            </a:r>
          </a:p>
          <a:p>
            <a:pPr marL="457200" indent="-457200">
              <a:buAutoNum type="arabicPeriod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4013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action potential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The Action Potential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Everything you’ve learnt so far, is simply about a neuron that isn’t even at work!</a:t>
            </a:r>
          </a:p>
          <a:p>
            <a:r>
              <a:rPr lang="en-GB" sz="2400" dirty="0" smtClean="0"/>
              <a:t>It was all to do with a neurone getting back to its </a:t>
            </a:r>
            <a:r>
              <a:rPr lang="en-GB" sz="2400" b="1" dirty="0" smtClean="0"/>
              <a:t>normal</a:t>
            </a:r>
            <a:r>
              <a:rPr lang="en-GB" sz="2400" dirty="0" smtClean="0"/>
              <a:t>, </a:t>
            </a:r>
            <a:r>
              <a:rPr lang="en-GB" sz="2400" b="1" dirty="0" smtClean="0"/>
              <a:t>resting</a:t>
            </a:r>
            <a:r>
              <a:rPr lang="en-GB" sz="2400" dirty="0" smtClean="0"/>
              <a:t> state.</a:t>
            </a:r>
          </a:p>
          <a:p>
            <a:r>
              <a:rPr lang="en-GB" sz="2400" dirty="0" smtClean="0"/>
              <a:t>The real fun starts once a neuron is </a:t>
            </a:r>
            <a:r>
              <a:rPr lang="en-GB" sz="2400" b="1" dirty="0" smtClean="0"/>
              <a:t>stimulated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stimulation of a neuron causes an </a:t>
            </a:r>
            <a:r>
              <a:rPr lang="en-GB" sz="2400" b="1" dirty="0" smtClean="0"/>
              <a:t>ACTION POTENTIAL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When a </a:t>
            </a:r>
            <a:r>
              <a:rPr lang="en-GB" sz="2400" b="1" dirty="0" smtClean="0"/>
              <a:t>stimulus</a:t>
            </a:r>
            <a:r>
              <a:rPr lang="en-GB" sz="2400" dirty="0" smtClean="0"/>
              <a:t> is received by a neurone, a </a:t>
            </a:r>
            <a:r>
              <a:rPr lang="en-GB" sz="2400" b="1" dirty="0" smtClean="0"/>
              <a:t>temporary reversal</a:t>
            </a:r>
            <a:r>
              <a:rPr lang="en-GB" sz="2400" dirty="0" smtClean="0"/>
              <a:t> of charges occurs on the axon membrane.</a:t>
            </a:r>
          </a:p>
          <a:p>
            <a:r>
              <a:rPr lang="en-GB" sz="2400" dirty="0" smtClean="0"/>
              <a:t>It’s this reversal that is </a:t>
            </a:r>
            <a:r>
              <a:rPr lang="en-GB" sz="2400" b="1" dirty="0" smtClean="0"/>
              <a:t>passed along</a:t>
            </a:r>
            <a:r>
              <a:rPr lang="en-GB" sz="2400" dirty="0" smtClean="0"/>
              <a:t> the axon, causing a nerve impulse to be sent. </a:t>
            </a:r>
            <a:endParaRPr lang="en-GB" sz="2400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74496" y="3602633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74496" y="4394721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74496" y="321297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4496" y="353062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74496" y="400506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4496" y="439472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95736" y="3212976"/>
            <a:ext cx="864096" cy="1643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08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The Action Potential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As mentioned, a </a:t>
            </a:r>
            <a:r>
              <a:rPr lang="en-GB" sz="2400" b="1" dirty="0" smtClean="0"/>
              <a:t>reversal of charges </a:t>
            </a:r>
            <a:r>
              <a:rPr lang="en-GB" sz="2400" dirty="0" smtClean="0"/>
              <a:t>occurs during an action potential.</a:t>
            </a:r>
          </a:p>
          <a:p>
            <a:r>
              <a:rPr lang="en-GB" sz="2400" dirty="0" smtClean="0"/>
              <a:t>In reality, -65mV present inside the axon, actually switches to about </a:t>
            </a:r>
            <a:r>
              <a:rPr lang="en-GB" sz="2400" b="1" dirty="0" smtClean="0"/>
              <a:t>+40mV</a:t>
            </a:r>
            <a:r>
              <a:rPr lang="en-GB" sz="2400" dirty="0" smtClean="0"/>
              <a:t>!</a:t>
            </a:r>
          </a:p>
          <a:p>
            <a:r>
              <a:rPr lang="en-GB" sz="2400" dirty="0" smtClean="0"/>
              <a:t>In this condition, the membrane is said to be </a:t>
            </a:r>
            <a:r>
              <a:rPr lang="en-GB" sz="2400" b="1" dirty="0" smtClean="0"/>
              <a:t>DEPOLARISED</a:t>
            </a:r>
            <a:r>
              <a:rPr lang="en-GB" sz="24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3528" y="2852936"/>
            <a:ext cx="4176464" cy="1643410"/>
            <a:chOff x="395536" y="260648"/>
            <a:chExt cx="4176464" cy="164341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95536" y="650305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95536" y="1442393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95536" y="260648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5536" y="57829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5536" y="105273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5536" y="1442393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4788024" y="3255367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88024" y="4047455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88024" y="286571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8024" y="3183359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88024" y="365779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8024" y="404745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328498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-65mV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329717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</a:rPr>
              <a:t>+40mV</a:t>
            </a:r>
            <a:endParaRPr lang="en-GB" sz="4000" b="1" dirty="0">
              <a:solidFill>
                <a:srgbClr val="00B050"/>
              </a:solidFill>
            </a:endParaRPr>
          </a:p>
        </p:txBody>
      </p:sp>
      <p:pic>
        <p:nvPicPr>
          <p:cNvPr id="31" name="Picture 2" descr="C:\Users\Kamaljeet\Pictures\Random Pictures\awesome_smiley_photo_sculpture_photosculpture-p153359710604909267qdjh_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69160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3491880" y="4653136"/>
            <a:ext cx="4896544" cy="1296144"/>
          </a:xfrm>
          <a:prstGeom prst="wedgeRoundRectCallout">
            <a:avLst>
              <a:gd name="adj1" fmla="val -74626"/>
              <a:gd name="adj2" fmla="val 4986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779912" y="4869160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Ready to learn about how this happens?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1599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4" grpId="0"/>
      <p:bldP spid="30" grpId="0"/>
      <p:bldP spid="7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Creation of an action potential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7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620688"/>
            <a:ext cx="8474397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6075" y="2708920"/>
            <a:ext cx="8474397" cy="1008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28" y="2162865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759" y="1810367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234" y="1605173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413" y="1192179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60" y="1288616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28" y="950340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886" y="1484784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58" y="2051348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493" y="1223895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789584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4595861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65104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46075" y="620688"/>
            <a:ext cx="132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outside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61806" y="5373216"/>
            <a:ext cx="132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inside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3059832" y="2564904"/>
            <a:ext cx="360040" cy="12961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347864" y="2564904"/>
            <a:ext cx="360040" cy="12961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499992" y="2564904"/>
            <a:ext cx="360040" cy="129614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788024" y="2564904"/>
            <a:ext cx="360040" cy="129614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923928" y="805354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i="1" dirty="0" smtClean="0"/>
              <a:t>Stimulus!</a:t>
            </a:r>
            <a:endParaRPr lang="en-GB" sz="6000" b="1" i="1" dirty="0"/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52067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52" y="1052736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48011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979" y="836712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059" y="1115963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64035"/>
            <a:ext cx="368821" cy="36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1259632" y="2564904"/>
            <a:ext cx="360040" cy="12961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1547664" y="2564904"/>
            <a:ext cx="360040" cy="12961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707904" y="4149080"/>
            <a:ext cx="4104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 smtClean="0">
                <a:solidFill>
                  <a:srgbClr val="FF0000"/>
                </a:solidFill>
              </a:rPr>
              <a:t>+40mV</a:t>
            </a:r>
            <a:endParaRPr lang="en-GB" sz="8800" b="1" dirty="0">
              <a:solidFill>
                <a:srgbClr val="FF0000"/>
              </a:solidFill>
            </a:endParaRPr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55901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5243933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28" y="5301208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4581128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05064"/>
            <a:ext cx="350912" cy="3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Rectangle 51"/>
          <p:cNvSpPr/>
          <p:nvPr/>
        </p:nvSpPr>
        <p:spPr>
          <a:xfrm>
            <a:off x="6084168" y="2564904"/>
            <a:ext cx="360040" cy="129614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372200" y="2564904"/>
            <a:ext cx="360040" cy="129614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820480" y="3861048"/>
            <a:ext cx="4783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At this point, so much K+ leaves the axon, that the inside becomes MORE NEGATIVE THAN EVER! (-70mV) – this is called </a:t>
            </a:r>
            <a:r>
              <a:rPr lang="en-GB" sz="2400" b="1" u="sng" dirty="0" smtClean="0"/>
              <a:t>HYPERPOLARISATION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81087" y="3861048"/>
            <a:ext cx="53113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The sodium-potassium pumps that we introduced in the first part of the lesson now resume their duty of pumping 3 </a:t>
            </a:r>
            <a:r>
              <a:rPr lang="en-GB" sz="2400" b="1" dirty="0" err="1" smtClean="0"/>
              <a:t>Na+’s</a:t>
            </a:r>
            <a:r>
              <a:rPr lang="en-GB" sz="2400" b="1" dirty="0" smtClean="0"/>
              <a:t> out, and 2 K+’s in…. The Resting Potential is restored!</a:t>
            </a:r>
            <a:endParaRPr lang="en-GB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307342" y="6021288"/>
            <a:ext cx="651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….this is called </a:t>
            </a:r>
            <a:r>
              <a:rPr lang="en-GB" sz="2400" b="1" dirty="0" smtClean="0">
                <a:solidFill>
                  <a:srgbClr val="FF0000"/>
                </a:solidFill>
              </a:rPr>
              <a:t>repolarisation </a:t>
            </a:r>
            <a:r>
              <a:rPr lang="en-GB" sz="2400" b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164288" y="2636912"/>
            <a:ext cx="1224136" cy="1152128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Down Arrow 55"/>
          <p:cNvSpPr/>
          <p:nvPr/>
        </p:nvSpPr>
        <p:spPr>
          <a:xfrm>
            <a:off x="7596336" y="3717032"/>
            <a:ext cx="360040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own Arrow 56"/>
          <p:cNvSpPr/>
          <p:nvPr/>
        </p:nvSpPr>
        <p:spPr>
          <a:xfrm rot="10800000">
            <a:off x="7596336" y="2420888"/>
            <a:ext cx="360040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0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0434 1.48148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889 0.00023 " pathEditMode="relative" ptsTypes="AA">
                                      <p:cBhvr>
                                        <p:cTn id="8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3876E-7 L 0.23733 0.10337 L 0.2566 0.14107 L 0.25816 0.37187 L 0.16719 0.49907 L 0.01789 0.52682 " pathEditMode="relative" ptsTypes="AAAAAA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23 L 0.1842 0.07933 L 0.18559 0.30805 L 0.00208 0.34181 " pathEditMode="relative" ptsTypes="AAAA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3876E-7 L 0.10903 -0.00208 L 0.13437 0.01596 L 0.13437 0.07355 L 0.13733 0.31823 L 0.01788 0.45329 " pathEditMode="relative" ptsTypes="AAAAAA">
                                      <p:cBhvr>
                                        <p:cTn id="8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0.10573 0.11494 L 0.14011 0.19241 L 0.14011 0.46091 L 0.12066 0.60013 " pathEditMode="relative" ptsTypes="AAAAA">
                                      <p:cBhvr>
                                        <p:cTn id="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509 L 0.05417 0.05458 L 0.08403 0.16975 L 0.08247 0.35268 L -0.02795 0.3846 " pathEditMode="relative" rAng="0" ptsTypes="AAA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1947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0611E-6 L 0.03872 0.08742 L 0.04323 0.31198 L 0.04167 0.40148 " pathEditMode="relative" ptsTypes="AAAA">
                                      <p:cBhvr>
                                        <p:cTn id="9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889 0.00023 " pathEditMode="relative" ptsTypes="AA">
                                      <p:cBhvr>
                                        <p:cTn id="10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92593E-6 L 0.08837 0.02962 L 0.09878 0.04976 L 0.1 0.15671 L 0.1 0.25601 L -0.00469 0.37222 " pathEditMode="relative" ptsTypes="AAAAAA">
                                      <p:cBhvr>
                                        <p:cTn id="1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46 L 0.07969 0.08635 L 0.08438 0.18565 L 0.08907 0.34375 L 0.08091 0.61806 " pathEditMode="relative" ptsTypes="AAAAA">
                                      <p:cBhvr>
                                        <p:cTn id="1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33333E-6 L 0.00225 0.20926 L -0.00244 0.34097 L -0.10001 0.43241 " pathEditMode="relative" ptsTypes="AAAA">
                                      <p:cBhvr>
                                        <p:cTn id="13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73472E-18 L -0.09653 0.19861 L -0.10591 0.33797 L -0.13837 0.54422 " pathEditMode="relative" ptsTypes="AAAA">
                                      <p:cBhvr>
                                        <p:cTn id="13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09653 0.10232 L -0.16979 0.15208 L -0.18611 0.23264 L -0.18021 0.3412 L -0.17795 0.41713 L -0.14184 0.57847 " pathEditMode="relative" ptsTypes="AAAAAAA">
                                      <p:cBhvr>
                                        <p:cTn id="14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-0.08837 0.07129 L -0.09531 0.15486 L -0.09184 0.25879 L -0.05226 0.29768 " pathEditMode="relative" ptsTypes="AAAAA">
                                      <p:cBhvr>
                                        <p:cTn id="14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0.00226 0.14282 L 0.00469 0.28217 L 0.079 0.42014 " pathEditMode="relative" ptsTypes="AAAA">
                                      <p:cBhvr>
                                        <p:cTn id="1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24 4.89362E-6 L 0.00399 0.00185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93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4.89362E-6 L 0.00261 -0.00209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5.20814E-6 L 0.31944 -0.0178 L 0.39861 -0.04763 L 0.40156 -0.24051 L 0.27465 -0.35383 " pathEditMode="relative" ptsTypes="AAAAA">
                                      <p:cBhvr>
                                        <p:cTn id="1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93062E-6 L 0.23438 0.00601 L 0.32691 -0.13899 L 0.3224 -0.47317 " pathEditMode="relative" ptsTypes="AAAA">
                                      <p:cBhvr>
                                        <p:cTn id="1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06938E-6 L 0.22239 -0.07539 L 0.22847 -0.16096 L 0.22239 -0.30411 L 0.3 -0.41951 " pathEditMode="relative" ptsTypes="AAAAA">
                                      <p:cBhvr>
                                        <p:cTn id="1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0434 1.48148E-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9.89824E-7 L 0.34931 0.02984 L 0.60591 -0.11725 L 0.62396 -0.18293 L 0.62084 -0.37164 L 0.51337 -0.41535 " pathEditMode="relative" ptsTypes="AAAAAA">
                                      <p:cBhvr>
                                        <p:cTn id="20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32655E-6 L 0.4 -0.04972 L 0.49844 -0.23658 L 0.5059 -0.39569 L 0.34323 -0.63228 " pathEditMode="relative" ptsTypes="AAAAA">
                                      <p:cBhvr>
                                        <p:cTn id="20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2.95097E-6 L 0.35956 -0.04186 L 0.38508 -0.26249 L 0.39098 -0.40958 L 0.33716 -0.64825 " pathEditMode="relative" ptsTypes="AAAAA">
                                      <p:cBhvr>
                                        <p:cTn id="20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3469E-6 L 0.29393 -0.04579 L 0.29254 -0.13529 L 0.28941 -0.32215 L 0.04167 -0.50902 " pathEditMode="relative" ptsTypes="AAAAA">
                                      <p:cBhvr>
                                        <p:cTn id="20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1.40611E-6 L 0.25365 -0.01989 L 0.27153 -0.07354 L 0.26719 -0.21276 L 0.21789 -0.34782 " pathEditMode="relative" ptsTypes="AAAAA">
                                      <p:cBhvr>
                                        <p:cTn id="21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4.89362E-6 L -0.00295 0.00208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93"/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1 4.89362E-6 L -0.00139 0.00023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3" grpId="1" animBg="1"/>
      <p:bldP spid="33" grpId="2" animBg="1"/>
      <p:bldP spid="34" grpId="0" animBg="1"/>
      <p:bldP spid="35" grpId="0" animBg="1"/>
      <p:bldP spid="35" grpId="1" animBg="1"/>
      <p:bldP spid="35" grpId="2" animBg="1"/>
      <p:bldP spid="2" grpId="0"/>
      <p:bldP spid="2" grpId="1"/>
      <p:bldP spid="43" grpId="0" animBg="1"/>
      <p:bldP spid="44" grpId="0" animBg="1"/>
      <p:bldP spid="44" grpId="1" animBg="1"/>
      <p:bldP spid="44" grpId="2" animBg="1"/>
      <p:bldP spid="3" grpId="0"/>
      <p:bldP spid="3" grpId="1"/>
      <p:bldP spid="52" grpId="0" animBg="1"/>
      <p:bldP spid="53" grpId="0" animBg="1"/>
      <p:bldP spid="53" grpId="1" animBg="1"/>
      <p:bldP spid="53" grpId="2" animBg="1"/>
      <p:bldP spid="4" grpId="0"/>
      <p:bldP spid="4" grpId="1"/>
      <p:bldP spid="18" grpId="0"/>
      <p:bldP spid="24" grpId="0"/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what a </a:t>
            </a:r>
            <a:r>
              <a:rPr lang="en-GB" b="1" dirty="0" smtClean="0"/>
              <a:t>resting potential </a:t>
            </a:r>
            <a:r>
              <a:rPr lang="en-GB" dirty="0" smtClean="0"/>
              <a:t>is.</a:t>
            </a:r>
          </a:p>
          <a:p>
            <a:endParaRPr lang="en-GB" dirty="0"/>
          </a:p>
          <a:p>
            <a:r>
              <a:rPr lang="en-GB" dirty="0" smtClean="0"/>
              <a:t>To understand how a </a:t>
            </a:r>
            <a:r>
              <a:rPr lang="en-GB" b="1" dirty="0" smtClean="0"/>
              <a:t>resting potential </a:t>
            </a:r>
            <a:r>
              <a:rPr lang="en-GB" dirty="0" smtClean="0"/>
              <a:t>is established in a neurone.</a:t>
            </a:r>
          </a:p>
          <a:p>
            <a:endParaRPr lang="en-GB" dirty="0"/>
          </a:p>
          <a:p>
            <a:r>
              <a:rPr lang="en-GB" dirty="0" smtClean="0"/>
              <a:t>To understand what an </a:t>
            </a:r>
            <a:r>
              <a:rPr lang="en-GB" b="1" dirty="0" smtClean="0"/>
              <a:t>action potential </a:t>
            </a:r>
            <a:r>
              <a:rPr lang="en-GB" dirty="0" smtClean="0"/>
              <a:t>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0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action </a:t>
            </a:r>
            <a:r>
              <a:rPr lang="en-GB" dirty="0" smtClean="0"/>
              <a:t>potential – in words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3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Welcome to Hell… Population = You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Understanding what a nerve impulse is, and its propagation, is one of the most difficult topics at A2 Level Biology.</a:t>
            </a:r>
          </a:p>
          <a:p>
            <a:r>
              <a:rPr lang="en-GB" sz="2400" dirty="0" smtClean="0"/>
              <a:t>It is important to let me know at </a:t>
            </a:r>
            <a:r>
              <a:rPr lang="en-GB" sz="2400" b="1" dirty="0" smtClean="0"/>
              <a:t>ANY POINT</a:t>
            </a:r>
            <a:r>
              <a:rPr lang="en-GB" sz="2400" dirty="0" smtClean="0"/>
              <a:t>, if you are not following what it going on.</a:t>
            </a:r>
            <a:endParaRPr lang="en-GB" sz="2400" dirty="0"/>
          </a:p>
        </p:txBody>
      </p:sp>
      <p:pic>
        <p:nvPicPr>
          <p:cNvPr id="1026" name="Picture 2" descr="C:\Users\Kamaljeet\Pictures\Random Pictures\awesome_smiley_photo_sculpture_photosculpture-p153359710604909267qdjh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24944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4283968" y="2492896"/>
            <a:ext cx="4104456" cy="1584176"/>
          </a:xfrm>
          <a:prstGeom prst="wedgeRoundRectCallout">
            <a:avLst>
              <a:gd name="adj1" fmla="val -76866"/>
              <a:gd name="adj2" fmla="val 8786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572000" y="270892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/>
              <a:t>Whatchu</a:t>
            </a:r>
            <a:r>
              <a:rPr lang="en-GB" sz="3200" dirty="0" smtClean="0"/>
              <a:t> </a:t>
            </a:r>
            <a:r>
              <a:rPr lang="en-GB" sz="3200" dirty="0" err="1" smtClean="0"/>
              <a:t>talkin</a:t>
            </a:r>
            <a:r>
              <a:rPr lang="en-GB" sz="3200" dirty="0" smtClean="0"/>
              <a:t>’ about V?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5868561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Sit comfortably….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924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nerve impulse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8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The Nerve Impulse - Intro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It is important to realise that the nerves that run through your body are </a:t>
            </a:r>
            <a:r>
              <a:rPr lang="en-GB" sz="2400" b="1" dirty="0" smtClean="0"/>
              <a:t>nothing like</a:t>
            </a:r>
            <a:r>
              <a:rPr lang="en-GB" sz="2400" dirty="0" smtClean="0"/>
              <a:t> the wires that carry a current in a circuit.</a:t>
            </a:r>
          </a:p>
          <a:p>
            <a:r>
              <a:rPr lang="en-GB" sz="2400" dirty="0" smtClean="0"/>
              <a:t>In a circuit, wires </a:t>
            </a:r>
            <a:r>
              <a:rPr lang="en-GB" sz="2400" b="1" dirty="0" smtClean="0"/>
              <a:t>physically carry electrons</a:t>
            </a:r>
            <a:r>
              <a:rPr lang="en-GB" sz="2400" dirty="0" smtClean="0"/>
              <a:t> from one point to another.</a:t>
            </a:r>
          </a:p>
          <a:p>
            <a:pPr marL="0" indent="0" algn="ctr">
              <a:buNone/>
            </a:pPr>
            <a:r>
              <a:rPr lang="en-GB" sz="4800" dirty="0" smtClean="0"/>
              <a:t>THIS DOES NOT HAPPEN IN NEURONES!</a:t>
            </a:r>
          </a:p>
          <a:p>
            <a:r>
              <a:rPr lang="en-GB" sz="2400" dirty="0" smtClean="0"/>
              <a:t>Instead, when it comes to neurones, the </a:t>
            </a:r>
            <a:r>
              <a:rPr lang="en-GB" sz="2400" b="1" dirty="0" smtClean="0"/>
              <a:t>OUTSIDE </a:t>
            </a:r>
            <a:r>
              <a:rPr lang="en-GB" sz="2400" dirty="0" smtClean="0"/>
              <a:t>and </a:t>
            </a:r>
            <a:r>
              <a:rPr lang="en-GB" sz="2400" b="1" dirty="0" smtClean="0"/>
              <a:t>INSIDE</a:t>
            </a:r>
            <a:r>
              <a:rPr lang="en-GB" sz="2400" dirty="0" smtClean="0"/>
              <a:t> of a neurone have </a:t>
            </a:r>
            <a:r>
              <a:rPr lang="en-GB" sz="2400" b="1" u="sng" dirty="0" smtClean="0"/>
              <a:t>opposite charges</a:t>
            </a:r>
            <a:r>
              <a:rPr lang="en-GB" sz="2400" dirty="0" smtClean="0"/>
              <a:t>.</a:t>
            </a:r>
          </a:p>
          <a:p>
            <a:pPr lvl="1"/>
            <a:r>
              <a:rPr lang="en-GB" sz="2000" dirty="0" smtClean="0"/>
              <a:t>i.e. The outside is </a:t>
            </a:r>
            <a:r>
              <a:rPr lang="en-GB" sz="2000" b="1" dirty="0" smtClean="0"/>
              <a:t>positively charged</a:t>
            </a:r>
            <a:r>
              <a:rPr lang="en-GB" sz="2000" dirty="0" smtClean="0"/>
              <a:t> and the inside is </a:t>
            </a:r>
            <a:r>
              <a:rPr lang="en-GB" sz="2000" b="1" dirty="0" smtClean="0"/>
              <a:t>negatively charged</a:t>
            </a:r>
            <a:r>
              <a:rPr lang="en-GB" sz="2000" dirty="0" smtClean="0"/>
              <a:t>.</a:t>
            </a:r>
            <a:endParaRPr lang="en-GB" sz="2000" dirty="0"/>
          </a:p>
          <a:p>
            <a:r>
              <a:rPr lang="en-GB" sz="2400" dirty="0" smtClean="0"/>
              <a:t>A nerve impulse is carried when there is a </a:t>
            </a:r>
            <a:r>
              <a:rPr lang="en-GB" sz="2400" b="1" dirty="0" smtClean="0"/>
              <a:t>temporary reversal</a:t>
            </a:r>
            <a:r>
              <a:rPr lang="en-GB" sz="2400" dirty="0" smtClean="0"/>
              <a:t> of the charges across the axon membrane.</a:t>
            </a:r>
          </a:p>
          <a:p>
            <a:r>
              <a:rPr lang="en-GB" sz="2400" dirty="0" smtClean="0"/>
              <a:t>This reversal is </a:t>
            </a:r>
            <a:r>
              <a:rPr lang="en-GB" sz="2400" b="1" dirty="0" smtClean="0"/>
              <a:t>propagated </a:t>
            </a:r>
            <a:r>
              <a:rPr lang="en-GB" sz="2400" dirty="0" smtClean="0"/>
              <a:t>along the axon.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457200" lvl="1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8831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23528" y="260648"/>
            <a:ext cx="4176464" cy="1643410"/>
            <a:chOff x="395536" y="260648"/>
            <a:chExt cx="4176464" cy="16434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5536" y="650305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5536" y="1442393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95536" y="260648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536" y="57829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5536" y="105273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5536" y="1442393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4788024" y="663079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8024" y="1455167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8024" y="27342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8024" y="59107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8024" y="106551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8024" y="1455167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23528" y="2679303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3528" y="3471391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528" y="228964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260729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308173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347139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788024" y="2666529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88024" y="3458617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88024" y="227687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+ + + + + + 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8024" y="259452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 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8024" y="306896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 - - - - - 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88024" y="3458617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 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23528" y="4767535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3528" y="5559623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3528" y="437787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+ + + + +  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3528" y="4695527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  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3528" y="516996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 - - - -  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3528" y="5559623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  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4788024" y="4754761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788024" y="5546849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88024" y="436510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+ + + +   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88024" y="4682753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   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88024" y="515719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 - - -   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88024" y="5546849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   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355976" y="1514401"/>
            <a:ext cx="4176464" cy="1643410"/>
            <a:chOff x="395536" y="260648"/>
            <a:chExt cx="4176464" cy="164341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95536" y="650305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95536" y="1442393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95536" y="260648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5536" y="57829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5536" y="105273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5536" y="1442393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355976" y="4653136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55976" y="5445224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55976" y="4263479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5976" y="458112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5055567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5976" y="544522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188640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This reversal between two states, is happening between the….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652" y="1603539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Resting   Potential</a:t>
            </a:r>
            <a:endParaRPr lang="en-GB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0652" y="340983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And the…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4365104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Action    Potential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9013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Switching Between Potentials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switching between </a:t>
            </a:r>
            <a:r>
              <a:rPr lang="en-GB" sz="2400" b="1" dirty="0" smtClean="0"/>
              <a:t>resting potential </a:t>
            </a:r>
            <a:r>
              <a:rPr lang="en-GB" sz="2400" dirty="0" smtClean="0"/>
              <a:t>and </a:t>
            </a:r>
            <a:r>
              <a:rPr lang="en-GB" sz="2400" b="1" dirty="0" smtClean="0"/>
              <a:t>action potential </a:t>
            </a:r>
            <a:r>
              <a:rPr lang="en-GB" sz="2400" dirty="0" smtClean="0"/>
              <a:t>is something we’ll deal with later.</a:t>
            </a:r>
          </a:p>
          <a:p>
            <a:r>
              <a:rPr lang="en-GB" sz="2400" dirty="0" smtClean="0"/>
              <a:t>First, it is more important to deal with what a </a:t>
            </a:r>
            <a:r>
              <a:rPr lang="en-GB" sz="2400" b="1" dirty="0" smtClean="0"/>
              <a:t>RESTING POTENTIAL </a:t>
            </a:r>
            <a:r>
              <a:rPr lang="en-GB" sz="2400" dirty="0" smtClean="0"/>
              <a:t>actually is, and how it is produced…</a:t>
            </a:r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400" dirty="0" smtClean="0"/>
              <a:t>Meet….</a:t>
            </a:r>
            <a:endParaRPr lang="en-GB" sz="2400" dirty="0" smtClean="0"/>
          </a:p>
        </p:txBody>
      </p:sp>
      <p:grpSp>
        <p:nvGrpSpPr>
          <p:cNvPr id="14" name="Group 13"/>
          <p:cNvGrpSpPr/>
          <p:nvPr/>
        </p:nvGrpSpPr>
        <p:grpSpPr>
          <a:xfrm rot="19602997">
            <a:off x="835654" y="3966790"/>
            <a:ext cx="2016224" cy="1944216"/>
            <a:chOff x="1691680" y="3717032"/>
            <a:chExt cx="2016224" cy="1944216"/>
          </a:xfrm>
        </p:grpSpPr>
        <p:sp>
          <p:nvSpPr>
            <p:cNvPr id="9" name="Oval 8"/>
            <p:cNvSpPr/>
            <p:nvPr/>
          </p:nvSpPr>
          <p:spPr>
            <a:xfrm>
              <a:off x="1691680" y="3717032"/>
              <a:ext cx="2016224" cy="194421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79712" y="4113076"/>
              <a:ext cx="14401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600" dirty="0" smtClean="0"/>
                <a:t>Na</a:t>
              </a:r>
              <a:r>
                <a:rPr lang="en-GB" sz="6600" baseline="30000" dirty="0" smtClean="0"/>
                <a:t>+</a:t>
              </a:r>
              <a:endParaRPr lang="en-GB" sz="6600" baseline="30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 rot="1700892">
            <a:off x="5815485" y="2422952"/>
            <a:ext cx="2016224" cy="1944216"/>
            <a:chOff x="5292080" y="3140968"/>
            <a:chExt cx="2016224" cy="1944216"/>
          </a:xfrm>
        </p:grpSpPr>
        <p:sp>
          <p:nvSpPr>
            <p:cNvPr id="10" name="Oval 9"/>
            <p:cNvSpPr/>
            <p:nvPr/>
          </p:nvSpPr>
          <p:spPr>
            <a:xfrm>
              <a:off x="5292080" y="3140968"/>
              <a:ext cx="2016224" cy="1944216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52120" y="3501008"/>
              <a:ext cx="14401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600" dirty="0"/>
                <a:t>K</a:t>
              </a:r>
              <a:r>
                <a:rPr lang="en-GB" sz="6600" baseline="30000" dirty="0" smtClean="0"/>
                <a:t>+</a:t>
              </a:r>
              <a:endParaRPr lang="en-GB" sz="6600" baseline="30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627784" y="55892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Sodium Ion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38691" y="3933057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Potassium Ion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067944" y="4509120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It is because of these two ions, that the </a:t>
            </a:r>
            <a:r>
              <a:rPr lang="en-GB" sz="2400" b="1" dirty="0" smtClean="0"/>
              <a:t>polarity</a:t>
            </a:r>
            <a:r>
              <a:rPr lang="en-GB" sz="2400" dirty="0" smtClean="0"/>
              <a:t> on either side of the axon membrane can change.</a:t>
            </a:r>
          </a:p>
          <a:p>
            <a:pPr algn="ctr"/>
            <a:r>
              <a:rPr lang="en-GB" sz="2400" dirty="0" smtClean="0"/>
              <a:t>They are constantly ‘hopping’ over the membrane.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1028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Now Meet….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bunch of </a:t>
            </a:r>
            <a:r>
              <a:rPr lang="en-GB" sz="2400" b="1" dirty="0" smtClean="0"/>
              <a:t>intrinsic proteins</a:t>
            </a:r>
            <a:r>
              <a:rPr lang="en-GB" sz="2400" dirty="0" smtClean="0"/>
              <a:t> that span the </a:t>
            </a:r>
            <a:r>
              <a:rPr lang="en-GB" sz="2400" b="1" dirty="0" smtClean="0"/>
              <a:t>phospholipid bilayer </a:t>
            </a:r>
            <a:r>
              <a:rPr lang="en-GB" sz="2400" dirty="0" smtClean="0"/>
              <a:t>of the axon.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1628800"/>
            <a:ext cx="8424936" cy="3240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2708920"/>
            <a:ext cx="8424936" cy="1008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71600" y="2564904"/>
            <a:ext cx="360040" cy="12961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259632" y="2564904"/>
            <a:ext cx="360040" cy="12961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39552" y="4005064"/>
            <a:ext cx="1512168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This a </a:t>
            </a:r>
            <a:r>
              <a:rPr lang="en-GB" sz="2000" b="1" dirty="0" smtClean="0"/>
              <a:t>Sodium Voltage Gated Channel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It can open &amp; close.</a:t>
            </a:r>
            <a:endParaRPr lang="en-GB" sz="2000" dirty="0"/>
          </a:p>
        </p:txBody>
      </p:sp>
      <p:sp>
        <p:nvSpPr>
          <p:cNvPr id="19" name="Rectangle 18"/>
          <p:cNvSpPr/>
          <p:nvPr/>
        </p:nvSpPr>
        <p:spPr>
          <a:xfrm>
            <a:off x="2771800" y="2564904"/>
            <a:ext cx="360040" cy="129614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059832" y="2564904"/>
            <a:ext cx="360040" cy="129614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339752" y="4005064"/>
            <a:ext cx="1512168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This a </a:t>
            </a:r>
            <a:r>
              <a:rPr lang="en-GB" sz="2000" b="1" dirty="0" smtClean="0"/>
              <a:t>Potassium Voltage Gated Channel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It can open &amp; close.</a:t>
            </a:r>
            <a:endParaRPr lang="en-GB" sz="2000" dirty="0"/>
          </a:p>
        </p:txBody>
      </p:sp>
      <p:sp>
        <p:nvSpPr>
          <p:cNvPr id="22" name="Rectangle 21"/>
          <p:cNvSpPr/>
          <p:nvPr/>
        </p:nvSpPr>
        <p:spPr>
          <a:xfrm>
            <a:off x="4463988" y="2564904"/>
            <a:ext cx="252028" cy="129614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896036" y="2564904"/>
            <a:ext cx="252028" cy="129614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616116" y="2564904"/>
            <a:ext cx="252028" cy="129614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084168" y="2564904"/>
            <a:ext cx="252028" cy="129614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427984" y="4042807"/>
            <a:ext cx="1908212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These are </a:t>
            </a:r>
            <a:r>
              <a:rPr lang="en-GB" sz="2000" b="1" dirty="0" smtClean="0"/>
              <a:t>Sodium and Potassium Channels</a:t>
            </a:r>
            <a:r>
              <a:rPr lang="en-GB" sz="2000" dirty="0" smtClean="0"/>
              <a:t> that are </a:t>
            </a:r>
            <a:r>
              <a:rPr lang="en-GB" sz="2000" b="1" dirty="0" smtClean="0"/>
              <a:t>always open</a:t>
            </a:r>
            <a:r>
              <a:rPr lang="en-GB" sz="2000" dirty="0" smtClean="0"/>
              <a:t>.</a:t>
            </a:r>
          </a:p>
          <a:p>
            <a:pPr algn="ctr"/>
            <a:r>
              <a:rPr lang="en-GB" sz="2000" dirty="0" smtClean="0"/>
              <a:t>(i.e. not gated)</a:t>
            </a:r>
            <a:endParaRPr lang="en-GB" sz="2000" dirty="0"/>
          </a:p>
        </p:txBody>
      </p:sp>
      <p:sp>
        <p:nvSpPr>
          <p:cNvPr id="27" name="Oval 26"/>
          <p:cNvSpPr/>
          <p:nvPr/>
        </p:nvSpPr>
        <p:spPr>
          <a:xfrm>
            <a:off x="7092280" y="2636912"/>
            <a:ext cx="1224136" cy="1152128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>
            <a:off x="7524328" y="3717032"/>
            <a:ext cx="360040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own Arrow 28"/>
          <p:cNvSpPr/>
          <p:nvPr/>
        </p:nvSpPr>
        <p:spPr>
          <a:xfrm rot="10800000">
            <a:off x="7524328" y="2420888"/>
            <a:ext cx="360040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732240" y="4195207"/>
            <a:ext cx="1908212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This is a </a:t>
            </a:r>
            <a:r>
              <a:rPr lang="en-GB" sz="2000" b="1" dirty="0" smtClean="0"/>
              <a:t>Sodium-Potassium Pump</a:t>
            </a:r>
            <a:r>
              <a:rPr lang="en-GB" sz="2000" dirty="0" smtClean="0"/>
              <a:t>.</a:t>
            </a:r>
          </a:p>
          <a:p>
            <a:pPr algn="ctr"/>
            <a:r>
              <a:rPr lang="en-GB" sz="2000" dirty="0" smtClean="0"/>
              <a:t>It can </a:t>
            </a:r>
            <a:r>
              <a:rPr lang="en-GB" sz="2000" b="1" dirty="0" smtClean="0"/>
              <a:t>actively transport </a:t>
            </a:r>
            <a:r>
              <a:rPr lang="en-GB" sz="2000" dirty="0" smtClean="0"/>
              <a:t>Na &amp; K ions.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9409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0434 1.48148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0434 1.48148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8" grpId="1" animBg="1"/>
      <p:bldP spid="8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1543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10.3 The Nerve Impulse</vt:lpstr>
      <vt:lpstr>Learning Objectives</vt:lpstr>
      <vt:lpstr>Welcome to Hell… Population = You</vt:lpstr>
      <vt:lpstr>The nerve impulse</vt:lpstr>
      <vt:lpstr>The Nerve Impulse - Intro</vt:lpstr>
      <vt:lpstr>PowerPoint Presentation</vt:lpstr>
      <vt:lpstr>PowerPoint Presentation</vt:lpstr>
      <vt:lpstr>Switching Between Potentials</vt:lpstr>
      <vt:lpstr>Now Meet….</vt:lpstr>
      <vt:lpstr>The Resting Potential</vt:lpstr>
      <vt:lpstr>Establishing a resting potential</vt:lpstr>
      <vt:lpstr>PowerPoint Presentation</vt:lpstr>
      <vt:lpstr>Resting potential – in words</vt:lpstr>
      <vt:lpstr>PowerPoint Presentation</vt:lpstr>
      <vt:lpstr>The action potential</vt:lpstr>
      <vt:lpstr>The Action Potential</vt:lpstr>
      <vt:lpstr>The Action Potential</vt:lpstr>
      <vt:lpstr>Creation of an action potential</vt:lpstr>
      <vt:lpstr>PowerPoint Presentation</vt:lpstr>
      <vt:lpstr>action potential – in 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10.3 The Nerve Impulse</dc:title>
  <dc:creator>Kamaljeet</dc:creator>
  <cp:lastModifiedBy>Kamaljeet</cp:lastModifiedBy>
  <cp:revision>18</cp:revision>
  <dcterms:created xsi:type="dcterms:W3CDTF">2011-03-23T19:01:46Z</dcterms:created>
  <dcterms:modified xsi:type="dcterms:W3CDTF">2011-03-23T22:32:49Z</dcterms:modified>
</cp:coreProperties>
</file>