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344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678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449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541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706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5513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101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303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399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323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981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4847-F888-40C2-9B38-EE87A889ECCB}" type="datetimeFigureOut">
              <a:rPr lang="en-GB" smtClean="0"/>
              <a:pPr/>
              <a:t>09/05/2013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303B-1D7A-4C45-85B8-F50037E44D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452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en-GB" dirty="0" smtClean="0"/>
              <a:t>10.4 Passage of an Action Potential</a:t>
            </a:r>
            <a:endParaRPr lang="en-GB" dirty="0"/>
          </a:p>
        </p:txBody>
      </p:sp>
      <p:pic>
        <p:nvPicPr>
          <p:cNvPr id="1026" name="Picture 2" descr="http://www.glogster.com/media/1/4/8/54/4085418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79"/>
            <a:ext cx="5616624" cy="381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60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3600" dirty="0" smtClean="0"/>
              <a:t>3. Stimulation of the </a:t>
            </a:r>
            <a:r>
              <a:rPr lang="en-GB" sz="3600" b="1" dirty="0" smtClean="0"/>
              <a:t>NEXT</a:t>
            </a:r>
            <a:r>
              <a:rPr lang="en-GB" sz="3600" dirty="0" smtClean="0"/>
              <a:t> Action Potential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4005064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</a:t>
            </a:r>
            <a:r>
              <a:rPr lang="en-GB" sz="2000" b="1" dirty="0" smtClean="0"/>
              <a:t>first </a:t>
            </a:r>
            <a:r>
              <a:rPr lang="en-GB" sz="2000" dirty="0" smtClean="0"/>
              <a:t>action potential caused by the influx of sodium ions, causes the </a:t>
            </a:r>
            <a:r>
              <a:rPr lang="en-GB" sz="2000" b="1" dirty="0" smtClean="0"/>
              <a:t>opening of sodium voltage-gated channels</a:t>
            </a:r>
            <a:r>
              <a:rPr lang="en-GB" sz="2000" dirty="0" smtClean="0"/>
              <a:t> further along the axon.</a:t>
            </a:r>
          </a:p>
          <a:p>
            <a:pPr algn="ctr"/>
            <a:r>
              <a:rPr lang="en-GB" sz="2000" dirty="0" smtClean="0"/>
              <a:t>The resulting influx of sodium ions, causes a </a:t>
            </a:r>
            <a:r>
              <a:rPr lang="en-GB" sz="2000" b="1" dirty="0" smtClean="0"/>
              <a:t>new action potential </a:t>
            </a:r>
            <a:r>
              <a:rPr lang="en-GB" sz="2000" dirty="0" smtClean="0"/>
              <a:t>(depolarisation)</a:t>
            </a:r>
            <a:r>
              <a:rPr lang="en-GB" sz="2000" b="1" dirty="0" smtClean="0"/>
              <a:t> </a:t>
            </a:r>
            <a:r>
              <a:rPr lang="en-GB" sz="2000" dirty="0" smtClean="0"/>
              <a:t>here.</a:t>
            </a:r>
            <a:endParaRPr lang="en-GB" sz="2000" dirty="0"/>
          </a:p>
          <a:p>
            <a:pPr algn="ctr"/>
            <a:r>
              <a:rPr lang="en-GB" sz="2000" dirty="0" smtClean="0"/>
              <a:t>Behind this region, the sodium voltage-gated channels close, and the </a:t>
            </a:r>
            <a:r>
              <a:rPr lang="en-GB" sz="2000" b="1" dirty="0" smtClean="0"/>
              <a:t>potassium voltage-gated channels </a:t>
            </a:r>
            <a:r>
              <a:rPr lang="en-GB" sz="2000" b="1" u="sng" dirty="0" smtClean="0"/>
              <a:t>open</a:t>
            </a:r>
            <a:r>
              <a:rPr lang="en-GB" sz="2000" dirty="0" smtClean="0"/>
              <a:t>, causing potassium to </a:t>
            </a:r>
            <a:r>
              <a:rPr lang="en-GB" sz="2000" b="1" dirty="0" smtClean="0"/>
              <a:t>leave</a:t>
            </a:r>
            <a:r>
              <a:rPr lang="en-GB" sz="2000" dirty="0" smtClean="0"/>
              <a:t>.</a:t>
            </a:r>
            <a:endParaRPr lang="en-GB" sz="2000" u="sng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635896" y="13407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3635896" y="32756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55776" y="22768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555776" y="1713582"/>
            <a:ext cx="4176464" cy="1643410"/>
            <a:chOff x="4788024" y="273422"/>
            <a:chExt cx="4176464" cy="164341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788024" y="663079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788024" y="1455167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788024" y="273422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</a:t>
              </a:r>
              <a:r>
                <a:rPr lang="en-GB" sz="2400" b="1" dirty="0"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88024" y="591071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8024" y="1065510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88024" y="145516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3" name="Straight Arrow Connector 2"/>
          <p:cNvCxnSpPr>
            <a:stCxn id="14" idx="1"/>
          </p:cNvCxnSpPr>
          <p:nvPr/>
        </p:nvCxnSpPr>
        <p:spPr>
          <a:xfrm>
            <a:off x="3635896" y="1525434"/>
            <a:ext cx="0" cy="75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</p:cNvCxnSpPr>
          <p:nvPr/>
        </p:nvCxnSpPr>
        <p:spPr>
          <a:xfrm flipV="1">
            <a:off x="3635896" y="2646204"/>
            <a:ext cx="0" cy="8141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1"/>
          </p:cNvCxnSpPr>
          <p:nvPr/>
        </p:nvCxnSpPr>
        <p:spPr>
          <a:xfrm>
            <a:off x="3635896" y="1525434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5" idx="1"/>
          </p:cNvCxnSpPr>
          <p:nvPr/>
        </p:nvCxnSpPr>
        <p:spPr>
          <a:xfrm>
            <a:off x="3635896" y="3460358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915816" y="1525434"/>
            <a:ext cx="0" cy="736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15816" y="2736502"/>
            <a:ext cx="0" cy="723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425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3600" dirty="0" smtClean="0"/>
              <a:t>4. Repolarisation of the Axon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3861048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action potential is propagated once again (3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time in our example).</a:t>
            </a:r>
          </a:p>
          <a:p>
            <a:pPr algn="ctr"/>
            <a:r>
              <a:rPr lang="en-GB" sz="2000" u="sng" dirty="0" smtClean="0"/>
              <a:t>Notice how the area where the </a:t>
            </a:r>
            <a:r>
              <a:rPr lang="en-GB" sz="2000" b="1" u="sng" dirty="0" smtClean="0"/>
              <a:t>1</a:t>
            </a:r>
            <a:r>
              <a:rPr lang="en-GB" sz="2000" b="1" u="sng" baseline="30000" dirty="0" smtClean="0"/>
              <a:t>st</a:t>
            </a:r>
            <a:r>
              <a:rPr lang="en-GB" sz="2000" b="1" u="sng" dirty="0" smtClean="0"/>
              <a:t> action potential</a:t>
            </a:r>
            <a:r>
              <a:rPr lang="en-GB" sz="2000" u="sng" dirty="0" smtClean="0"/>
              <a:t> occurred, is returning to its resting potential</a:t>
            </a:r>
            <a:r>
              <a:rPr lang="en-GB" sz="2000" b="1" u="sng" dirty="0" smtClean="0"/>
              <a:t>.</a:t>
            </a:r>
          </a:p>
          <a:p>
            <a:pPr algn="ctr"/>
            <a:endParaRPr lang="en-GB" sz="2000" b="1" u="sng" dirty="0"/>
          </a:p>
          <a:p>
            <a:pPr algn="ctr"/>
            <a:r>
              <a:rPr lang="en-GB" sz="2800" b="1" dirty="0" smtClean="0"/>
              <a:t>That area has been REPOLARISED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000" dirty="0" smtClean="0"/>
              <a:t>Now notice how the area of the second action potential, is removing potassium ions in just the same way…</a:t>
            </a:r>
          </a:p>
          <a:p>
            <a:pPr algn="ctr"/>
            <a:endParaRPr lang="en-GB" sz="2000" u="sng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13407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5976" y="32756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555776" y="1713582"/>
            <a:ext cx="4176464" cy="1643410"/>
            <a:chOff x="4788024" y="273422"/>
            <a:chExt cx="4176464" cy="164341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788024" y="663079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788024" y="1455167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788024" y="273422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88024" y="591071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8024" y="1065510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88024" y="145516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347864" y="22768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cxnSp>
        <p:nvCxnSpPr>
          <p:cNvPr id="3" name="Straight Arrow Connector 2"/>
          <p:cNvCxnSpPr>
            <a:stCxn id="14" idx="1"/>
          </p:cNvCxnSpPr>
          <p:nvPr/>
        </p:nvCxnSpPr>
        <p:spPr>
          <a:xfrm>
            <a:off x="4355976" y="1525434"/>
            <a:ext cx="0" cy="75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</p:cNvCxnSpPr>
          <p:nvPr/>
        </p:nvCxnSpPr>
        <p:spPr>
          <a:xfrm flipV="1">
            <a:off x="4355976" y="2646204"/>
            <a:ext cx="0" cy="8141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1"/>
          </p:cNvCxnSpPr>
          <p:nvPr/>
        </p:nvCxnSpPr>
        <p:spPr>
          <a:xfrm>
            <a:off x="4355976" y="1525434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5" idx="1"/>
          </p:cNvCxnSpPr>
          <p:nvPr/>
        </p:nvCxnSpPr>
        <p:spPr>
          <a:xfrm>
            <a:off x="4355976" y="3460358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635896" y="1525434"/>
            <a:ext cx="0" cy="736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35896" y="2736502"/>
            <a:ext cx="0" cy="723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1481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Autofit/>
          </a:bodyPr>
          <a:lstStyle/>
          <a:p>
            <a:r>
              <a:rPr lang="en-GB" sz="3600" dirty="0" smtClean="0"/>
              <a:t>5. Getting Back to Normal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3861048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Once again, everything has just shifted to the right by ‘one section’.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b="1" dirty="0" smtClean="0"/>
              <a:t>Notice how the original ‘section’ is </a:t>
            </a:r>
            <a:r>
              <a:rPr lang="en-GB" sz="2000" b="1" dirty="0" smtClean="0"/>
              <a:t>now </a:t>
            </a:r>
            <a:r>
              <a:rPr lang="en-GB" sz="2000" b="1" u="sng" dirty="0" smtClean="0"/>
              <a:t>pumping out sodium ions</a:t>
            </a:r>
            <a:r>
              <a:rPr lang="en-GB" sz="2000" dirty="0" smtClean="0"/>
              <a:t>, </a:t>
            </a:r>
            <a:r>
              <a:rPr lang="en-GB" sz="2000" b="1" dirty="0" smtClean="0"/>
              <a:t>ensuring that the resting potential of around -65mV is established.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dirty="0" smtClean="0"/>
              <a:t>That part of the axon is now ready to receive a new stimulus and start the whole process off again.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48064" y="13407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5148064" y="32756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555776" y="1713582"/>
            <a:ext cx="4176464" cy="1643410"/>
            <a:chOff x="4788024" y="273422"/>
            <a:chExt cx="4176464" cy="164341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788024" y="663079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788024" y="1455167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788024" y="273422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88024" y="591071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8024" y="1065510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88024" y="145516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67944" y="22768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cxnSp>
        <p:nvCxnSpPr>
          <p:cNvPr id="3" name="Straight Arrow Connector 2"/>
          <p:cNvCxnSpPr>
            <a:stCxn id="14" idx="1"/>
          </p:cNvCxnSpPr>
          <p:nvPr/>
        </p:nvCxnSpPr>
        <p:spPr>
          <a:xfrm>
            <a:off x="5148064" y="1525434"/>
            <a:ext cx="0" cy="75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</p:cNvCxnSpPr>
          <p:nvPr/>
        </p:nvCxnSpPr>
        <p:spPr>
          <a:xfrm flipV="1">
            <a:off x="5148064" y="2646204"/>
            <a:ext cx="0" cy="8141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1"/>
          </p:cNvCxnSpPr>
          <p:nvPr/>
        </p:nvCxnSpPr>
        <p:spPr>
          <a:xfrm>
            <a:off x="5148064" y="1525434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5" idx="1"/>
          </p:cNvCxnSpPr>
          <p:nvPr/>
        </p:nvCxnSpPr>
        <p:spPr>
          <a:xfrm>
            <a:off x="5148064" y="3460358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355976" y="1525434"/>
            <a:ext cx="0" cy="736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55976" y="2736502"/>
            <a:ext cx="0" cy="723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55776" y="230823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15816" y="1525434"/>
            <a:ext cx="0" cy="736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15816" y="2736502"/>
            <a:ext cx="0" cy="723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8348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myelinated neurones?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Passage through a </a:t>
            </a:r>
            <a:r>
              <a:rPr lang="en-GB" sz="3200" b="1" dirty="0" smtClean="0"/>
              <a:t>myelinated neurone…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Think back to the structure of </a:t>
            </a:r>
            <a:r>
              <a:rPr lang="en-GB" sz="2400" b="1" dirty="0" smtClean="0"/>
              <a:t>myelinated neurones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many ‘wrappings’ of the </a:t>
            </a:r>
            <a:r>
              <a:rPr lang="en-GB" sz="2400" b="1" dirty="0" smtClean="0"/>
              <a:t>Schwann </a:t>
            </a:r>
            <a:r>
              <a:rPr lang="en-GB" sz="2400" dirty="0" smtClean="0"/>
              <a:t>cells around the axon lead to layers of a lipid called </a:t>
            </a:r>
            <a:r>
              <a:rPr lang="en-GB" sz="2400" b="1" dirty="0" smtClean="0"/>
              <a:t>myelin</a:t>
            </a:r>
            <a:r>
              <a:rPr lang="en-GB" sz="2400" dirty="0" smtClean="0"/>
              <a:t> to build up. </a:t>
            </a:r>
          </a:p>
          <a:p>
            <a:r>
              <a:rPr lang="en-GB" sz="2400" dirty="0" smtClean="0"/>
              <a:t>The myelin sheath is an </a:t>
            </a:r>
            <a:r>
              <a:rPr lang="en-GB" sz="2400" b="1" dirty="0" smtClean="0"/>
              <a:t>electrical insulator</a:t>
            </a:r>
            <a:r>
              <a:rPr lang="en-GB" sz="2400" dirty="0" smtClean="0"/>
              <a:t>, which </a:t>
            </a:r>
            <a:r>
              <a:rPr lang="en-GB" sz="2400" b="1" dirty="0" smtClean="0"/>
              <a:t>prevents action potentials </a:t>
            </a:r>
            <a:r>
              <a:rPr lang="en-GB" sz="2400" dirty="0" smtClean="0"/>
              <a:t>from forming in area of ‘myelination’.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Action potentials can only occur at </a:t>
            </a:r>
            <a:r>
              <a:rPr lang="en-GB" sz="2400" b="1" dirty="0" smtClean="0"/>
              <a:t>Nodes of Ranvier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Because of this, action potentials effectively </a:t>
            </a:r>
            <a:r>
              <a:rPr lang="en-GB" sz="2400" b="1" dirty="0" smtClean="0"/>
              <a:t>‘jump’</a:t>
            </a:r>
            <a:r>
              <a:rPr lang="en-GB" sz="2400" dirty="0" smtClean="0"/>
              <a:t> from node to node.</a:t>
            </a:r>
          </a:p>
          <a:p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3492791" y="3432930"/>
            <a:ext cx="216024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6372200" y="3432930"/>
            <a:ext cx="216024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611560" y="3432930"/>
            <a:ext cx="216024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-396552" y="3717032"/>
            <a:ext cx="9865096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ightning Bolt 20"/>
          <p:cNvSpPr/>
          <p:nvPr/>
        </p:nvSpPr>
        <p:spPr>
          <a:xfrm>
            <a:off x="107504" y="3573016"/>
            <a:ext cx="360040" cy="648072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Lightning Bolt 21"/>
          <p:cNvSpPr/>
          <p:nvPr/>
        </p:nvSpPr>
        <p:spPr>
          <a:xfrm>
            <a:off x="2987824" y="3573016"/>
            <a:ext cx="360040" cy="648072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ightning Bolt 22"/>
          <p:cNvSpPr/>
          <p:nvPr/>
        </p:nvSpPr>
        <p:spPr>
          <a:xfrm>
            <a:off x="5868144" y="3573016"/>
            <a:ext cx="360040" cy="648072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Lightning Bolt 23"/>
          <p:cNvSpPr/>
          <p:nvPr/>
        </p:nvSpPr>
        <p:spPr>
          <a:xfrm>
            <a:off x="8676456" y="3573016"/>
            <a:ext cx="360040" cy="648072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Multiply 24"/>
          <p:cNvSpPr/>
          <p:nvPr/>
        </p:nvSpPr>
        <p:spPr>
          <a:xfrm>
            <a:off x="755576" y="3717032"/>
            <a:ext cx="360040" cy="36004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Multiply 25"/>
          <p:cNvSpPr/>
          <p:nvPr/>
        </p:nvSpPr>
        <p:spPr>
          <a:xfrm>
            <a:off x="1475656" y="3717032"/>
            <a:ext cx="360040" cy="36004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ultiply 26"/>
          <p:cNvSpPr/>
          <p:nvPr/>
        </p:nvSpPr>
        <p:spPr>
          <a:xfrm>
            <a:off x="2267744" y="3717032"/>
            <a:ext cx="360040" cy="36004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Multiply 27"/>
          <p:cNvSpPr/>
          <p:nvPr/>
        </p:nvSpPr>
        <p:spPr>
          <a:xfrm>
            <a:off x="3635896" y="3717032"/>
            <a:ext cx="360040" cy="36004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Multiply 28"/>
          <p:cNvSpPr/>
          <p:nvPr/>
        </p:nvSpPr>
        <p:spPr>
          <a:xfrm>
            <a:off x="4355976" y="3717032"/>
            <a:ext cx="360040" cy="36004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Multiply 29"/>
          <p:cNvSpPr/>
          <p:nvPr/>
        </p:nvSpPr>
        <p:spPr>
          <a:xfrm>
            <a:off x="5148064" y="3717032"/>
            <a:ext cx="360040" cy="36004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Multiply 30"/>
          <p:cNvSpPr/>
          <p:nvPr/>
        </p:nvSpPr>
        <p:spPr>
          <a:xfrm>
            <a:off x="6516216" y="3717032"/>
            <a:ext cx="360040" cy="36004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Multiply 31"/>
          <p:cNvSpPr/>
          <p:nvPr/>
        </p:nvSpPr>
        <p:spPr>
          <a:xfrm>
            <a:off x="7236296" y="3717032"/>
            <a:ext cx="360040" cy="36004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Multiply 32"/>
          <p:cNvSpPr/>
          <p:nvPr/>
        </p:nvSpPr>
        <p:spPr>
          <a:xfrm>
            <a:off x="8028384" y="3717032"/>
            <a:ext cx="360040" cy="36004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654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Node to Node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As a result of this </a:t>
            </a:r>
            <a:r>
              <a:rPr lang="en-GB" sz="2400" b="1" dirty="0" smtClean="0"/>
              <a:t>node-hopping</a:t>
            </a:r>
            <a:r>
              <a:rPr lang="en-GB" sz="2400" dirty="0" smtClean="0"/>
              <a:t>, the propagation of action potentials through </a:t>
            </a:r>
            <a:r>
              <a:rPr lang="en-GB" sz="2400" b="1" u="sng" dirty="0" smtClean="0"/>
              <a:t>myelinated</a:t>
            </a:r>
            <a:r>
              <a:rPr lang="en-GB" sz="2400" dirty="0" smtClean="0"/>
              <a:t> neurones is much faster than in </a:t>
            </a:r>
            <a:r>
              <a:rPr lang="en-GB" sz="2400" b="1" u="sng" dirty="0" smtClean="0"/>
              <a:t>unmyelinated</a:t>
            </a:r>
            <a:r>
              <a:rPr lang="en-GB" sz="2400" dirty="0" smtClean="0"/>
              <a:t> ones.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01595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75512" y="2697882"/>
            <a:ext cx="2616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This method of action potential propagation is known as </a:t>
            </a:r>
            <a:r>
              <a:rPr lang="en-GB" sz="3200" b="1" dirty="0" smtClean="0"/>
              <a:t>SALTATORY CONDUCTION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28751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how an action potential is propagated along an axon.</a:t>
            </a:r>
          </a:p>
          <a:p>
            <a:endParaRPr lang="en-GB" dirty="0"/>
          </a:p>
          <a:p>
            <a:r>
              <a:rPr lang="en-GB" dirty="0" smtClean="0"/>
              <a:t>To understand the difference between the propagation of action potentials in </a:t>
            </a:r>
            <a:r>
              <a:rPr lang="en-GB" b="1" dirty="0" smtClean="0"/>
              <a:t>myelinated </a:t>
            </a:r>
            <a:r>
              <a:rPr lang="en-GB" dirty="0" smtClean="0"/>
              <a:t>and </a:t>
            </a:r>
            <a:r>
              <a:rPr lang="en-GB" b="1" dirty="0" smtClean="0"/>
              <a:t>unmyelinated</a:t>
            </a:r>
            <a:r>
              <a:rPr lang="en-GB" dirty="0" smtClean="0"/>
              <a:t> neurones.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60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Complete all Summary Questions on Page 170.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996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how an action potential is propagated along an axon.</a:t>
            </a:r>
          </a:p>
          <a:p>
            <a:endParaRPr lang="en-GB" dirty="0"/>
          </a:p>
          <a:p>
            <a:r>
              <a:rPr lang="en-GB" dirty="0" smtClean="0"/>
              <a:t>To understand the difference between the propagation of action potentials in </a:t>
            </a:r>
            <a:r>
              <a:rPr lang="en-GB" b="1" dirty="0" smtClean="0"/>
              <a:t>myelinated </a:t>
            </a:r>
            <a:r>
              <a:rPr lang="en-GB" dirty="0" smtClean="0"/>
              <a:t>and </a:t>
            </a:r>
            <a:r>
              <a:rPr lang="en-GB" b="1" dirty="0" smtClean="0"/>
              <a:t>unmyelinated</a:t>
            </a:r>
            <a:r>
              <a:rPr lang="en-GB" dirty="0" smtClean="0"/>
              <a:t> neurones.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03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So far…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 the last lesson (10.3), we learnt about: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The establishment of the </a:t>
            </a:r>
            <a:r>
              <a:rPr lang="en-GB" sz="2400" b="1" dirty="0" smtClean="0"/>
              <a:t>resting potential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The initiation of an </a:t>
            </a:r>
            <a:r>
              <a:rPr lang="en-GB" sz="2400" b="1" dirty="0" smtClean="0"/>
              <a:t>action potential</a:t>
            </a:r>
            <a:r>
              <a:rPr lang="en-GB" sz="2400" dirty="0" smtClean="0"/>
              <a:t>.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With regards to the action potential, we simply discussed how it was </a:t>
            </a:r>
            <a:r>
              <a:rPr lang="en-GB" sz="2400" b="1" dirty="0" smtClean="0"/>
              <a:t>started</a:t>
            </a:r>
            <a:r>
              <a:rPr lang="en-GB" sz="2400" dirty="0" smtClean="0"/>
              <a:t>, but we didn’t discuss how exactly it was </a:t>
            </a:r>
            <a:r>
              <a:rPr lang="en-GB" sz="2400" b="1" dirty="0" smtClean="0"/>
              <a:t>propagated </a:t>
            </a:r>
            <a:r>
              <a:rPr lang="en-GB" sz="2400" dirty="0" smtClean="0"/>
              <a:t>down the rest of the neurone.</a:t>
            </a:r>
          </a:p>
          <a:p>
            <a:r>
              <a:rPr lang="en-GB" sz="2400" dirty="0" smtClean="0"/>
              <a:t>That is dealt with this lesson.</a:t>
            </a:r>
          </a:p>
          <a:p>
            <a:r>
              <a:rPr lang="en-GB" sz="2400" dirty="0" smtClean="0"/>
              <a:t>It would help if you all practiced your </a:t>
            </a:r>
            <a:r>
              <a:rPr lang="en-GB" sz="2400" b="1" dirty="0" smtClean="0"/>
              <a:t>Mexican wave</a:t>
            </a:r>
            <a:r>
              <a:rPr lang="en-GB" sz="2400" dirty="0" smtClean="0"/>
              <a:t>……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23528" y="2132856"/>
            <a:ext cx="4176464" cy="1643410"/>
            <a:chOff x="395536" y="260648"/>
            <a:chExt cx="4176464" cy="16434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5536" y="650305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5536" y="1442393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95536" y="260648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5536" y="57829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5536" y="1052736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5536" y="1442393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4788024" y="2535287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88024" y="3327375"/>
            <a:ext cx="4032448" cy="0"/>
          </a:xfrm>
          <a:prstGeom prst="line">
            <a:avLst/>
          </a:prstGeom>
          <a:ln w="952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88024" y="214563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24" y="2463279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293771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- - - - - - -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8024" y="332737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- -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+ + + + + + + +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55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Recap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Is anything </a:t>
            </a:r>
            <a:r>
              <a:rPr lang="en-GB" sz="2400" b="1" dirty="0" smtClean="0"/>
              <a:t>physically carried</a:t>
            </a:r>
            <a:r>
              <a:rPr lang="en-GB" sz="2400" dirty="0" smtClean="0"/>
              <a:t> down the axon?</a:t>
            </a:r>
          </a:p>
          <a:p>
            <a:r>
              <a:rPr lang="en-GB" sz="2400" dirty="0" smtClean="0"/>
              <a:t>Imagine focussing on </a:t>
            </a:r>
            <a:r>
              <a:rPr lang="en-GB" sz="2400" b="1" dirty="0" smtClean="0"/>
              <a:t>one person</a:t>
            </a:r>
            <a:r>
              <a:rPr lang="en-GB" sz="2400" dirty="0" smtClean="0"/>
              <a:t> in a stadium while Mexican Waves are passing around.</a:t>
            </a:r>
          </a:p>
          <a:p>
            <a:pPr lvl="1"/>
            <a:r>
              <a:rPr lang="en-GB" sz="2000" dirty="0" smtClean="0"/>
              <a:t>Visualise this person on their own.</a:t>
            </a:r>
          </a:p>
          <a:p>
            <a:pPr lvl="1"/>
            <a:r>
              <a:rPr lang="en-GB" sz="2000" dirty="0" smtClean="0"/>
              <a:t>Picture their movement.</a:t>
            </a:r>
          </a:p>
          <a:p>
            <a:pPr lvl="1"/>
            <a:r>
              <a:rPr lang="en-GB" sz="2000" dirty="0" smtClean="0"/>
              <a:t>Now relate this to the </a:t>
            </a:r>
            <a:r>
              <a:rPr lang="en-GB" sz="2000" b="1" dirty="0" smtClean="0"/>
              <a:t>polarisation</a:t>
            </a:r>
            <a:r>
              <a:rPr lang="en-GB" sz="2000" dirty="0" smtClean="0"/>
              <a:t>, </a:t>
            </a:r>
            <a:r>
              <a:rPr lang="en-GB" sz="2000" b="1" dirty="0" smtClean="0"/>
              <a:t>depolarisation </a:t>
            </a:r>
            <a:r>
              <a:rPr lang="en-GB" sz="2000" dirty="0" smtClean="0"/>
              <a:t>and </a:t>
            </a:r>
            <a:r>
              <a:rPr lang="en-GB" sz="2000" b="1" dirty="0" smtClean="0"/>
              <a:t>repolarisation </a:t>
            </a:r>
            <a:r>
              <a:rPr lang="en-GB" sz="2000" dirty="0" smtClean="0"/>
              <a:t>of an axon.</a:t>
            </a:r>
            <a:endParaRPr lang="en-GB" sz="16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800100"/>
            <a:ext cx="4381500" cy="2628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95536" y="1129968"/>
            <a:ext cx="3528392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Think back to last lesson and discuss how a Mexican Wave can explain the passage of action potentials down an axon…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435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Basics of propagation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527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Basics of Propagation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As you should know, once an action potential has been initiated at the </a:t>
            </a:r>
            <a:r>
              <a:rPr lang="en-GB" sz="2400" b="1" dirty="0" smtClean="0"/>
              <a:t>‘start’</a:t>
            </a:r>
            <a:r>
              <a:rPr lang="en-GB" sz="2400" dirty="0" smtClean="0"/>
              <a:t> of an axon, it </a:t>
            </a:r>
            <a:r>
              <a:rPr lang="en-GB" sz="2400" b="1" dirty="0" smtClean="0"/>
              <a:t>‘moves’</a:t>
            </a:r>
            <a:r>
              <a:rPr lang="en-GB" sz="2400" dirty="0" smtClean="0"/>
              <a:t> rapidly down it.</a:t>
            </a:r>
          </a:p>
          <a:p>
            <a:r>
              <a:rPr lang="en-GB" sz="2400" dirty="0" smtClean="0"/>
              <a:t>Remember, that nothing physically moves along the axon.</a:t>
            </a:r>
          </a:p>
          <a:p>
            <a:r>
              <a:rPr lang="en-GB" sz="2400" dirty="0" smtClean="0"/>
              <a:t>Instead, the </a:t>
            </a:r>
            <a:r>
              <a:rPr lang="en-GB" sz="2400" b="1" dirty="0" smtClean="0"/>
              <a:t>reversal of charge</a:t>
            </a:r>
            <a:r>
              <a:rPr lang="en-GB" sz="2400" dirty="0" smtClean="0"/>
              <a:t> is </a:t>
            </a:r>
            <a:r>
              <a:rPr lang="en-GB" sz="2400" b="1" dirty="0" smtClean="0"/>
              <a:t>reproduced </a:t>
            </a:r>
            <a:r>
              <a:rPr lang="en-GB" sz="2400" dirty="0" smtClean="0"/>
              <a:t>continuously along the axon. 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51520" y="2780928"/>
            <a:ext cx="31683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As one region of the axon produces an action potential and becomes </a:t>
            </a:r>
            <a:r>
              <a:rPr lang="en-GB" sz="2000" b="1" dirty="0" smtClean="0"/>
              <a:t>depolarised</a:t>
            </a:r>
            <a:r>
              <a:rPr lang="en-GB" sz="2000" dirty="0" smtClean="0"/>
              <a:t>, it acts as a </a:t>
            </a:r>
            <a:r>
              <a:rPr lang="en-GB" sz="2000" b="1" dirty="0" smtClean="0"/>
              <a:t>stimulus</a:t>
            </a:r>
            <a:r>
              <a:rPr lang="en-GB" sz="2000" dirty="0" smtClean="0"/>
              <a:t> for the next region to become </a:t>
            </a:r>
            <a:r>
              <a:rPr lang="en-GB" sz="2000" b="1" dirty="0" smtClean="0"/>
              <a:t>depolarised too</a:t>
            </a:r>
            <a:r>
              <a:rPr lang="en-GB" sz="2000" dirty="0" smtClean="0"/>
              <a:t>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As the next section becomes depolarised, the previous one becomes </a:t>
            </a:r>
            <a:r>
              <a:rPr lang="en-GB" sz="2000" b="1" dirty="0" smtClean="0"/>
              <a:t>repolarised</a:t>
            </a:r>
            <a:r>
              <a:rPr lang="en-GB" sz="2000" dirty="0" smtClean="0"/>
              <a:t> and returns to </a:t>
            </a:r>
            <a:r>
              <a:rPr lang="en-GB" sz="2000" b="1" dirty="0" smtClean="0"/>
              <a:t>resting potential</a:t>
            </a:r>
            <a:r>
              <a:rPr lang="en-GB" sz="2000" dirty="0" smtClean="0"/>
              <a:t>…</a:t>
            </a:r>
            <a:endParaRPr lang="en-GB" sz="20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4216004" y="3429000"/>
            <a:ext cx="4176464" cy="1643410"/>
            <a:chOff x="395536" y="260648"/>
            <a:chExt cx="4176464" cy="164341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395536" y="650305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95536" y="1442393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95536" y="260648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95536" y="57829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5536" y="1052736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5536" y="1442393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16004" y="3441774"/>
            <a:ext cx="4176464" cy="1643410"/>
            <a:chOff x="4788024" y="273422"/>
            <a:chExt cx="4176464" cy="164341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4788024" y="663079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788024" y="1455167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788024" y="273422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88024" y="591071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788024" y="1065510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88024" y="145516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216004" y="3450966"/>
            <a:ext cx="4176464" cy="1643410"/>
            <a:chOff x="323528" y="2289646"/>
            <a:chExt cx="4176464" cy="164341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323528" y="2679303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23528" y="3471391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323528" y="2289646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23528" y="2607295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23528" y="3081734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23528" y="3471391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3999980" y="5549170"/>
            <a:ext cx="4460452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dirty="0" smtClean="0"/>
              <a:t>And the process goes on and on and on…</a:t>
            </a:r>
            <a:endParaRPr lang="en-GB" sz="20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4216004" y="3441774"/>
            <a:ext cx="4176464" cy="1643410"/>
            <a:chOff x="4788024" y="2276872"/>
            <a:chExt cx="4176464" cy="164341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4788024" y="2666529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788024" y="3458617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788024" y="2276872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+ + + + + 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788024" y="2594521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 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788024" y="3068960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- - - - - 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788024" y="345861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 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16004" y="3429000"/>
            <a:ext cx="4176464" cy="1643410"/>
            <a:chOff x="323528" y="4377878"/>
            <a:chExt cx="4176464" cy="1643410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323528" y="4767535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23528" y="5559623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323528" y="4377878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+ + + +  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23528" y="469552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  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23528" y="5169966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- - - -  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23528" y="5559623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  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216004" y="3429000"/>
            <a:ext cx="4176464" cy="1643410"/>
            <a:chOff x="4788024" y="4365104"/>
            <a:chExt cx="4176464" cy="164341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4788024" y="4754761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788024" y="5546849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4788024" y="4365104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+ + +   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788024" y="4682753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+ +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   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788024" y="5157192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- - -   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788024" y="5546849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   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9135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Step-by-step guide to action potential propagation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979712" y="1340768"/>
            <a:ext cx="5040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Be aware that the following applies to action potentials being propagated in </a:t>
            </a:r>
            <a:r>
              <a:rPr lang="en-GB" sz="2800" b="1" u="sng" dirty="0" smtClean="0"/>
              <a:t>UNMYELINATED </a:t>
            </a:r>
            <a:r>
              <a:rPr lang="en-GB" sz="2800" dirty="0" smtClean="0"/>
              <a:t>neurones!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6144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1. The Resting Potential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555776" y="1683600"/>
            <a:ext cx="4176464" cy="1643410"/>
            <a:chOff x="395536" y="260648"/>
            <a:chExt cx="4176464" cy="16434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5536" y="650305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95536" y="1442393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95536" y="260648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5536" y="57829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5536" y="1052736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5536" y="1442393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9552" y="4005064"/>
            <a:ext cx="78488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At resting potential the concentration of </a:t>
            </a:r>
            <a:r>
              <a:rPr lang="en-GB" sz="2000" b="1" dirty="0" smtClean="0"/>
              <a:t>sodium ions</a:t>
            </a:r>
            <a:r>
              <a:rPr lang="en-GB" sz="2000" dirty="0" smtClean="0"/>
              <a:t> out the axon membrane is </a:t>
            </a:r>
            <a:r>
              <a:rPr lang="en-GB" sz="2000" b="1" dirty="0" smtClean="0"/>
              <a:t>very high</a:t>
            </a:r>
            <a:r>
              <a:rPr lang="en-GB" sz="2000" dirty="0" smtClean="0"/>
              <a:t>. </a:t>
            </a:r>
          </a:p>
          <a:p>
            <a:pPr algn="ctr"/>
            <a:r>
              <a:rPr lang="en-GB" sz="2000" dirty="0" smtClean="0"/>
              <a:t>The concentration of </a:t>
            </a:r>
            <a:r>
              <a:rPr lang="en-GB" sz="2000" b="1" dirty="0" smtClean="0"/>
              <a:t>potassium ions</a:t>
            </a:r>
            <a:r>
              <a:rPr lang="en-GB" sz="2000" dirty="0" smtClean="0"/>
              <a:t> inside the axon is lower, which means that the outside of the axon is </a:t>
            </a:r>
            <a:r>
              <a:rPr lang="en-GB" sz="2000" b="1" dirty="0" smtClean="0"/>
              <a:t>POSITIVE </a:t>
            </a:r>
            <a:r>
              <a:rPr lang="en-GB" sz="2000" dirty="0" smtClean="0"/>
              <a:t>in relation to the inside.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800" b="1" dirty="0" smtClean="0"/>
              <a:t>The axon membrane is POLARISED</a:t>
            </a:r>
          </a:p>
          <a:p>
            <a:pPr algn="ctr"/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13407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2555776" y="32756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55776" y="22768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</p:spTree>
    <p:extLst>
      <p:ext uri="{BB962C8B-B14F-4D97-AF65-F5344CB8AC3E}">
        <p14:creationId xmlns:p14="http://schemas.microsoft.com/office/powerpoint/2010/main" xmlns="" val="237391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2. Initiation of the 1</a:t>
            </a:r>
            <a:r>
              <a:rPr lang="en-GB" baseline="30000" dirty="0" smtClean="0"/>
              <a:t>st</a:t>
            </a:r>
            <a:r>
              <a:rPr lang="en-GB" dirty="0" smtClean="0"/>
              <a:t> Action Potential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4005064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 stimulus causes a </a:t>
            </a:r>
            <a:r>
              <a:rPr lang="en-GB" sz="2000" b="1" dirty="0" smtClean="0"/>
              <a:t>sudden influx</a:t>
            </a:r>
            <a:r>
              <a:rPr lang="en-GB" sz="2000" dirty="0" smtClean="0"/>
              <a:t> of </a:t>
            </a:r>
            <a:r>
              <a:rPr lang="en-GB" sz="2000" b="1" dirty="0" smtClean="0"/>
              <a:t>sodium ions </a:t>
            </a:r>
            <a:r>
              <a:rPr lang="en-GB" sz="2000" dirty="0" smtClean="0"/>
              <a:t>and hence a </a:t>
            </a:r>
            <a:r>
              <a:rPr lang="en-GB" sz="2000" b="1" dirty="0" smtClean="0"/>
              <a:t>reversal of charge</a:t>
            </a:r>
            <a:r>
              <a:rPr lang="en-GB" sz="2000" dirty="0" smtClean="0"/>
              <a:t> on the axon membrane.</a:t>
            </a:r>
          </a:p>
          <a:p>
            <a:pPr algn="ctr"/>
            <a:r>
              <a:rPr lang="en-GB" sz="2000" dirty="0" smtClean="0"/>
              <a:t>This is the </a:t>
            </a:r>
            <a:r>
              <a:rPr lang="en-GB" sz="2000" b="1" dirty="0" smtClean="0"/>
              <a:t>action potential</a:t>
            </a:r>
            <a:r>
              <a:rPr lang="en-GB" sz="2000" dirty="0"/>
              <a:t>.</a:t>
            </a:r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2800" b="1" dirty="0" smtClean="0"/>
              <a:t>The axon membrane is DEPOLARISED</a:t>
            </a:r>
          </a:p>
          <a:p>
            <a:pPr algn="ctr"/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13407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15816" y="32756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55776" y="22768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555776" y="1713582"/>
            <a:ext cx="4176464" cy="1643410"/>
            <a:chOff x="4788024" y="273422"/>
            <a:chExt cx="4176464" cy="164341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788024" y="663079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788024" y="1455167"/>
              <a:ext cx="4032448" cy="0"/>
            </a:xfrm>
            <a:prstGeom prst="line">
              <a:avLst/>
            </a:prstGeom>
            <a:ln w="952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788024" y="273422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Courier New" pitchFamily="49" charset="0"/>
                  <a:cs typeface="Courier New" pitchFamily="49" charset="0"/>
                </a:rPr>
                <a:t>-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88024" y="591071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8024" y="1065510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</a:t>
              </a:r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- - - - - - -</a:t>
              </a:r>
              <a:endParaRPr lang="en-GB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88024" y="1455167"/>
              <a:ext cx="417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urier New" pitchFamily="49" charset="0"/>
                  <a:cs typeface="Courier New" pitchFamily="49" charset="0"/>
                </a:rPr>
                <a:t>- - </a:t>
              </a:r>
              <a:r>
                <a:rPr lang="en-GB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 + + + + + + + +</a:t>
              </a:r>
              <a:endPara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3" name="Straight Arrow Connector 2"/>
          <p:cNvCxnSpPr>
            <a:stCxn id="14" idx="1"/>
          </p:cNvCxnSpPr>
          <p:nvPr/>
        </p:nvCxnSpPr>
        <p:spPr>
          <a:xfrm>
            <a:off x="2915816" y="1525434"/>
            <a:ext cx="0" cy="75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</p:cNvCxnSpPr>
          <p:nvPr/>
        </p:nvCxnSpPr>
        <p:spPr>
          <a:xfrm flipV="1">
            <a:off x="2915816" y="2646204"/>
            <a:ext cx="0" cy="8141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1"/>
          </p:cNvCxnSpPr>
          <p:nvPr/>
        </p:nvCxnSpPr>
        <p:spPr>
          <a:xfrm>
            <a:off x="2915816" y="1525434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5" idx="1"/>
          </p:cNvCxnSpPr>
          <p:nvPr/>
        </p:nvCxnSpPr>
        <p:spPr>
          <a:xfrm>
            <a:off x="2915816" y="3460358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0588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1381</Words>
  <Application>Microsoft Office PowerPoint</Application>
  <PresentationFormat>On-screen Show (4:3)</PresentationFormat>
  <Paragraphs>158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10.4 Passage of an Action Potential</vt:lpstr>
      <vt:lpstr>Learning Objectives</vt:lpstr>
      <vt:lpstr>So far…</vt:lpstr>
      <vt:lpstr>Recap</vt:lpstr>
      <vt:lpstr>Basics of propagation</vt:lpstr>
      <vt:lpstr>Basics of Propagation</vt:lpstr>
      <vt:lpstr>Step-by-step guide to action potential propagation</vt:lpstr>
      <vt:lpstr>1. The Resting Potential</vt:lpstr>
      <vt:lpstr>2. Initiation of the 1st Action Potential</vt:lpstr>
      <vt:lpstr>3. Stimulation of the NEXT Action Potential</vt:lpstr>
      <vt:lpstr>4. Repolarisation of the Axon</vt:lpstr>
      <vt:lpstr>5. Getting Back to Normal</vt:lpstr>
      <vt:lpstr>What about myelinated neurones?</vt:lpstr>
      <vt:lpstr>Passage through a myelinated neurone…</vt:lpstr>
      <vt:lpstr>Node to Node</vt:lpstr>
      <vt:lpstr>Learning Objectives</vt:lpstr>
      <vt:lpstr>Complete all Summary Questions on Page 170.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10.4 Passage of an Action Potential</dc:title>
  <dc:creator>Kamaljeet</dc:creator>
  <cp:lastModifiedBy>Varinder Singh</cp:lastModifiedBy>
  <cp:revision>17</cp:revision>
  <dcterms:created xsi:type="dcterms:W3CDTF">2011-03-30T16:39:25Z</dcterms:created>
  <dcterms:modified xsi:type="dcterms:W3CDTF">2013-05-09T11:42:58Z</dcterms:modified>
</cp:coreProperties>
</file>