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3" autoAdjust="0"/>
    <p:restoredTop sz="94660"/>
  </p:normalViewPr>
  <p:slideViewPr>
    <p:cSldViewPr>
      <p:cViewPr varScale="1">
        <p:scale>
          <a:sx n="74" d="100"/>
          <a:sy n="74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B5F77D-1125-424D-B658-38E013E3143A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334098-0089-4DDA-941A-BEE23753F54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Variety of Life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10.4 Plant Cell Structure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 Walls – Complete the table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1571612"/>
          <a:ext cx="6905652" cy="3519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826"/>
                <a:gridCol w="3452826"/>
              </a:tblGrid>
              <a:tr h="684793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Structure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Functions</a:t>
                      </a:r>
                      <a:endParaRPr lang="en-GB" sz="3600" dirty="0"/>
                    </a:p>
                  </a:txBody>
                  <a:tcPr/>
                </a:tc>
              </a:tr>
              <a:tr h="11819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Made of polysaccharides (cellulose</a:t>
                      </a:r>
                      <a:r>
                        <a:rPr lang="en-GB" sz="2000" dirty="0" smtClean="0"/>
                        <a:t>) 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A thin layer (</a:t>
                      </a:r>
                      <a:r>
                        <a:rPr lang="en-GB" sz="2000" b="1" dirty="0" smtClean="0"/>
                        <a:t>middle lamella</a:t>
                      </a:r>
                      <a:r>
                        <a:rPr lang="en-GB" sz="2000" dirty="0" smtClean="0"/>
                        <a:t>) forms the boundary between cell walls.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The cellulose molecules are found in </a:t>
                      </a:r>
                      <a:r>
                        <a:rPr lang="en-GB" sz="2000" dirty="0" err="1" smtClean="0"/>
                        <a:t>microfibrils</a:t>
                      </a:r>
                      <a:r>
                        <a:rPr lang="en-GB" sz="200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Provides strength to prevent </a:t>
                      </a:r>
                      <a:r>
                        <a:rPr lang="en-GB" sz="2000" dirty="0" smtClean="0"/>
                        <a:t>cells bursting.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Gives mechanical strength to the whole plant.</a:t>
                      </a:r>
                      <a:r>
                        <a:rPr lang="en-GB" sz="20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Sticks adjacent cells together.</a:t>
                      </a:r>
                      <a:endParaRPr lang="en-GB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Allows water to pass along it, so water can keep moving</a:t>
                      </a:r>
                      <a:r>
                        <a:rPr lang="en-GB" sz="2000" baseline="0" dirty="0" smtClean="0"/>
                        <a:t> through the whole plant.</a:t>
                      </a:r>
                      <a:endParaRPr lang="en-GB" sz="2000" dirty="0" smtClean="0"/>
                    </a:p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643438" y="2285992"/>
            <a:ext cx="335758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52440"/>
          </a:xfrm>
        </p:spPr>
        <p:txBody>
          <a:bodyPr/>
          <a:lstStyle/>
          <a:p>
            <a:r>
              <a:rPr lang="en-GB" dirty="0" smtClean="0"/>
              <a:t>Differences between plant and animal cells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2000240"/>
          <a:ext cx="6858048" cy="41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3429024"/>
              </a:tblGrid>
              <a:tr h="828681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Plant Cells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Animal Cells</a:t>
                      </a:r>
                      <a:endParaRPr lang="en-GB" sz="4000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Have</a:t>
                      </a:r>
                      <a:r>
                        <a:rPr lang="en-GB" baseline="0" dirty="0" smtClean="0"/>
                        <a:t> cellulose cell walls as well as a cell membrane around the cell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Cell membrane around the cell</a:t>
                      </a:r>
                      <a:endParaRPr lang="en-GB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Large numbers of chloroplasts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 chloroplasts</a:t>
                      </a:r>
                      <a:endParaRPr lang="en-GB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Usually have a large vacuole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Rarely have a vacuole, and if they do they are small</a:t>
                      </a:r>
                      <a:endParaRPr lang="en-GB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Starch grains used for</a:t>
                      </a:r>
                      <a:r>
                        <a:rPr lang="en-GB" baseline="0" dirty="0" smtClean="0"/>
                        <a:t> storage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Glycogen granules</a:t>
                      </a:r>
                      <a:r>
                        <a:rPr lang="en-GB" baseline="0" dirty="0" smtClean="0"/>
                        <a:t> used for storage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57290" y="2857496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57290" y="3714752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357290" y="4572008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57290" y="5357826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786314" y="2857496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86314" y="3714752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86314" y="4572008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786314" y="5357826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Work through questions 1 – 11 on pages 160 – 161 of the AS textbook.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Plant Cell Structure</a:t>
            </a:r>
            <a:br>
              <a:rPr lang="en-GB" smtClean="0"/>
            </a:br>
            <a:r>
              <a:rPr lang="en-GB" smtClean="0"/>
              <a:t>Learning Objectives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There are fundamental differences between plant cells and animal cells.</a:t>
            </a:r>
          </a:p>
          <a:p>
            <a:r>
              <a:rPr lang="en-GB" sz="2400" dirty="0" smtClean="0"/>
              <a:t>The structure of a palisade cell from a leaf as seen with an optical microscope.</a:t>
            </a:r>
          </a:p>
          <a:p>
            <a:r>
              <a:rPr lang="en-GB" sz="2400" dirty="0" smtClean="0"/>
              <a:t>The appearance, </a:t>
            </a:r>
            <a:r>
              <a:rPr lang="en-GB" sz="2400" dirty="0" err="1" smtClean="0"/>
              <a:t>ultrastructure</a:t>
            </a:r>
            <a:r>
              <a:rPr lang="en-GB" sz="2400" dirty="0" smtClean="0"/>
              <a:t> and function of</a:t>
            </a:r>
          </a:p>
          <a:p>
            <a:pPr>
              <a:buNone/>
            </a:pPr>
            <a:r>
              <a:rPr lang="en-GB" sz="2400" dirty="0" smtClean="0"/>
              <a:t>	• cell wall</a:t>
            </a:r>
          </a:p>
          <a:p>
            <a:pPr>
              <a:buNone/>
            </a:pPr>
            <a:r>
              <a:rPr lang="en-GB" sz="2400" dirty="0" smtClean="0"/>
              <a:t>	• chloroplasts.</a:t>
            </a:r>
          </a:p>
          <a:p>
            <a:endParaRPr lang="en-GB" sz="2400" dirty="0" smtClean="0"/>
          </a:p>
          <a:p>
            <a:r>
              <a:rPr lang="en-GB" sz="2400" b="1" dirty="0" smtClean="0"/>
              <a:t>Candidates should be able to apply their knowledge of these and other </a:t>
            </a:r>
            <a:r>
              <a:rPr lang="en-GB" sz="2400" dirty="0" smtClean="0"/>
              <a:t>eukaryotic features in explaining adaptations of other plant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Draw a plant cell and label 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76550" y="476250"/>
          <a:ext cx="5943600" cy="6107113"/>
        </p:xfrm>
        <a:graphic>
          <a:graphicData uri="http://schemas.openxmlformats.org/presentationml/2006/ole">
            <p:oleObj spid="_x0000_s2050" name="Photo Editor Photo" r:id="rId3" imgW="5942857" imgH="6106377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Plant Cell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1943088" cy="4572000"/>
          </a:xfrm>
        </p:spPr>
        <p:txBody>
          <a:bodyPr/>
          <a:lstStyle/>
          <a:p>
            <a:r>
              <a:rPr lang="en-GB" dirty="0" smtClean="0"/>
              <a:t>Complete plant cell worksheet</a:t>
            </a:r>
          </a:p>
          <a:p>
            <a:r>
              <a:rPr lang="en-GB" dirty="0" smtClean="0"/>
              <a:t>Make sure you know what the key parts do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Palisade Cells – Adapted to the function of photosynthesis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Continuous layer to absorb sunlight</a:t>
            </a:r>
          </a:p>
          <a:p>
            <a:r>
              <a:rPr lang="en-GB" dirty="0" smtClean="0"/>
              <a:t>Many chloroplasts around edges to collect maximum light</a:t>
            </a:r>
          </a:p>
          <a:p>
            <a:r>
              <a:rPr lang="en-GB" dirty="0" smtClean="0"/>
              <a:t>Large vacuole to push chloroplasts to edges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413373"/>
            <a:ext cx="4262446" cy="306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Chloroplasts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Chloroplast envelope </a:t>
            </a:r>
            <a:r>
              <a:rPr lang="en-GB" sz="2800" dirty="0" smtClean="0"/>
              <a:t>– double plasma membrane. Controls what is allowed in and out.</a:t>
            </a:r>
          </a:p>
          <a:p>
            <a:r>
              <a:rPr lang="en-GB" sz="2800" b="1" dirty="0" err="1" smtClean="0"/>
              <a:t>Grana</a:t>
            </a:r>
            <a:r>
              <a:rPr lang="en-GB" sz="2800" dirty="0" smtClean="0"/>
              <a:t> – stacked </a:t>
            </a:r>
            <a:r>
              <a:rPr lang="en-GB" sz="2800" dirty="0" err="1" smtClean="0"/>
              <a:t>thylakoids</a:t>
            </a:r>
            <a:r>
              <a:rPr lang="en-GB" sz="2800" dirty="0" smtClean="0"/>
              <a:t>, which contain chlorophyll. </a:t>
            </a:r>
          </a:p>
          <a:p>
            <a:r>
              <a:rPr lang="en-GB" sz="2800" b="1" dirty="0" err="1" smtClean="0"/>
              <a:t>Stroma</a:t>
            </a:r>
            <a:r>
              <a:rPr lang="en-GB" sz="2800" dirty="0" smtClean="0"/>
              <a:t> – full of fluid and contains starch grains. </a:t>
            </a:r>
            <a:endParaRPr lang="en-GB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86190"/>
            <a:ext cx="40195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Chloroplasts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Label and annotate the diagram of the chloroplast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3987" y="2159157"/>
            <a:ext cx="7072312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Chloroplasts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57224" y="1928802"/>
            <a:ext cx="7729538" cy="3838575"/>
            <a:chOff x="342900" y="1643063"/>
            <a:chExt cx="7729538" cy="383857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125" y="1643063"/>
              <a:ext cx="7072313" cy="383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5572125" y="3046413"/>
              <a:ext cx="1214438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6754813" y="2857500"/>
              <a:ext cx="1287462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thylakoid</a:t>
              </a:r>
            </a:p>
            <a:p>
              <a:r>
                <a:rPr lang="en-GB"/>
                <a:t>contains</a:t>
              </a:r>
            </a:p>
            <a:p>
              <a:r>
                <a:rPr lang="en-GB"/>
                <a:t>chlorophyll</a:t>
              </a:r>
            </a:p>
          </p:txBody>
        </p:sp>
        <p:sp>
          <p:nvSpPr>
            <p:cNvPr id="8" name="Right Brace 7"/>
            <p:cNvSpPr/>
            <p:nvPr/>
          </p:nvSpPr>
          <p:spPr>
            <a:xfrm>
              <a:off x="5072063" y="3714750"/>
              <a:ext cx="214312" cy="571500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754813" y="3819525"/>
              <a:ext cx="9667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granum</a:t>
              </a:r>
            </a:p>
          </p:txBody>
        </p:sp>
        <p:cxnSp>
          <p:nvCxnSpPr>
            <p:cNvPr id="10" name="Straight Arrow Connector 9"/>
            <p:cNvCxnSpPr>
              <a:stCxn id="8" idx="1"/>
            </p:cNvCxnSpPr>
            <p:nvPr/>
          </p:nvCxnSpPr>
          <p:spPr>
            <a:xfrm rot="10800000" flipH="1">
              <a:off x="5286375" y="4000500"/>
              <a:ext cx="150018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>
              <a:off x="1428750" y="3071813"/>
              <a:ext cx="1214438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1928813" y="4213225"/>
              <a:ext cx="1214437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342900" y="2714625"/>
              <a:ext cx="130016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chloroplast</a:t>
              </a:r>
            </a:p>
            <a:p>
              <a:r>
                <a:rPr lang="en-GB"/>
                <a:t>envelope</a:t>
              </a:r>
            </a:p>
          </p:txBody>
        </p:sp>
        <p:sp>
          <p:nvSpPr>
            <p:cNvPr id="14" name="TextBox 18"/>
            <p:cNvSpPr txBox="1">
              <a:spLocks noChangeArrowheads="1"/>
            </p:cNvSpPr>
            <p:nvPr/>
          </p:nvSpPr>
          <p:spPr bwMode="auto">
            <a:xfrm>
              <a:off x="1050925" y="4013200"/>
              <a:ext cx="8905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stroma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Adaptations of chloroplasts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err="1" smtClean="0"/>
              <a:t>Granal</a:t>
            </a:r>
            <a:r>
              <a:rPr lang="en-GB" sz="2800" dirty="0" smtClean="0"/>
              <a:t> </a:t>
            </a:r>
            <a:r>
              <a:rPr lang="en-GB" sz="2800" dirty="0" smtClean="0"/>
              <a:t>membranes </a:t>
            </a:r>
            <a:r>
              <a:rPr lang="en-GB" sz="2800" dirty="0" smtClean="0"/>
              <a:t>= large surface area for chlorophyll, electron carriers and enzymes essential for the first stage of photosynthesis</a:t>
            </a:r>
          </a:p>
          <a:p>
            <a:endParaRPr lang="en-GB" sz="2800" dirty="0" smtClean="0"/>
          </a:p>
          <a:p>
            <a:r>
              <a:rPr lang="en-GB" sz="2800" dirty="0" err="1" smtClean="0"/>
              <a:t>Stroma</a:t>
            </a:r>
            <a:r>
              <a:rPr lang="en-GB" sz="2800" dirty="0" smtClean="0"/>
              <a:t> (</a:t>
            </a:r>
            <a:r>
              <a:rPr lang="en-GB" sz="2800" dirty="0" smtClean="0"/>
              <a:t>fluid) </a:t>
            </a:r>
            <a:r>
              <a:rPr lang="en-GB" sz="2800" dirty="0" smtClean="0"/>
              <a:t>contains enzymes needed for the second stage of photosynthesis</a:t>
            </a:r>
          </a:p>
          <a:p>
            <a:endParaRPr lang="en-GB" sz="2800" dirty="0" smtClean="0"/>
          </a:p>
          <a:p>
            <a:r>
              <a:rPr lang="en-GB" sz="2800" dirty="0" smtClean="0"/>
              <a:t>Contain DNA and </a:t>
            </a:r>
            <a:r>
              <a:rPr lang="en-GB" sz="2800" dirty="0" err="1" smtClean="0"/>
              <a:t>ribosomes</a:t>
            </a:r>
            <a:r>
              <a:rPr lang="en-GB" sz="2800" dirty="0" smtClean="0"/>
              <a:t> to enable quick and easy manufacturing of proteins needed for photosynthesis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</TotalTime>
  <Words>353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Equity</vt:lpstr>
      <vt:lpstr>Photo Editor Photo</vt:lpstr>
      <vt:lpstr>10.4 Plant Cell Structure</vt:lpstr>
      <vt:lpstr>Plant Cell Structure Learning Objectives</vt:lpstr>
      <vt:lpstr>Starter</vt:lpstr>
      <vt:lpstr>Plant Cell</vt:lpstr>
      <vt:lpstr>Palisade Cells – Adapted to the function of photosynthesis</vt:lpstr>
      <vt:lpstr>Chloroplasts</vt:lpstr>
      <vt:lpstr>Chloroplasts</vt:lpstr>
      <vt:lpstr>Chloroplasts</vt:lpstr>
      <vt:lpstr>Adaptations of chloroplasts</vt:lpstr>
      <vt:lpstr>Cell Walls – Complete the table</vt:lpstr>
      <vt:lpstr>Plenary</vt:lpstr>
      <vt:lpstr>Application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10.4 Plant Cell Structure</dc:title>
  <dc:creator>Ali</dc:creator>
  <cp:lastModifiedBy> </cp:lastModifiedBy>
  <cp:revision>17</cp:revision>
  <dcterms:created xsi:type="dcterms:W3CDTF">2010-02-10T15:10:02Z</dcterms:created>
  <dcterms:modified xsi:type="dcterms:W3CDTF">2010-02-24T11:26:16Z</dcterms:modified>
</cp:coreProperties>
</file>