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6" r:id="rId10"/>
    <p:sldId id="267" r:id="rId11"/>
    <p:sldId id="268" r:id="rId12"/>
    <p:sldId id="265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1FC461-2565-4793-AF61-AECE064C3103}" type="datetimeFigureOut">
              <a:rPr lang="en-US" smtClean="0"/>
              <a:t>3/31/2011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55DB8D-569F-4B4A-95B9-8902FC82529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A8E5-2E8A-413B-BC1C-0762288ABC23}" type="datetimeFigureOut">
              <a:rPr lang="en-GB" smtClean="0"/>
              <a:pPr/>
              <a:t>31/03/2011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33F5-F9BB-490F-B2CD-1C90E4D27BA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58915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A8E5-2E8A-413B-BC1C-0762288ABC23}" type="datetimeFigureOut">
              <a:rPr lang="en-GB" smtClean="0"/>
              <a:pPr/>
              <a:t>31/03/2011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33F5-F9BB-490F-B2CD-1C90E4D27BA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62151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A8E5-2E8A-413B-BC1C-0762288ABC23}" type="datetimeFigureOut">
              <a:rPr lang="en-GB" smtClean="0"/>
              <a:pPr/>
              <a:t>31/03/2011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33F5-F9BB-490F-B2CD-1C90E4D27BA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02050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A8E5-2E8A-413B-BC1C-0762288ABC23}" type="datetimeFigureOut">
              <a:rPr lang="en-GB" smtClean="0"/>
              <a:pPr/>
              <a:t>31/03/2011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33F5-F9BB-490F-B2CD-1C90E4D27BA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82106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A8E5-2E8A-413B-BC1C-0762288ABC23}" type="datetimeFigureOut">
              <a:rPr lang="en-GB" smtClean="0"/>
              <a:pPr/>
              <a:t>31/03/2011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33F5-F9BB-490F-B2CD-1C90E4D27BA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56825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A8E5-2E8A-413B-BC1C-0762288ABC23}" type="datetimeFigureOut">
              <a:rPr lang="en-GB" smtClean="0"/>
              <a:pPr/>
              <a:t>31/03/2011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33F5-F9BB-490F-B2CD-1C90E4D27BA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23206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A8E5-2E8A-413B-BC1C-0762288ABC23}" type="datetimeFigureOut">
              <a:rPr lang="en-GB" smtClean="0"/>
              <a:pPr/>
              <a:t>31/03/2011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33F5-F9BB-490F-B2CD-1C90E4D27BA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82327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A8E5-2E8A-413B-BC1C-0762288ABC23}" type="datetimeFigureOut">
              <a:rPr lang="en-GB" smtClean="0"/>
              <a:pPr/>
              <a:t>31/03/2011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33F5-F9BB-490F-B2CD-1C90E4D27BA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81377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A8E5-2E8A-413B-BC1C-0762288ABC23}" type="datetimeFigureOut">
              <a:rPr lang="en-GB" smtClean="0"/>
              <a:pPr/>
              <a:t>31/03/2011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33F5-F9BB-490F-B2CD-1C90E4D27BA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04604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A8E5-2E8A-413B-BC1C-0762288ABC23}" type="datetimeFigureOut">
              <a:rPr lang="en-GB" smtClean="0"/>
              <a:pPr/>
              <a:t>31/03/2011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33F5-F9BB-490F-B2CD-1C90E4D27BA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74266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A8E5-2E8A-413B-BC1C-0762288ABC23}" type="datetimeFigureOut">
              <a:rPr lang="en-GB" smtClean="0"/>
              <a:pPr/>
              <a:t>31/03/2011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33F5-F9BB-490F-B2CD-1C90E4D27BA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23817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2A8E5-2E8A-413B-BC1C-0762288ABC23}" type="datetimeFigureOut">
              <a:rPr lang="en-GB" smtClean="0"/>
              <a:pPr/>
              <a:t>31/03/2011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933F5-F9BB-490F-B2CD-1C90E4D27BA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27320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/>
          <a:lstStyle/>
          <a:p>
            <a:r>
              <a:rPr lang="en-GB" dirty="0" smtClean="0"/>
              <a:t>10.5 Speed of the Nerve Impulse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454" y="1772816"/>
            <a:ext cx="8551017" cy="415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7125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202034"/>
          </a:xfrm>
        </p:spPr>
        <p:txBody>
          <a:bodyPr>
            <a:noAutofit/>
          </a:bodyPr>
          <a:lstStyle/>
          <a:p>
            <a:r>
              <a:rPr lang="en-GB" sz="3200" dirty="0" smtClean="0"/>
              <a:t>3. Temperature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12068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Simple science shows that </a:t>
            </a:r>
            <a:r>
              <a:rPr lang="en-GB" sz="2400" b="1" dirty="0" smtClean="0">
                <a:solidFill>
                  <a:srgbClr val="FF0000"/>
                </a:solidFill>
              </a:rPr>
              <a:t>molecules move faster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r>
              <a:rPr lang="en-GB" sz="2400" dirty="0" smtClean="0"/>
              <a:t>when they are at </a:t>
            </a:r>
            <a:r>
              <a:rPr lang="en-GB" sz="2400" b="1" dirty="0" smtClean="0">
                <a:solidFill>
                  <a:srgbClr val="00B050"/>
                </a:solidFill>
              </a:rPr>
              <a:t>higher temperatures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Higher temperatures will therefore </a:t>
            </a:r>
            <a:r>
              <a:rPr lang="en-GB" sz="2400" b="1" dirty="0" smtClean="0">
                <a:solidFill>
                  <a:srgbClr val="0070C0"/>
                </a:solidFill>
              </a:rPr>
              <a:t>increase the </a:t>
            </a:r>
            <a:r>
              <a:rPr lang="en-GB" sz="2400" b="1" u="sng" dirty="0" smtClean="0">
                <a:solidFill>
                  <a:srgbClr val="0070C0"/>
                </a:solidFill>
              </a:rPr>
              <a:t>rate of diffusion</a:t>
            </a:r>
            <a:r>
              <a:rPr lang="en-GB" sz="2400" b="1" dirty="0" smtClean="0">
                <a:solidFill>
                  <a:srgbClr val="0070C0"/>
                </a:solidFill>
              </a:rPr>
              <a:t> of IONS</a:t>
            </a:r>
            <a:r>
              <a:rPr lang="en-GB" sz="2400" dirty="0" smtClean="0"/>
              <a:t>.</a:t>
            </a:r>
          </a:p>
          <a:p>
            <a:endParaRPr lang="en-GB" sz="2400" dirty="0"/>
          </a:p>
          <a:p>
            <a:r>
              <a:rPr lang="en-GB" sz="2400" dirty="0" smtClean="0"/>
              <a:t>Secondly: The energy required to drive the </a:t>
            </a:r>
            <a:r>
              <a:rPr lang="en-GB" sz="2400" b="1" dirty="0" smtClean="0">
                <a:solidFill>
                  <a:srgbClr val="FF0000"/>
                </a:solidFill>
              </a:rPr>
              <a:t>sodium-potassium pumps</a:t>
            </a:r>
            <a:r>
              <a:rPr lang="en-GB" sz="2400" dirty="0" smtClean="0"/>
              <a:t> (used to restore resting potential) is generated in </a:t>
            </a:r>
            <a:r>
              <a:rPr lang="en-GB" sz="2400" b="1" dirty="0" smtClean="0">
                <a:solidFill>
                  <a:srgbClr val="00B050"/>
                </a:solidFill>
              </a:rPr>
              <a:t>respiration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Higher temperatures </a:t>
            </a:r>
            <a:r>
              <a:rPr lang="en-GB" sz="2400" b="1" dirty="0" smtClean="0">
                <a:solidFill>
                  <a:srgbClr val="0070C0"/>
                </a:solidFill>
              </a:rPr>
              <a:t>increase the efficiency of enzymes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smtClean="0"/>
              <a:t>involved in respiration (sensible temperatures! No denaturing allowed).</a:t>
            </a:r>
          </a:p>
          <a:p>
            <a:endParaRPr lang="en-GB" sz="2400" dirty="0"/>
          </a:p>
          <a:p>
            <a:r>
              <a:rPr lang="en-GB" sz="2400" dirty="0" smtClean="0"/>
              <a:t>Cold-blooded organisms have confirmed this, as they seem to have slower responses when their core-temperature is low.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41464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is action potential speed measured?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6547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5134"/>
            <a:ext cx="8280920" cy="6484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8834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Refractory period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744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202034"/>
          </a:xfrm>
        </p:spPr>
        <p:txBody>
          <a:bodyPr>
            <a:noAutofit/>
          </a:bodyPr>
          <a:lstStyle/>
          <a:p>
            <a:r>
              <a:rPr lang="en-GB" sz="3200" dirty="0" smtClean="0"/>
              <a:t>The Refractory Period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12068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Study this graph showing an action potential:</a:t>
            </a:r>
            <a:endParaRPr lang="en-GB" sz="2400" dirty="0"/>
          </a:p>
        </p:txBody>
      </p:sp>
      <p:pic>
        <p:nvPicPr>
          <p:cNvPr id="9222" name="Picture 6" descr="File:Action potential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434" y="1196752"/>
            <a:ext cx="5260662" cy="51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36096" y="1190357"/>
            <a:ext cx="345638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You should see that the </a:t>
            </a:r>
            <a:r>
              <a:rPr lang="en-GB" sz="2400" b="1" dirty="0" smtClean="0">
                <a:solidFill>
                  <a:srgbClr val="FF0000"/>
                </a:solidFill>
              </a:rPr>
              <a:t>refractory period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r>
              <a:rPr lang="en-GB" sz="2400" dirty="0" smtClean="0"/>
              <a:t>is the portion of the graph that leads back to the </a:t>
            </a:r>
            <a:r>
              <a:rPr lang="en-GB" sz="2400" b="1" dirty="0" smtClean="0">
                <a:solidFill>
                  <a:srgbClr val="00B050"/>
                </a:solidFill>
              </a:rPr>
              <a:t>resting potential</a:t>
            </a:r>
            <a:r>
              <a:rPr lang="en-GB" sz="2400" dirty="0" smtClean="0"/>
              <a:t>.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 smtClean="0"/>
              <a:t>Remember that another action potential cannot be initiated in that part of the axon until the resting potential is restored.</a:t>
            </a:r>
          </a:p>
          <a:p>
            <a:pPr algn="ctr"/>
            <a:endParaRPr lang="en-GB" sz="2400" dirty="0"/>
          </a:p>
          <a:p>
            <a:pPr algn="ctr"/>
            <a:r>
              <a:rPr lang="en-GB" sz="2400" b="1" u="sng" dirty="0" smtClean="0">
                <a:solidFill>
                  <a:srgbClr val="0070C0"/>
                </a:solidFill>
              </a:rPr>
              <a:t>So can you describe what the refractory period is?</a:t>
            </a:r>
            <a:endParaRPr lang="en-GB" sz="2400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559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File:Action potential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7421" y="2204864"/>
            <a:ext cx="4676775" cy="461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3501008"/>
            <a:ext cx="16561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1. Remember that action potentials start because </a:t>
            </a:r>
            <a:r>
              <a:rPr lang="en-GB" b="1" dirty="0" smtClean="0">
                <a:solidFill>
                  <a:srgbClr val="FF0000"/>
                </a:solidFill>
              </a:rPr>
              <a:t>sodium channels open</a:t>
            </a:r>
            <a:r>
              <a:rPr lang="en-GB" dirty="0" smtClean="0"/>
              <a:t>.</a:t>
            </a:r>
            <a:endParaRPr lang="en-GB" dirty="0"/>
          </a:p>
        </p:txBody>
      </p:sp>
      <p:cxnSp>
        <p:nvCxnSpPr>
          <p:cNvPr id="6" name="Straight Arrow Connector 5"/>
          <p:cNvCxnSpPr>
            <a:stCxn id="4" idx="3"/>
          </p:cNvCxnSpPr>
          <p:nvPr/>
        </p:nvCxnSpPr>
        <p:spPr>
          <a:xfrm>
            <a:off x="1835696" y="4378171"/>
            <a:ext cx="1872208" cy="8771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47564" y="404664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2. Now remember that they close when the maximum voltage is reached during depolarisation (usually +40mV)</a:t>
            </a:r>
            <a:endParaRPr lang="en-GB" dirty="0"/>
          </a:p>
        </p:txBody>
      </p:sp>
      <p:cxnSp>
        <p:nvCxnSpPr>
          <p:cNvPr id="9" name="Straight Arrow Connector 8"/>
          <p:cNvCxnSpPr>
            <a:stCxn id="7" idx="2"/>
          </p:cNvCxnSpPr>
          <p:nvPr/>
        </p:nvCxnSpPr>
        <p:spPr>
          <a:xfrm>
            <a:off x="2771800" y="1327994"/>
            <a:ext cx="1656184" cy="17409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64088" y="3068960"/>
            <a:ext cx="2016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3. They won’t open again until the </a:t>
            </a:r>
            <a:r>
              <a:rPr lang="en-GB" b="1" dirty="0" smtClean="0">
                <a:solidFill>
                  <a:srgbClr val="00B050"/>
                </a:solidFill>
              </a:rPr>
              <a:t>resting potential </a:t>
            </a:r>
            <a:r>
              <a:rPr lang="en-GB" dirty="0" smtClean="0"/>
              <a:t>is reached again!</a:t>
            </a:r>
            <a:endParaRPr lang="en-GB" dirty="0"/>
          </a:p>
        </p:txBody>
      </p:sp>
      <p:pic>
        <p:nvPicPr>
          <p:cNvPr id="14" name="Picture 2" descr="File:Action potential.sv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033"/>
          <a:stretch/>
        </p:blipFill>
        <p:spPr bwMode="auto">
          <a:xfrm>
            <a:off x="6516216" y="2204864"/>
            <a:ext cx="4114034" cy="461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Arrow Connector 14"/>
          <p:cNvCxnSpPr/>
          <p:nvPr/>
        </p:nvCxnSpPr>
        <p:spPr>
          <a:xfrm>
            <a:off x="6948264" y="4269289"/>
            <a:ext cx="648072" cy="98604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220072" y="188640"/>
            <a:ext cx="37444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4. So basically, the </a:t>
            </a:r>
            <a:r>
              <a:rPr lang="en-GB" sz="2000" b="1" dirty="0" smtClean="0">
                <a:solidFill>
                  <a:srgbClr val="0070C0"/>
                </a:solidFill>
              </a:rPr>
              <a:t>refractory period</a:t>
            </a:r>
            <a:r>
              <a:rPr lang="en-GB" sz="2000" dirty="0" smtClean="0"/>
              <a:t> is the time that it takes for </a:t>
            </a:r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</a:rPr>
              <a:t>sodium influx to be possible again</a:t>
            </a:r>
            <a:r>
              <a:rPr lang="en-GB" sz="2000" dirty="0" smtClean="0"/>
              <a:t>.</a:t>
            </a:r>
          </a:p>
          <a:p>
            <a:pPr algn="ctr"/>
            <a:r>
              <a:rPr lang="en-GB" sz="2000" dirty="0" smtClean="0"/>
              <a:t>During the refractory period, no further action potentials can be generated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xmlns="" val="1922867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1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purpose of the refractory period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8423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792088"/>
          </a:xfrm>
        </p:spPr>
        <p:txBody>
          <a:bodyPr>
            <a:noAutofit/>
          </a:bodyPr>
          <a:lstStyle/>
          <a:p>
            <a:r>
              <a:rPr lang="en-GB" sz="2800" dirty="0" smtClean="0"/>
              <a:t>1. Ensuring That Action Potentials Are Only Propagated In One Direction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76064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When an action potential occurs in one area of an axon, we know that it stimulates the area next to it to initiate the next action potential…</a:t>
            </a:r>
          </a:p>
          <a:p>
            <a:r>
              <a:rPr lang="en-GB" sz="2400" dirty="0" smtClean="0"/>
              <a:t>It can only  do this if the next area is at </a:t>
            </a:r>
            <a:r>
              <a:rPr lang="en-GB" sz="2400" b="1" dirty="0" smtClean="0">
                <a:solidFill>
                  <a:srgbClr val="FF0000"/>
                </a:solidFill>
              </a:rPr>
              <a:t>resting potential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The area </a:t>
            </a:r>
            <a:r>
              <a:rPr lang="en-GB" sz="2400" b="1" i="1" dirty="0" smtClean="0">
                <a:solidFill>
                  <a:srgbClr val="7030A0"/>
                </a:solidFill>
              </a:rPr>
              <a:t>before</a:t>
            </a:r>
            <a:r>
              <a:rPr lang="en-GB" sz="2400" i="1" dirty="0" smtClean="0"/>
              <a:t> </a:t>
            </a:r>
            <a:r>
              <a:rPr lang="en-GB" sz="2400" dirty="0" smtClean="0"/>
              <a:t>the action potential will be in </a:t>
            </a:r>
            <a:r>
              <a:rPr lang="en-GB" sz="2400" b="1" dirty="0" smtClean="0">
                <a:solidFill>
                  <a:srgbClr val="00B050"/>
                </a:solidFill>
              </a:rPr>
              <a:t>refractory period</a:t>
            </a:r>
            <a:r>
              <a:rPr lang="en-GB" sz="2400" dirty="0" smtClean="0"/>
              <a:t>, so a new action potential could never be generated here.</a:t>
            </a:r>
            <a:endParaRPr lang="en-GB" sz="24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67544" y="6444044"/>
            <a:ext cx="8208912" cy="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71600" y="6084004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Direction of Action Potential Propagation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-559118" y="4911289"/>
            <a:ext cx="10081120" cy="5760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Lightning Bolt 7"/>
          <p:cNvSpPr/>
          <p:nvPr/>
        </p:nvSpPr>
        <p:spPr>
          <a:xfrm>
            <a:off x="726913" y="4782212"/>
            <a:ext cx="864096" cy="834217"/>
          </a:xfrm>
          <a:prstGeom prst="lightningBol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Lightning Bolt 8"/>
          <p:cNvSpPr/>
          <p:nvPr/>
        </p:nvSpPr>
        <p:spPr>
          <a:xfrm>
            <a:off x="2692477" y="4782210"/>
            <a:ext cx="864096" cy="834217"/>
          </a:xfrm>
          <a:prstGeom prst="lightningBol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00189" y="3585414"/>
            <a:ext cx="5184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The area of the original action potential is now in </a:t>
            </a:r>
            <a:r>
              <a:rPr lang="en-GB" b="1" dirty="0" smtClean="0">
                <a:solidFill>
                  <a:srgbClr val="FF0000"/>
                </a:solidFill>
              </a:rPr>
              <a:t>refractory period</a:t>
            </a:r>
            <a:r>
              <a:rPr lang="en-GB" dirty="0" smtClean="0"/>
              <a:t>, and cannot accept another action potential…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23528" y="3717032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Action potential here, causes a new one further down the line….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2844877" y="3657798"/>
            <a:ext cx="5184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This means that the next action potential </a:t>
            </a:r>
            <a:r>
              <a:rPr lang="en-GB" i="1" dirty="0" smtClean="0"/>
              <a:t>has</a:t>
            </a:r>
            <a:r>
              <a:rPr lang="en-GB" dirty="0" smtClean="0"/>
              <a:t> to occur further down the axon, where resting potentials are present.</a:t>
            </a:r>
            <a:endParaRPr lang="en-GB" dirty="0"/>
          </a:p>
        </p:txBody>
      </p:sp>
      <p:sp>
        <p:nvSpPr>
          <p:cNvPr id="15" name="Lightning Bolt 14"/>
          <p:cNvSpPr/>
          <p:nvPr/>
        </p:nvSpPr>
        <p:spPr>
          <a:xfrm>
            <a:off x="4716016" y="4758367"/>
            <a:ext cx="864096" cy="834217"/>
          </a:xfrm>
          <a:prstGeom prst="lightningBol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868144" y="4911289"/>
            <a:ext cx="3275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Which means…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xmlns="" val="49294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8" grpId="1" animBg="1"/>
      <p:bldP spid="9" grpId="0" animBg="1"/>
      <p:bldP spid="13" grpId="0"/>
      <p:bldP spid="13" grpId="1"/>
      <p:bldP spid="10" grpId="0"/>
      <p:bldP spid="10" grpId="1"/>
      <p:bldP spid="14" grpId="0"/>
      <p:bldP spid="15" grpId="0" animBg="1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792088"/>
          </a:xfrm>
        </p:spPr>
        <p:txBody>
          <a:bodyPr>
            <a:noAutofit/>
          </a:bodyPr>
          <a:lstStyle/>
          <a:p>
            <a:r>
              <a:rPr lang="en-GB" sz="2800" dirty="0" smtClean="0"/>
              <a:t>2. Refractory Period Ensures That Action Potentials Are Discrete (Separate)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76064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This reason is related to the previous one.</a:t>
            </a:r>
          </a:p>
          <a:p>
            <a:r>
              <a:rPr lang="en-GB" sz="2400" dirty="0" smtClean="0"/>
              <a:t>Due to the refractory period, a new action potential cannot be formed </a:t>
            </a:r>
            <a:r>
              <a:rPr lang="en-GB" sz="2400" b="1" dirty="0" smtClean="0">
                <a:solidFill>
                  <a:srgbClr val="FF0000"/>
                </a:solidFill>
              </a:rPr>
              <a:t>immediately behind the first one</a:t>
            </a:r>
            <a:r>
              <a:rPr lang="en-GB" sz="2400" dirty="0" smtClean="0"/>
              <a:t>. </a:t>
            </a:r>
          </a:p>
          <a:p>
            <a:r>
              <a:rPr lang="en-GB" sz="2400" dirty="0" smtClean="0"/>
              <a:t>This ensures that action potentials are separated from each other.</a:t>
            </a:r>
            <a:endParaRPr lang="en-GB" sz="2400" dirty="0"/>
          </a:p>
        </p:txBody>
      </p:sp>
      <p:sp>
        <p:nvSpPr>
          <p:cNvPr id="4" name="Freeform 3"/>
          <p:cNvSpPr/>
          <p:nvPr/>
        </p:nvSpPr>
        <p:spPr>
          <a:xfrm>
            <a:off x="755576" y="3717031"/>
            <a:ext cx="1915732" cy="1507563"/>
          </a:xfrm>
          <a:custGeom>
            <a:avLst/>
            <a:gdLst>
              <a:gd name="connsiteX0" fmla="*/ 0 w 3034146"/>
              <a:gd name="connsiteY0" fmla="*/ 1150800 h 1507563"/>
              <a:gd name="connsiteX1" fmla="*/ 789709 w 3034146"/>
              <a:gd name="connsiteY1" fmla="*/ 1150800 h 1507563"/>
              <a:gd name="connsiteX2" fmla="*/ 1052946 w 3034146"/>
              <a:gd name="connsiteY2" fmla="*/ 998400 h 1507563"/>
              <a:gd name="connsiteX3" fmla="*/ 1219200 w 3034146"/>
              <a:gd name="connsiteY3" fmla="*/ 624327 h 1507563"/>
              <a:gd name="connsiteX4" fmla="*/ 1371600 w 3034146"/>
              <a:gd name="connsiteY4" fmla="*/ 97854 h 1507563"/>
              <a:gd name="connsiteX5" fmla="*/ 1427019 w 3034146"/>
              <a:gd name="connsiteY5" fmla="*/ 14727 h 1507563"/>
              <a:gd name="connsiteX6" fmla="*/ 1524000 w 3034146"/>
              <a:gd name="connsiteY6" fmla="*/ 42436 h 1507563"/>
              <a:gd name="connsiteX7" fmla="*/ 1620982 w 3034146"/>
              <a:gd name="connsiteY7" fmla="*/ 416509 h 1507563"/>
              <a:gd name="connsiteX8" fmla="*/ 1842655 w 3034146"/>
              <a:gd name="connsiteY8" fmla="*/ 1344763 h 1507563"/>
              <a:gd name="connsiteX9" fmla="*/ 2133600 w 3034146"/>
              <a:gd name="connsiteY9" fmla="*/ 1497163 h 1507563"/>
              <a:gd name="connsiteX10" fmla="*/ 2327564 w 3034146"/>
              <a:gd name="connsiteY10" fmla="*/ 1220073 h 1507563"/>
              <a:gd name="connsiteX11" fmla="*/ 2535382 w 3034146"/>
              <a:gd name="connsiteY11" fmla="*/ 1123091 h 1507563"/>
              <a:gd name="connsiteX12" fmla="*/ 3034146 w 3034146"/>
              <a:gd name="connsiteY12" fmla="*/ 1095382 h 1507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34146" h="1507563">
                <a:moveTo>
                  <a:pt x="0" y="1150800"/>
                </a:moveTo>
                <a:cubicBezTo>
                  <a:pt x="307109" y="1163500"/>
                  <a:pt x="614218" y="1176200"/>
                  <a:pt x="789709" y="1150800"/>
                </a:cubicBezTo>
                <a:cubicBezTo>
                  <a:pt x="965200" y="1125400"/>
                  <a:pt x="981364" y="1086145"/>
                  <a:pt x="1052946" y="998400"/>
                </a:cubicBezTo>
                <a:cubicBezTo>
                  <a:pt x="1124528" y="910655"/>
                  <a:pt x="1166091" y="774418"/>
                  <a:pt x="1219200" y="624327"/>
                </a:cubicBezTo>
                <a:cubicBezTo>
                  <a:pt x="1272309" y="474236"/>
                  <a:pt x="1336964" y="199454"/>
                  <a:pt x="1371600" y="97854"/>
                </a:cubicBezTo>
                <a:cubicBezTo>
                  <a:pt x="1406236" y="-3746"/>
                  <a:pt x="1401619" y="23963"/>
                  <a:pt x="1427019" y="14727"/>
                </a:cubicBezTo>
                <a:cubicBezTo>
                  <a:pt x="1452419" y="5491"/>
                  <a:pt x="1491673" y="-24528"/>
                  <a:pt x="1524000" y="42436"/>
                </a:cubicBezTo>
                <a:cubicBezTo>
                  <a:pt x="1556327" y="109400"/>
                  <a:pt x="1567873" y="199455"/>
                  <a:pt x="1620982" y="416509"/>
                </a:cubicBezTo>
                <a:cubicBezTo>
                  <a:pt x="1674091" y="633563"/>
                  <a:pt x="1757219" y="1164654"/>
                  <a:pt x="1842655" y="1344763"/>
                </a:cubicBezTo>
                <a:cubicBezTo>
                  <a:pt x="1928091" y="1524872"/>
                  <a:pt x="2052782" y="1517945"/>
                  <a:pt x="2133600" y="1497163"/>
                </a:cubicBezTo>
                <a:cubicBezTo>
                  <a:pt x="2214418" y="1476381"/>
                  <a:pt x="2260600" y="1282418"/>
                  <a:pt x="2327564" y="1220073"/>
                </a:cubicBezTo>
                <a:cubicBezTo>
                  <a:pt x="2394528" y="1157728"/>
                  <a:pt x="2417618" y="1143873"/>
                  <a:pt x="2535382" y="1123091"/>
                </a:cubicBezTo>
                <a:cubicBezTo>
                  <a:pt x="2653146" y="1102309"/>
                  <a:pt x="2843646" y="1098845"/>
                  <a:pt x="3034146" y="1095382"/>
                </a:cubicBezTo>
              </a:path>
            </a:pathLst>
          </a:cu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reeform 16"/>
          <p:cNvSpPr/>
          <p:nvPr/>
        </p:nvSpPr>
        <p:spPr>
          <a:xfrm>
            <a:off x="2656268" y="3645024"/>
            <a:ext cx="1915732" cy="1507563"/>
          </a:xfrm>
          <a:custGeom>
            <a:avLst/>
            <a:gdLst>
              <a:gd name="connsiteX0" fmla="*/ 0 w 3034146"/>
              <a:gd name="connsiteY0" fmla="*/ 1150800 h 1507563"/>
              <a:gd name="connsiteX1" fmla="*/ 789709 w 3034146"/>
              <a:gd name="connsiteY1" fmla="*/ 1150800 h 1507563"/>
              <a:gd name="connsiteX2" fmla="*/ 1052946 w 3034146"/>
              <a:gd name="connsiteY2" fmla="*/ 998400 h 1507563"/>
              <a:gd name="connsiteX3" fmla="*/ 1219200 w 3034146"/>
              <a:gd name="connsiteY3" fmla="*/ 624327 h 1507563"/>
              <a:gd name="connsiteX4" fmla="*/ 1371600 w 3034146"/>
              <a:gd name="connsiteY4" fmla="*/ 97854 h 1507563"/>
              <a:gd name="connsiteX5" fmla="*/ 1427019 w 3034146"/>
              <a:gd name="connsiteY5" fmla="*/ 14727 h 1507563"/>
              <a:gd name="connsiteX6" fmla="*/ 1524000 w 3034146"/>
              <a:gd name="connsiteY6" fmla="*/ 42436 h 1507563"/>
              <a:gd name="connsiteX7" fmla="*/ 1620982 w 3034146"/>
              <a:gd name="connsiteY7" fmla="*/ 416509 h 1507563"/>
              <a:gd name="connsiteX8" fmla="*/ 1842655 w 3034146"/>
              <a:gd name="connsiteY8" fmla="*/ 1344763 h 1507563"/>
              <a:gd name="connsiteX9" fmla="*/ 2133600 w 3034146"/>
              <a:gd name="connsiteY9" fmla="*/ 1497163 h 1507563"/>
              <a:gd name="connsiteX10" fmla="*/ 2327564 w 3034146"/>
              <a:gd name="connsiteY10" fmla="*/ 1220073 h 1507563"/>
              <a:gd name="connsiteX11" fmla="*/ 2535382 w 3034146"/>
              <a:gd name="connsiteY11" fmla="*/ 1123091 h 1507563"/>
              <a:gd name="connsiteX12" fmla="*/ 3034146 w 3034146"/>
              <a:gd name="connsiteY12" fmla="*/ 1095382 h 1507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34146" h="1507563">
                <a:moveTo>
                  <a:pt x="0" y="1150800"/>
                </a:moveTo>
                <a:cubicBezTo>
                  <a:pt x="307109" y="1163500"/>
                  <a:pt x="614218" y="1176200"/>
                  <a:pt x="789709" y="1150800"/>
                </a:cubicBezTo>
                <a:cubicBezTo>
                  <a:pt x="965200" y="1125400"/>
                  <a:pt x="981364" y="1086145"/>
                  <a:pt x="1052946" y="998400"/>
                </a:cubicBezTo>
                <a:cubicBezTo>
                  <a:pt x="1124528" y="910655"/>
                  <a:pt x="1166091" y="774418"/>
                  <a:pt x="1219200" y="624327"/>
                </a:cubicBezTo>
                <a:cubicBezTo>
                  <a:pt x="1272309" y="474236"/>
                  <a:pt x="1336964" y="199454"/>
                  <a:pt x="1371600" y="97854"/>
                </a:cubicBezTo>
                <a:cubicBezTo>
                  <a:pt x="1406236" y="-3746"/>
                  <a:pt x="1401619" y="23963"/>
                  <a:pt x="1427019" y="14727"/>
                </a:cubicBezTo>
                <a:cubicBezTo>
                  <a:pt x="1452419" y="5491"/>
                  <a:pt x="1491673" y="-24528"/>
                  <a:pt x="1524000" y="42436"/>
                </a:cubicBezTo>
                <a:cubicBezTo>
                  <a:pt x="1556327" y="109400"/>
                  <a:pt x="1567873" y="199455"/>
                  <a:pt x="1620982" y="416509"/>
                </a:cubicBezTo>
                <a:cubicBezTo>
                  <a:pt x="1674091" y="633563"/>
                  <a:pt x="1757219" y="1164654"/>
                  <a:pt x="1842655" y="1344763"/>
                </a:cubicBezTo>
                <a:cubicBezTo>
                  <a:pt x="1928091" y="1524872"/>
                  <a:pt x="2052782" y="1517945"/>
                  <a:pt x="2133600" y="1497163"/>
                </a:cubicBezTo>
                <a:cubicBezTo>
                  <a:pt x="2214418" y="1476381"/>
                  <a:pt x="2260600" y="1282418"/>
                  <a:pt x="2327564" y="1220073"/>
                </a:cubicBezTo>
                <a:cubicBezTo>
                  <a:pt x="2394528" y="1157728"/>
                  <a:pt x="2417618" y="1143873"/>
                  <a:pt x="2535382" y="1123091"/>
                </a:cubicBezTo>
                <a:cubicBezTo>
                  <a:pt x="2653146" y="1102309"/>
                  <a:pt x="2843646" y="1098845"/>
                  <a:pt x="3034146" y="1095382"/>
                </a:cubicBezTo>
              </a:path>
            </a:pathLst>
          </a:cu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reeform 17"/>
          <p:cNvSpPr/>
          <p:nvPr/>
        </p:nvSpPr>
        <p:spPr>
          <a:xfrm>
            <a:off x="4572000" y="3573016"/>
            <a:ext cx="1915732" cy="1507563"/>
          </a:xfrm>
          <a:custGeom>
            <a:avLst/>
            <a:gdLst>
              <a:gd name="connsiteX0" fmla="*/ 0 w 3034146"/>
              <a:gd name="connsiteY0" fmla="*/ 1150800 h 1507563"/>
              <a:gd name="connsiteX1" fmla="*/ 789709 w 3034146"/>
              <a:gd name="connsiteY1" fmla="*/ 1150800 h 1507563"/>
              <a:gd name="connsiteX2" fmla="*/ 1052946 w 3034146"/>
              <a:gd name="connsiteY2" fmla="*/ 998400 h 1507563"/>
              <a:gd name="connsiteX3" fmla="*/ 1219200 w 3034146"/>
              <a:gd name="connsiteY3" fmla="*/ 624327 h 1507563"/>
              <a:gd name="connsiteX4" fmla="*/ 1371600 w 3034146"/>
              <a:gd name="connsiteY4" fmla="*/ 97854 h 1507563"/>
              <a:gd name="connsiteX5" fmla="*/ 1427019 w 3034146"/>
              <a:gd name="connsiteY5" fmla="*/ 14727 h 1507563"/>
              <a:gd name="connsiteX6" fmla="*/ 1524000 w 3034146"/>
              <a:gd name="connsiteY6" fmla="*/ 42436 h 1507563"/>
              <a:gd name="connsiteX7" fmla="*/ 1620982 w 3034146"/>
              <a:gd name="connsiteY7" fmla="*/ 416509 h 1507563"/>
              <a:gd name="connsiteX8" fmla="*/ 1842655 w 3034146"/>
              <a:gd name="connsiteY8" fmla="*/ 1344763 h 1507563"/>
              <a:gd name="connsiteX9" fmla="*/ 2133600 w 3034146"/>
              <a:gd name="connsiteY9" fmla="*/ 1497163 h 1507563"/>
              <a:gd name="connsiteX10" fmla="*/ 2327564 w 3034146"/>
              <a:gd name="connsiteY10" fmla="*/ 1220073 h 1507563"/>
              <a:gd name="connsiteX11" fmla="*/ 2535382 w 3034146"/>
              <a:gd name="connsiteY11" fmla="*/ 1123091 h 1507563"/>
              <a:gd name="connsiteX12" fmla="*/ 3034146 w 3034146"/>
              <a:gd name="connsiteY12" fmla="*/ 1095382 h 1507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34146" h="1507563">
                <a:moveTo>
                  <a:pt x="0" y="1150800"/>
                </a:moveTo>
                <a:cubicBezTo>
                  <a:pt x="307109" y="1163500"/>
                  <a:pt x="614218" y="1176200"/>
                  <a:pt x="789709" y="1150800"/>
                </a:cubicBezTo>
                <a:cubicBezTo>
                  <a:pt x="965200" y="1125400"/>
                  <a:pt x="981364" y="1086145"/>
                  <a:pt x="1052946" y="998400"/>
                </a:cubicBezTo>
                <a:cubicBezTo>
                  <a:pt x="1124528" y="910655"/>
                  <a:pt x="1166091" y="774418"/>
                  <a:pt x="1219200" y="624327"/>
                </a:cubicBezTo>
                <a:cubicBezTo>
                  <a:pt x="1272309" y="474236"/>
                  <a:pt x="1336964" y="199454"/>
                  <a:pt x="1371600" y="97854"/>
                </a:cubicBezTo>
                <a:cubicBezTo>
                  <a:pt x="1406236" y="-3746"/>
                  <a:pt x="1401619" y="23963"/>
                  <a:pt x="1427019" y="14727"/>
                </a:cubicBezTo>
                <a:cubicBezTo>
                  <a:pt x="1452419" y="5491"/>
                  <a:pt x="1491673" y="-24528"/>
                  <a:pt x="1524000" y="42436"/>
                </a:cubicBezTo>
                <a:cubicBezTo>
                  <a:pt x="1556327" y="109400"/>
                  <a:pt x="1567873" y="199455"/>
                  <a:pt x="1620982" y="416509"/>
                </a:cubicBezTo>
                <a:cubicBezTo>
                  <a:pt x="1674091" y="633563"/>
                  <a:pt x="1757219" y="1164654"/>
                  <a:pt x="1842655" y="1344763"/>
                </a:cubicBezTo>
                <a:cubicBezTo>
                  <a:pt x="1928091" y="1524872"/>
                  <a:pt x="2052782" y="1517945"/>
                  <a:pt x="2133600" y="1497163"/>
                </a:cubicBezTo>
                <a:cubicBezTo>
                  <a:pt x="2214418" y="1476381"/>
                  <a:pt x="2260600" y="1282418"/>
                  <a:pt x="2327564" y="1220073"/>
                </a:cubicBezTo>
                <a:cubicBezTo>
                  <a:pt x="2394528" y="1157728"/>
                  <a:pt x="2417618" y="1143873"/>
                  <a:pt x="2535382" y="1123091"/>
                </a:cubicBezTo>
                <a:cubicBezTo>
                  <a:pt x="2653146" y="1102309"/>
                  <a:pt x="2843646" y="1098845"/>
                  <a:pt x="3034146" y="1095382"/>
                </a:cubicBezTo>
              </a:path>
            </a:pathLst>
          </a:cu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reeform 18"/>
          <p:cNvSpPr/>
          <p:nvPr/>
        </p:nvSpPr>
        <p:spPr>
          <a:xfrm>
            <a:off x="6444208" y="3501008"/>
            <a:ext cx="1915732" cy="1507563"/>
          </a:xfrm>
          <a:custGeom>
            <a:avLst/>
            <a:gdLst>
              <a:gd name="connsiteX0" fmla="*/ 0 w 3034146"/>
              <a:gd name="connsiteY0" fmla="*/ 1150800 h 1507563"/>
              <a:gd name="connsiteX1" fmla="*/ 789709 w 3034146"/>
              <a:gd name="connsiteY1" fmla="*/ 1150800 h 1507563"/>
              <a:gd name="connsiteX2" fmla="*/ 1052946 w 3034146"/>
              <a:gd name="connsiteY2" fmla="*/ 998400 h 1507563"/>
              <a:gd name="connsiteX3" fmla="*/ 1219200 w 3034146"/>
              <a:gd name="connsiteY3" fmla="*/ 624327 h 1507563"/>
              <a:gd name="connsiteX4" fmla="*/ 1371600 w 3034146"/>
              <a:gd name="connsiteY4" fmla="*/ 97854 h 1507563"/>
              <a:gd name="connsiteX5" fmla="*/ 1427019 w 3034146"/>
              <a:gd name="connsiteY5" fmla="*/ 14727 h 1507563"/>
              <a:gd name="connsiteX6" fmla="*/ 1524000 w 3034146"/>
              <a:gd name="connsiteY6" fmla="*/ 42436 h 1507563"/>
              <a:gd name="connsiteX7" fmla="*/ 1620982 w 3034146"/>
              <a:gd name="connsiteY7" fmla="*/ 416509 h 1507563"/>
              <a:gd name="connsiteX8" fmla="*/ 1842655 w 3034146"/>
              <a:gd name="connsiteY8" fmla="*/ 1344763 h 1507563"/>
              <a:gd name="connsiteX9" fmla="*/ 2133600 w 3034146"/>
              <a:gd name="connsiteY9" fmla="*/ 1497163 h 1507563"/>
              <a:gd name="connsiteX10" fmla="*/ 2327564 w 3034146"/>
              <a:gd name="connsiteY10" fmla="*/ 1220073 h 1507563"/>
              <a:gd name="connsiteX11" fmla="*/ 2535382 w 3034146"/>
              <a:gd name="connsiteY11" fmla="*/ 1123091 h 1507563"/>
              <a:gd name="connsiteX12" fmla="*/ 3034146 w 3034146"/>
              <a:gd name="connsiteY12" fmla="*/ 1095382 h 1507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34146" h="1507563">
                <a:moveTo>
                  <a:pt x="0" y="1150800"/>
                </a:moveTo>
                <a:cubicBezTo>
                  <a:pt x="307109" y="1163500"/>
                  <a:pt x="614218" y="1176200"/>
                  <a:pt x="789709" y="1150800"/>
                </a:cubicBezTo>
                <a:cubicBezTo>
                  <a:pt x="965200" y="1125400"/>
                  <a:pt x="981364" y="1086145"/>
                  <a:pt x="1052946" y="998400"/>
                </a:cubicBezTo>
                <a:cubicBezTo>
                  <a:pt x="1124528" y="910655"/>
                  <a:pt x="1166091" y="774418"/>
                  <a:pt x="1219200" y="624327"/>
                </a:cubicBezTo>
                <a:cubicBezTo>
                  <a:pt x="1272309" y="474236"/>
                  <a:pt x="1336964" y="199454"/>
                  <a:pt x="1371600" y="97854"/>
                </a:cubicBezTo>
                <a:cubicBezTo>
                  <a:pt x="1406236" y="-3746"/>
                  <a:pt x="1401619" y="23963"/>
                  <a:pt x="1427019" y="14727"/>
                </a:cubicBezTo>
                <a:cubicBezTo>
                  <a:pt x="1452419" y="5491"/>
                  <a:pt x="1491673" y="-24528"/>
                  <a:pt x="1524000" y="42436"/>
                </a:cubicBezTo>
                <a:cubicBezTo>
                  <a:pt x="1556327" y="109400"/>
                  <a:pt x="1567873" y="199455"/>
                  <a:pt x="1620982" y="416509"/>
                </a:cubicBezTo>
                <a:cubicBezTo>
                  <a:pt x="1674091" y="633563"/>
                  <a:pt x="1757219" y="1164654"/>
                  <a:pt x="1842655" y="1344763"/>
                </a:cubicBezTo>
                <a:cubicBezTo>
                  <a:pt x="1928091" y="1524872"/>
                  <a:pt x="2052782" y="1517945"/>
                  <a:pt x="2133600" y="1497163"/>
                </a:cubicBezTo>
                <a:cubicBezTo>
                  <a:pt x="2214418" y="1476381"/>
                  <a:pt x="2260600" y="1282418"/>
                  <a:pt x="2327564" y="1220073"/>
                </a:cubicBezTo>
                <a:cubicBezTo>
                  <a:pt x="2394528" y="1157728"/>
                  <a:pt x="2417618" y="1143873"/>
                  <a:pt x="2535382" y="1123091"/>
                </a:cubicBezTo>
                <a:cubicBezTo>
                  <a:pt x="2653146" y="1102309"/>
                  <a:pt x="2843646" y="1098845"/>
                  <a:pt x="3034146" y="1095382"/>
                </a:cubicBezTo>
              </a:path>
            </a:pathLst>
          </a:cu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/>
          <p:nvPr/>
        </p:nvCxnSpPr>
        <p:spPr>
          <a:xfrm>
            <a:off x="2656268" y="3573016"/>
            <a:ext cx="15040" cy="223224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628968" y="3573016"/>
            <a:ext cx="15040" cy="223224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501176" y="3573016"/>
            <a:ext cx="15040" cy="223224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6382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 animBg="1"/>
      <p:bldP spid="18" grpId="0" animBg="1"/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792088"/>
          </a:xfrm>
        </p:spPr>
        <p:txBody>
          <a:bodyPr>
            <a:noAutofit/>
          </a:bodyPr>
          <a:lstStyle/>
          <a:p>
            <a:r>
              <a:rPr lang="en-GB" sz="2800" dirty="0" smtClean="0"/>
              <a:t>3. Refractory Period Limits The Number Of Action Potentials Passing Along An Axon At One Time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76064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Use your brain on this one.</a:t>
            </a:r>
          </a:p>
          <a:p>
            <a:r>
              <a:rPr lang="en-GB" sz="2400" dirty="0" smtClean="0"/>
              <a:t>Axons are only </a:t>
            </a:r>
            <a:r>
              <a:rPr lang="en-GB" sz="2400" i="1" dirty="0" smtClean="0"/>
              <a:t>so </a:t>
            </a:r>
            <a:r>
              <a:rPr lang="en-GB" sz="2400" dirty="0" smtClean="0"/>
              <a:t>long.</a:t>
            </a:r>
          </a:p>
          <a:p>
            <a:r>
              <a:rPr lang="en-GB" sz="2400" dirty="0" smtClean="0"/>
              <a:t>If the refractory period controls </a:t>
            </a:r>
            <a:r>
              <a:rPr lang="en-GB" sz="2400" b="1" dirty="0" smtClean="0">
                <a:solidFill>
                  <a:srgbClr val="FF0000"/>
                </a:solidFill>
              </a:rPr>
              <a:t>which way </a:t>
            </a:r>
            <a:r>
              <a:rPr lang="en-GB" sz="2400" dirty="0" smtClean="0"/>
              <a:t>action potentials travel in, and also produces </a:t>
            </a:r>
            <a:r>
              <a:rPr lang="en-GB" sz="2400" b="1" dirty="0" smtClean="0">
                <a:solidFill>
                  <a:srgbClr val="00B050"/>
                </a:solidFill>
              </a:rPr>
              <a:t>discrete</a:t>
            </a:r>
            <a:r>
              <a:rPr lang="en-GB" sz="2400" dirty="0" smtClean="0"/>
              <a:t> action potentials…</a:t>
            </a:r>
          </a:p>
          <a:p>
            <a:r>
              <a:rPr lang="en-GB" sz="2400" dirty="0" smtClean="0"/>
              <a:t>… then only a </a:t>
            </a:r>
            <a:r>
              <a:rPr lang="en-GB" sz="2400" b="1" dirty="0" smtClean="0">
                <a:solidFill>
                  <a:srgbClr val="0070C0"/>
                </a:solidFill>
              </a:rPr>
              <a:t>certain number of action potentials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smtClean="0"/>
              <a:t>will ‘fit’ on an axon!</a:t>
            </a:r>
            <a:endParaRPr lang="en-GB" sz="2400" dirty="0"/>
          </a:p>
        </p:txBody>
      </p:sp>
      <p:sp>
        <p:nvSpPr>
          <p:cNvPr id="11" name="Rectangle 10"/>
          <p:cNvSpPr/>
          <p:nvPr/>
        </p:nvSpPr>
        <p:spPr>
          <a:xfrm>
            <a:off x="-324544" y="4627734"/>
            <a:ext cx="10081120" cy="5760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Lightning Bolt 12"/>
          <p:cNvSpPr/>
          <p:nvPr/>
        </p:nvSpPr>
        <p:spPr>
          <a:xfrm>
            <a:off x="961487" y="4498657"/>
            <a:ext cx="864096" cy="834217"/>
          </a:xfrm>
          <a:prstGeom prst="lightningBol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Lightning Bolt 13"/>
          <p:cNvSpPr/>
          <p:nvPr/>
        </p:nvSpPr>
        <p:spPr>
          <a:xfrm>
            <a:off x="2927051" y="4498655"/>
            <a:ext cx="864096" cy="834217"/>
          </a:xfrm>
          <a:prstGeom prst="lightningBol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Lightning Bolt 14"/>
          <p:cNvSpPr/>
          <p:nvPr/>
        </p:nvSpPr>
        <p:spPr>
          <a:xfrm>
            <a:off x="4950590" y="4474812"/>
            <a:ext cx="864096" cy="834217"/>
          </a:xfrm>
          <a:prstGeom prst="lightningBol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Lightning Bolt 21"/>
          <p:cNvSpPr/>
          <p:nvPr/>
        </p:nvSpPr>
        <p:spPr>
          <a:xfrm>
            <a:off x="6894806" y="4437112"/>
            <a:ext cx="864096" cy="834217"/>
          </a:xfrm>
          <a:prstGeom prst="lightningBol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23528" y="5521709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These action potentials have to occur at fixed distances after one another. They can’t occur ‘behind’ one another. That means only </a:t>
            </a:r>
            <a:r>
              <a:rPr lang="en-GB" b="1" dirty="0" smtClean="0">
                <a:solidFill>
                  <a:srgbClr val="FF0000"/>
                </a:solidFill>
              </a:rPr>
              <a:t>four</a:t>
            </a:r>
            <a:r>
              <a:rPr lang="en-GB" dirty="0" smtClean="0"/>
              <a:t> can occur on this axon.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46169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22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To understand what factors affect the speed of conductance of an action potential.</a:t>
            </a:r>
          </a:p>
          <a:p>
            <a:endParaRPr lang="en-GB" dirty="0"/>
          </a:p>
          <a:p>
            <a:r>
              <a:rPr lang="en-GB" dirty="0" smtClean="0"/>
              <a:t>To understand what the ‘refractory period’ is.</a:t>
            </a:r>
          </a:p>
          <a:p>
            <a:endParaRPr lang="en-GB" dirty="0"/>
          </a:p>
          <a:p>
            <a:r>
              <a:rPr lang="en-GB" dirty="0" smtClean="0"/>
              <a:t>To understand what the role of the refractory period is in separating one impulse from the next.</a:t>
            </a:r>
          </a:p>
          <a:p>
            <a:endParaRPr lang="en-GB" dirty="0"/>
          </a:p>
          <a:p>
            <a:r>
              <a:rPr lang="en-GB" dirty="0" smtClean="0"/>
              <a:t>To understand what is meant by the all-or-nothing principle.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2655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‘all-or-nothing’ principle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8187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File:Action potential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916832"/>
            <a:ext cx="4750370" cy="4692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3524329"/>
            <a:ext cx="20162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1. If a stimulus does not have enough energy, it will not reach the </a:t>
            </a:r>
            <a:r>
              <a:rPr lang="en-GB" b="1" dirty="0" smtClean="0">
                <a:solidFill>
                  <a:srgbClr val="FF0000"/>
                </a:solidFill>
              </a:rPr>
              <a:t>threshold value</a:t>
            </a:r>
            <a:r>
              <a:rPr lang="en-GB" dirty="0" smtClean="0"/>
              <a:t>.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907704" y="4509120"/>
            <a:ext cx="864096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8236" y="260648"/>
            <a:ext cx="20162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2. Basically, a weak stimulus will not cause enough </a:t>
            </a:r>
            <a:r>
              <a:rPr lang="en-GB" b="1" dirty="0" smtClean="0">
                <a:solidFill>
                  <a:srgbClr val="00B050"/>
                </a:solidFill>
              </a:rPr>
              <a:t>sodium ions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smtClean="0"/>
              <a:t>to enter the axon, meaning the voltage does not reach the threshold.</a:t>
            </a:r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907704" y="2348880"/>
            <a:ext cx="2088232" cy="23762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64088" y="620688"/>
            <a:ext cx="34563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3. Stimuli that </a:t>
            </a:r>
            <a:r>
              <a:rPr lang="en-GB" b="1" u="sng" dirty="0" smtClean="0">
                <a:solidFill>
                  <a:srgbClr val="0070C0"/>
                </a:solidFill>
              </a:rPr>
              <a:t>do</a:t>
            </a:r>
            <a:r>
              <a:rPr lang="en-GB" dirty="0" smtClean="0"/>
              <a:t> reach the threshold, all cause action potentials of the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same</a:t>
            </a:r>
            <a:r>
              <a:rPr lang="en-GB" b="1" dirty="0" smtClean="0"/>
              <a:t> </a:t>
            </a:r>
            <a:r>
              <a:rPr lang="en-GB" dirty="0" smtClean="0"/>
              <a:t>strength.</a:t>
            </a:r>
          </a:p>
          <a:p>
            <a:pPr algn="ctr"/>
            <a:r>
              <a:rPr lang="en-GB" dirty="0" smtClean="0"/>
              <a:t>It does not matter how much above the threshold- the action potential will always be the same.</a:t>
            </a:r>
            <a:endParaRPr lang="en-GB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5004048" y="1988840"/>
            <a:ext cx="504056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580112" y="2564904"/>
            <a:ext cx="3240360" cy="1938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4. If this is the case, how do we tell the difference between strong and weak stimuli!?!?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xmlns="" val="40671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2" grpId="0"/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452840"/>
            <a:ext cx="84969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GB" sz="3600" dirty="0" smtClean="0"/>
              <a:t>Number of nerve impulses – stronger stimulus = more impulses.</a:t>
            </a:r>
          </a:p>
          <a:p>
            <a:pPr marL="742950" indent="-742950">
              <a:buAutoNum type="arabicPeriod"/>
            </a:pPr>
            <a:endParaRPr lang="en-GB" sz="3600" dirty="0"/>
          </a:p>
          <a:p>
            <a:pPr marL="742950" indent="-742950">
              <a:buAutoNum type="arabicPeriod"/>
            </a:pPr>
            <a:endParaRPr lang="en-GB" sz="3600" dirty="0" smtClean="0"/>
          </a:p>
          <a:p>
            <a:pPr marL="742950" indent="-742950">
              <a:buAutoNum type="arabicPeriod"/>
            </a:pPr>
            <a:r>
              <a:rPr lang="en-GB" sz="3600" dirty="0" smtClean="0"/>
              <a:t>By having different neurones, with different threshold values.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xmlns="" val="271699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To understand what factors affect the speed of conductance of an action potential.</a:t>
            </a:r>
          </a:p>
          <a:p>
            <a:endParaRPr lang="en-GB" dirty="0"/>
          </a:p>
          <a:p>
            <a:r>
              <a:rPr lang="en-GB" dirty="0" smtClean="0"/>
              <a:t>To understand what the ‘refractory period’ is.</a:t>
            </a:r>
          </a:p>
          <a:p>
            <a:endParaRPr lang="en-GB" dirty="0"/>
          </a:p>
          <a:p>
            <a:r>
              <a:rPr lang="en-GB" dirty="0" smtClean="0"/>
              <a:t>To understand what the role of the refractory period is in separating one impulse from the next.</a:t>
            </a:r>
          </a:p>
          <a:p>
            <a:endParaRPr lang="en-GB" dirty="0"/>
          </a:p>
          <a:p>
            <a:r>
              <a:rPr lang="en-GB" dirty="0" smtClean="0"/>
              <a:t>To understand what is meant by the all-or-nothing principle.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5770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202034"/>
          </a:xfrm>
        </p:spPr>
        <p:txBody>
          <a:bodyPr>
            <a:noAutofit/>
          </a:bodyPr>
          <a:lstStyle/>
          <a:p>
            <a:r>
              <a:rPr lang="en-GB" sz="3200" dirty="0" smtClean="0"/>
              <a:t>Action Potentials Do Not Lose ‘Energy’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12068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It is very important to know that once an </a:t>
            </a:r>
            <a:r>
              <a:rPr lang="en-GB" sz="2400" b="1" dirty="0" smtClean="0">
                <a:solidFill>
                  <a:srgbClr val="FF0000"/>
                </a:solidFill>
              </a:rPr>
              <a:t>action potential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r>
              <a:rPr lang="en-GB" sz="2400" dirty="0" smtClean="0"/>
              <a:t>has been initiated at the start of an axon, the </a:t>
            </a:r>
            <a:r>
              <a:rPr lang="en-GB" sz="2400" b="1" dirty="0" smtClean="0">
                <a:solidFill>
                  <a:srgbClr val="00B050"/>
                </a:solidFill>
              </a:rPr>
              <a:t>subsequent action potentials</a:t>
            </a:r>
            <a:r>
              <a:rPr lang="en-GB" sz="2400" dirty="0" smtClean="0">
                <a:solidFill>
                  <a:srgbClr val="00B050"/>
                </a:solidFill>
              </a:rPr>
              <a:t> </a:t>
            </a:r>
            <a:r>
              <a:rPr lang="en-GB" sz="2400" dirty="0" smtClean="0"/>
              <a:t>do not decrease in size.</a:t>
            </a:r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r>
              <a:rPr lang="en-GB" sz="2400" dirty="0" smtClean="0"/>
              <a:t>The action potential at the </a:t>
            </a:r>
            <a:r>
              <a:rPr lang="en-GB" sz="2400" b="1" dirty="0" smtClean="0">
                <a:solidFill>
                  <a:srgbClr val="0070C0"/>
                </a:solidFill>
              </a:rPr>
              <a:t>end of an axon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smtClean="0"/>
              <a:t>will have the same size (or ‘electrical energy’) as the one initiated at the 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beginning</a:t>
            </a:r>
            <a:r>
              <a:rPr lang="en-GB" sz="2400" dirty="0" smtClean="0"/>
              <a:t>.</a:t>
            </a:r>
          </a:p>
          <a:p>
            <a:endParaRPr lang="en-GB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3492791" y="2204864"/>
            <a:ext cx="2160240" cy="914400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6372200" y="2204864"/>
            <a:ext cx="2160240" cy="914400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611560" y="2204864"/>
            <a:ext cx="2160240" cy="914400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-396552" y="2488966"/>
            <a:ext cx="9865096" cy="3600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3573016"/>
            <a:ext cx="2016224" cy="1505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573016"/>
            <a:ext cx="2016224" cy="1505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8" name="Straight Arrow Connector 17"/>
          <p:cNvCxnSpPr/>
          <p:nvPr/>
        </p:nvCxnSpPr>
        <p:spPr>
          <a:xfrm flipH="1" flipV="1">
            <a:off x="395536" y="2668986"/>
            <a:ext cx="504056" cy="9040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3275856" y="2668986"/>
            <a:ext cx="504056" cy="9040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573016"/>
            <a:ext cx="2016224" cy="1505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2" name="Straight Arrow Connector 21"/>
          <p:cNvCxnSpPr/>
          <p:nvPr/>
        </p:nvCxnSpPr>
        <p:spPr>
          <a:xfrm flipH="1" flipV="1">
            <a:off x="6156176" y="2668986"/>
            <a:ext cx="504056" cy="9040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95536" y="2668986"/>
            <a:ext cx="813690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97632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202034"/>
          </a:xfrm>
        </p:spPr>
        <p:txBody>
          <a:bodyPr>
            <a:noAutofit/>
          </a:bodyPr>
          <a:lstStyle/>
          <a:p>
            <a:r>
              <a:rPr lang="en-GB" sz="2800" dirty="0" smtClean="0"/>
              <a:t>But the </a:t>
            </a:r>
            <a:r>
              <a:rPr lang="en-GB" sz="2800" b="1" dirty="0" smtClean="0">
                <a:solidFill>
                  <a:srgbClr val="FF0000"/>
                </a:solidFill>
              </a:rPr>
              <a:t>Speed</a:t>
            </a:r>
            <a:r>
              <a:rPr lang="en-GB" sz="2800" dirty="0" smtClean="0"/>
              <a:t> of Action Potentials can be Different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12068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Although the </a:t>
            </a:r>
            <a:r>
              <a:rPr lang="en-GB" sz="2400" b="1" dirty="0" smtClean="0"/>
              <a:t>size </a:t>
            </a:r>
            <a:r>
              <a:rPr lang="en-GB" sz="2400" dirty="0" smtClean="0"/>
              <a:t>of an action potential is not variable, the </a:t>
            </a:r>
            <a:r>
              <a:rPr lang="en-GB" sz="2400" b="1" dirty="0" smtClean="0">
                <a:solidFill>
                  <a:srgbClr val="00B050"/>
                </a:solidFill>
              </a:rPr>
              <a:t>speed at which action potentials are propagated</a:t>
            </a:r>
            <a:r>
              <a:rPr lang="en-GB" sz="2400" dirty="0" smtClean="0">
                <a:solidFill>
                  <a:srgbClr val="00B050"/>
                </a:solidFill>
              </a:rPr>
              <a:t> </a:t>
            </a:r>
            <a:r>
              <a:rPr lang="en-GB" sz="2400" dirty="0" smtClean="0"/>
              <a:t>can vary.</a:t>
            </a:r>
          </a:p>
          <a:p>
            <a:r>
              <a:rPr lang="en-GB" sz="2400" dirty="0" smtClean="0"/>
              <a:t>The speed depends mainly on the </a:t>
            </a:r>
            <a:r>
              <a:rPr lang="en-GB" sz="2400" b="1" dirty="0" smtClean="0">
                <a:solidFill>
                  <a:srgbClr val="0070C0"/>
                </a:solidFill>
              </a:rPr>
              <a:t>properties of the axon</a:t>
            </a:r>
            <a:r>
              <a:rPr lang="en-GB" sz="2400" dirty="0" smtClean="0"/>
              <a:t>.</a:t>
            </a:r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r>
              <a:rPr lang="en-GB" sz="2400" dirty="0" smtClean="0"/>
              <a:t>There are </a:t>
            </a:r>
            <a:r>
              <a:rPr lang="en-GB" sz="2400" b="1" dirty="0" smtClean="0">
                <a:solidFill>
                  <a:srgbClr val="7030A0"/>
                </a:solidFill>
              </a:rPr>
              <a:t>three </a:t>
            </a:r>
            <a:r>
              <a:rPr lang="en-GB" sz="2400" dirty="0" smtClean="0"/>
              <a:t>main factors you need to know about.</a:t>
            </a:r>
          </a:p>
          <a:p>
            <a:r>
              <a:rPr lang="en-GB" sz="2400" dirty="0" smtClean="0"/>
              <a:t>They can cause the speed to range from just </a:t>
            </a:r>
            <a:r>
              <a:rPr lang="en-GB" sz="2400" b="1" dirty="0" smtClean="0">
                <a:solidFill>
                  <a:srgbClr val="FF0000"/>
                </a:solidFill>
              </a:rPr>
              <a:t>0.5ms</a:t>
            </a:r>
            <a:r>
              <a:rPr lang="en-GB" sz="2400" b="1" baseline="30000" dirty="0" smtClean="0">
                <a:solidFill>
                  <a:srgbClr val="FF0000"/>
                </a:solidFill>
              </a:rPr>
              <a:t>-1</a:t>
            </a:r>
            <a:r>
              <a:rPr lang="en-GB" sz="2400" b="1" dirty="0" smtClean="0"/>
              <a:t> </a:t>
            </a:r>
            <a:r>
              <a:rPr lang="en-GB" sz="2400" dirty="0" smtClean="0"/>
              <a:t>to </a:t>
            </a:r>
            <a:r>
              <a:rPr lang="en-GB" sz="2400" b="1" dirty="0" smtClean="0">
                <a:solidFill>
                  <a:srgbClr val="FF0000"/>
                </a:solidFill>
              </a:rPr>
              <a:t>120ms</a:t>
            </a:r>
            <a:r>
              <a:rPr lang="en-GB" sz="2400" b="1" baseline="30000" dirty="0" smtClean="0">
                <a:solidFill>
                  <a:srgbClr val="FF0000"/>
                </a:solidFill>
              </a:rPr>
              <a:t>-1</a:t>
            </a:r>
            <a:r>
              <a:rPr lang="en-GB" sz="2400" b="1" dirty="0" smtClean="0"/>
              <a:t>!</a:t>
            </a:r>
            <a:endParaRPr lang="en-GB" sz="2400" dirty="0" smtClean="0"/>
          </a:p>
          <a:p>
            <a:endParaRPr lang="en-GB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8929" y="2130373"/>
            <a:ext cx="5904656" cy="3304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588224" y="2335520"/>
            <a:ext cx="23042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 As you should already know, 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myelination</a:t>
            </a:r>
            <a:r>
              <a:rPr lang="en-GB" sz="2400" dirty="0" smtClean="0"/>
              <a:t> plays a big role in how fast action potentials are propagated.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335914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Factors affecting the speed at which an action potential travels…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7292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202034"/>
          </a:xfrm>
        </p:spPr>
        <p:txBody>
          <a:bodyPr>
            <a:noAutofit/>
          </a:bodyPr>
          <a:lstStyle/>
          <a:p>
            <a:r>
              <a:rPr lang="en-GB" sz="3200" dirty="0" smtClean="0"/>
              <a:t>1. Myelination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12068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Last lesson, you learnt that action potentials travel very fast in </a:t>
            </a:r>
            <a:r>
              <a:rPr lang="en-GB" sz="2400" b="1" dirty="0" smtClean="0">
                <a:solidFill>
                  <a:srgbClr val="FF0000"/>
                </a:solidFill>
              </a:rPr>
              <a:t>myelinated neurones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The many layers of the </a:t>
            </a:r>
            <a:r>
              <a:rPr lang="en-GB" sz="2400" b="1" dirty="0" smtClean="0">
                <a:solidFill>
                  <a:srgbClr val="0070C0"/>
                </a:solidFill>
              </a:rPr>
              <a:t>myelin sheath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smtClean="0"/>
              <a:t>result in </a:t>
            </a:r>
            <a:r>
              <a:rPr lang="en-GB" sz="2400" b="1" dirty="0" smtClean="0">
                <a:solidFill>
                  <a:srgbClr val="00B050"/>
                </a:solidFill>
              </a:rPr>
              <a:t>specific parts </a:t>
            </a:r>
            <a:r>
              <a:rPr lang="en-GB" sz="2400" dirty="0" smtClean="0"/>
              <a:t>of the axon being 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electrically insulated</a:t>
            </a:r>
            <a:r>
              <a:rPr lang="en-GB" sz="2400" dirty="0" smtClean="0"/>
              <a:t>.</a:t>
            </a:r>
            <a:endParaRPr lang="en-GB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20888"/>
            <a:ext cx="2376264" cy="23762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3131840" y="2492896"/>
            <a:ext cx="5688632" cy="2448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Remember that in those areas, no action potentials can occur.</a:t>
            </a:r>
          </a:p>
          <a:p>
            <a:r>
              <a:rPr lang="en-GB" sz="2400" dirty="0" smtClean="0"/>
              <a:t>This means that they have to be initiated at the </a:t>
            </a:r>
            <a:r>
              <a:rPr lang="en-GB" sz="2400" b="1" dirty="0" smtClean="0">
                <a:solidFill>
                  <a:srgbClr val="7030A0"/>
                </a:solidFill>
              </a:rPr>
              <a:t>Nodes of Ranvier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They then ‘jump’ from </a:t>
            </a:r>
            <a:r>
              <a:rPr lang="en-GB" sz="2400" b="1" dirty="0" smtClean="0">
                <a:solidFill>
                  <a:srgbClr val="FF0000"/>
                </a:solidFill>
              </a:rPr>
              <a:t>node to node</a:t>
            </a:r>
            <a:r>
              <a:rPr lang="en-GB" sz="2400" dirty="0" smtClean="0"/>
              <a:t>.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5157192"/>
            <a:ext cx="39821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Myelination can increase the speed of action potentials to around 90ms-1, compared to 30ms-1 in unmyelinated neurones.</a:t>
            </a:r>
            <a:endParaRPr lang="en-GB" sz="2000" dirty="0"/>
          </a:p>
        </p:txBody>
      </p:sp>
      <p:pic>
        <p:nvPicPr>
          <p:cNvPr id="4102" name="Picture 6" descr="http://hyperphysics.phy-astr.gsu.edu/hbase/biology/imgbio/myelin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05672" y="4725144"/>
            <a:ext cx="4581525" cy="197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9790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 descr="Conduction Velocity vs. Axon Diame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96552"/>
            <a:ext cx="5305425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6812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202034"/>
          </a:xfrm>
        </p:spPr>
        <p:txBody>
          <a:bodyPr>
            <a:noAutofit/>
          </a:bodyPr>
          <a:lstStyle/>
          <a:p>
            <a:r>
              <a:rPr lang="en-GB" sz="3200" dirty="0" smtClean="0"/>
              <a:t>2. The Axon </a:t>
            </a:r>
            <a:r>
              <a:rPr lang="en-GB" sz="3200" b="1" dirty="0" smtClean="0">
                <a:solidFill>
                  <a:srgbClr val="FF0000"/>
                </a:solidFill>
              </a:rPr>
              <a:t>Diameter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12068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Studies on </a:t>
            </a:r>
            <a:r>
              <a:rPr lang="en-GB" sz="2400" b="1" dirty="0" smtClean="0">
                <a:solidFill>
                  <a:srgbClr val="00B050"/>
                </a:solidFill>
              </a:rPr>
              <a:t>Giant Squid axons</a:t>
            </a:r>
            <a:r>
              <a:rPr lang="en-GB" sz="2400" dirty="0" smtClean="0">
                <a:solidFill>
                  <a:srgbClr val="00B050"/>
                </a:solidFill>
              </a:rPr>
              <a:t> </a:t>
            </a:r>
            <a:r>
              <a:rPr lang="en-GB" sz="2400" dirty="0" smtClean="0"/>
              <a:t>have shown that axons with a </a:t>
            </a:r>
            <a:r>
              <a:rPr lang="en-GB" sz="2400" b="1" dirty="0" smtClean="0">
                <a:solidFill>
                  <a:srgbClr val="0070C0"/>
                </a:solidFill>
              </a:rPr>
              <a:t>larger diameter</a:t>
            </a:r>
            <a:r>
              <a:rPr lang="en-GB" sz="2400" dirty="0" smtClean="0"/>
              <a:t> conduct action potentials much quicker than their narrower counterparts.</a:t>
            </a:r>
            <a:endParaRPr lang="en-GB" sz="2400" dirty="0"/>
          </a:p>
        </p:txBody>
      </p:sp>
      <p:pic>
        <p:nvPicPr>
          <p:cNvPr id="5122" name="Picture 2" descr="http://www.mun.ca/biology/desmid/brian/BIOL2060/BIOL2060-13/13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484784"/>
            <a:ext cx="3456384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107504" y="1844824"/>
            <a:ext cx="5328592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In larger axons, the 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positive ions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400" dirty="0" smtClean="0"/>
              <a:t>tend </a:t>
            </a:r>
            <a:r>
              <a:rPr lang="en-GB" sz="2400" b="1" u="sng" dirty="0" smtClean="0">
                <a:solidFill>
                  <a:srgbClr val="7030A0"/>
                </a:solidFill>
              </a:rPr>
              <a:t>not</a:t>
            </a:r>
            <a:r>
              <a:rPr lang="en-GB" sz="2400" dirty="0" smtClean="0"/>
              <a:t> to </a:t>
            </a:r>
            <a:r>
              <a:rPr lang="en-GB" sz="2400" b="1" dirty="0" smtClean="0"/>
              <a:t>‘</a:t>
            </a:r>
            <a:r>
              <a:rPr lang="en-GB" sz="2400" b="1" dirty="0" smtClean="0">
                <a:solidFill>
                  <a:srgbClr val="FF0000"/>
                </a:solidFill>
              </a:rPr>
              <a:t>leak</a:t>
            </a:r>
            <a:r>
              <a:rPr lang="en-GB" sz="2400" b="1" dirty="0" smtClean="0"/>
              <a:t>’</a:t>
            </a:r>
            <a:r>
              <a:rPr lang="en-GB" sz="2400" dirty="0" smtClean="0"/>
              <a:t> as much as in narrow axons.</a:t>
            </a:r>
          </a:p>
          <a:p>
            <a:r>
              <a:rPr lang="en-GB" sz="2400" dirty="0" smtClean="0"/>
              <a:t>This means that </a:t>
            </a:r>
            <a:r>
              <a:rPr lang="en-GB" sz="2400" b="1" dirty="0" smtClean="0">
                <a:solidFill>
                  <a:srgbClr val="00B050"/>
                </a:solidFill>
              </a:rPr>
              <a:t>membrane potentials</a:t>
            </a:r>
            <a:r>
              <a:rPr lang="en-GB" sz="2400" dirty="0" smtClean="0">
                <a:solidFill>
                  <a:srgbClr val="00B050"/>
                </a:solidFill>
              </a:rPr>
              <a:t> </a:t>
            </a:r>
            <a:r>
              <a:rPr lang="en-GB" sz="2400" dirty="0" smtClean="0"/>
              <a:t>are more easily maintained.</a:t>
            </a:r>
          </a:p>
          <a:p>
            <a:r>
              <a:rPr lang="en-GB" sz="2400" dirty="0" smtClean="0"/>
              <a:t>This speeds up action potentials.</a:t>
            </a:r>
            <a:endParaRPr lang="en-GB" sz="24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116" b="9533"/>
          <a:stretch/>
        </p:blipFill>
        <p:spPr bwMode="auto">
          <a:xfrm>
            <a:off x="564882" y="4430144"/>
            <a:ext cx="4824536" cy="2087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1293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71500"/>
            <a:ext cx="59436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9433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1097</Words>
  <Application>Microsoft Office PowerPoint</Application>
  <PresentationFormat>On-screen Show (4:3)</PresentationFormat>
  <Paragraphs>108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10.5 Speed of the Nerve Impulse</vt:lpstr>
      <vt:lpstr>Learning Objectives</vt:lpstr>
      <vt:lpstr>Action Potentials Do Not Lose ‘Energy’</vt:lpstr>
      <vt:lpstr>But the Speed of Action Potentials can be Different</vt:lpstr>
      <vt:lpstr>Factors affecting the speed at which an action potential travels…</vt:lpstr>
      <vt:lpstr>1. Myelination</vt:lpstr>
      <vt:lpstr>Slide 7</vt:lpstr>
      <vt:lpstr>2. The Axon Diameter</vt:lpstr>
      <vt:lpstr>Slide 9</vt:lpstr>
      <vt:lpstr>3. Temperature</vt:lpstr>
      <vt:lpstr>How is action potential speed measured?</vt:lpstr>
      <vt:lpstr>Slide 12</vt:lpstr>
      <vt:lpstr>Refractory period</vt:lpstr>
      <vt:lpstr>The Refractory Period</vt:lpstr>
      <vt:lpstr>Slide 15</vt:lpstr>
      <vt:lpstr>The purpose of the refractory period</vt:lpstr>
      <vt:lpstr>1. Ensuring That Action Potentials Are Only Propagated In One Direction</vt:lpstr>
      <vt:lpstr>2. Refractory Period Ensures That Action Potentials Are Discrete (Separate)</vt:lpstr>
      <vt:lpstr>3. Refractory Period Limits The Number Of Action Potentials Passing Along An Axon At One Time</vt:lpstr>
      <vt:lpstr>The ‘all-or-nothing’ principle</vt:lpstr>
      <vt:lpstr>Slide 21</vt:lpstr>
      <vt:lpstr>Slide 22</vt:lpstr>
      <vt:lpstr>Learning Objectives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10.5 Speed of the Nerve Impulse</dc:title>
  <dc:creator>Kamaljeet</dc:creator>
  <cp:lastModifiedBy> </cp:lastModifiedBy>
  <cp:revision>25</cp:revision>
  <dcterms:created xsi:type="dcterms:W3CDTF">2011-03-30T18:59:57Z</dcterms:created>
  <dcterms:modified xsi:type="dcterms:W3CDTF">2011-03-31T11:11:20Z</dcterms:modified>
</cp:coreProperties>
</file>