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5" r:id="rId4"/>
    <p:sldId id="257" r:id="rId5"/>
    <p:sldId id="258" r:id="rId6"/>
    <p:sldId id="259" r:id="rId7"/>
    <p:sldId id="262" r:id="rId8"/>
    <p:sldId id="260" r:id="rId9"/>
    <p:sldId id="261" r:id="rId10"/>
    <p:sldId id="263" r:id="rId11"/>
    <p:sldId id="266" r:id="rId12"/>
    <p:sldId id="267" r:id="rId13"/>
    <p:sldId id="268"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4" d="100"/>
          <a:sy n="74" d="100"/>
        </p:scale>
        <p:origin x="-4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00F19D1-A4DA-46BB-8701-FF129AB0C94A}" type="datetimeFigureOut">
              <a:rPr lang="en-US" smtClean="0"/>
              <a:pPr/>
              <a:t>3/8/2011</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EEA71A8B-4210-4909-866E-28342E8D95D5}"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0F19D1-A4DA-46BB-8701-FF129AB0C94A}" type="datetimeFigureOut">
              <a:rPr lang="en-US" smtClean="0"/>
              <a:pPr/>
              <a:t>3/8/2011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A71A8B-4210-4909-866E-28342E8D95D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0F19D1-A4DA-46BB-8701-FF129AB0C94A}" type="datetimeFigureOut">
              <a:rPr lang="en-US" smtClean="0"/>
              <a:pPr/>
              <a:t>3/8/2011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A71A8B-4210-4909-866E-28342E8D95D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0F19D1-A4DA-46BB-8701-FF129AB0C94A}" type="datetimeFigureOut">
              <a:rPr lang="en-US" smtClean="0"/>
              <a:pPr/>
              <a:t>3/8/2011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A71A8B-4210-4909-866E-28342E8D95D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00F19D1-A4DA-46BB-8701-FF129AB0C94A}" type="datetimeFigureOut">
              <a:rPr lang="en-US" smtClean="0"/>
              <a:pPr/>
              <a:t>3/8/2011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A71A8B-4210-4909-866E-28342E8D95D5}"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00F19D1-A4DA-46BB-8701-FF129AB0C94A}" type="datetimeFigureOut">
              <a:rPr lang="en-US" smtClean="0"/>
              <a:pPr/>
              <a:t>3/8/2011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A71A8B-4210-4909-866E-28342E8D95D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00F19D1-A4DA-46BB-8701-FF129AB0C94A}" type="datetimeFigureOut">
              <a:rPr lang="en-US" smtClean="0"/>
              <a:pPr/>
              <a:t>3/8/2011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A71A8B-4210-4909-866E-28342E8D95D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00F19D1-A4DA-46BB-8701-FF129AB0C94A}" type="datetimeFigureOut">
              <a:rPr lang="en-US" smtClean="0"/>
              <a:pPr/>
              <a:t>3/8/2011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A71A8B-4210-4909-866E-28342E8D95D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0F19D1-A4DA-46BB-8701-FF129AB0C94A}" type="datetimeFigureOut">
              <a:rPr lang="en-US" smtClean="0"/>
              <a:pPr/>
              <a:t>3/8/2011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EA71A8B-4210-4909-866E-28342E8D95D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00F19D1-A4DA-46BB-8701-FF129AB0C94A}" type="datetimeFigureOut">
              <a:rPr lang="en-US" smtClean="0"/>
              <a:pPr/>
              <a:t>3/8/2011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A71A8B-4210-4909-866E-28342E8D95D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00F19D1-A4DA-46BB-8701-FF129AB0C94A}" type="datetimeFigureOut">
              <a:rPr lang="en-US" smtClean="0"/>
              <a:pPr/>
              <a:t>3/8/2011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EEA71A8B-4210-4909-866E-28342E8D95D5}"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00F19D1-A4DA-46BB-8701-FF129AB0C94A}" type="datetimeFigureOut">
              <a:rPr lang="en-US" smtClean="0"/>
              <a:pPr/>
              <a:t>3/8/2011</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EA71A8B-4210-4909-866E-28342E8D95D5}"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Structure and Function of Synapses</a:t>
            </a:r>
            <a:endParaRPr lang="en-GB" dirty="0"/>
          </a:p>
        </p:txBody>
      </p:sp>
      <p:sp>
        <p:nvSpPr>
          <p:cNvPr id="3" name="Subtitle 2"/>
          <p:cNvSpPr>
            <a:spLocks noGrp="1"/>
          </p:cNvSpPr>
          <p:nvPr>
            <p:ph type="subTitle" idx="1"/>
          </p:nvPr>
        </p:nvSpPr>
        <p:spPr/>
        <p:txBody>
          <a:bodyPr/>
          <a:lstStyle/>
          <a:p>
            <a:r>
              <a:rPr lang="en-GB" dirty="0" smtClean="0"/>
              <a:t>10.6</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Functions of Synapses</a:t>
            </a:r>
            <a:endParaRPr lang="en-GB" dirty="0"/>
          </a:p>
        </p:txBody>
      </p:sp>
      <p:sp>
        <p:nvSpPr>
          <p:cNvPr id="3" name="Content Placeholder 2"/>
          <p:cNvSpPr>
            <a:spLocks noGrp="1"/>
          </p:cNvSpPr>
          <p:nvPr>
            <p:ph idx="1"/>
          </p:nvPr>
        </p:nvSpPr>
        <p:spPr/>
        <p:txBody>
          <a:bodyPr/>
          <a:lstStyle/>
          <a:p>
            <a:pPr>
              <a:defRPr/>
            </a:pPr>
            <a:r>
              <a:rPr lang="en-GB" dirty="0" smtClean="0"/>
              <a:t>Junction between one synapse and the next, allowing:</a:t>
            </a:r>
          </a:p>
          <a:p>
            <a:pPr marL="514350" indent="-514350">
              <a:buFont typeface="Wingdings 2" pitchFamily="18" charset="2"/>
              <a:buAutoNum type="arabicParenR"/>
              <a:defRPr/>
            </a:pPr>
            <a:r>
              <a:rPr lang="en-GB" dirty="0" smtClean="0"/>
              <a:t>A single impulse along one neurone to be transmitted to a no. of different neurones at a synapse, allowing a single stimulus to create a no. of simultaneous responses</a:t>
            </a:r>
          </a:p>
          <a:p>
            <a:pPr marL="514350" indent="-514350">
              <a:buFont typeface="Wingdings 2" pitchFamily="18" charset="2"/>
              <a:buAutoNum type="arabicParenR"/>
              <a:defRPr/>
            </a:pPr>
            <a:r>
              <a:rPr lang="en-GB" dirty="0" smtClean="0"/>
              <a:t>A no. of impulses to be combined at a synapse, allowing stimuli from different receptors to interact in order to produce a single response.</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173163" y="457200"/>
            <a:ext cx="7772400" cy="914400"/>
          </a:xfrm>
        </p:spPr>
        <p:txBody>
          <a:bodyPr/>
          <a:lstStyle/>
          <a:p>
            <a:r>
              <a:rPr lang="en-GB" smtClean="0"/>
              <a:t>Neurotransmitter</a:t>
            </a:r>
          </a:p>
        </p:txBody>
      </p:sp>
      <p:sp>
        <p:nvSpPr>
          <p:cNvPr id="14339" name="Rectangle 3"/>
          <p:cNvSpPr>
            <a:spLocks noGrp="1" noChangeArrowheads="1"/>
          </p:cNvSpPr>
          <p:nvPr>
            <p:ph idx="1"/>
          </p:nvPr>
        </p:nvSpPr>
        <p:spPr>
          <a:xfrm>
            <a:off x="500034" y="1447800"/>
            <a:ext cx="6510366" cy="5410200"/>
          </a:xfrm>
        </p:spPr>
        <p:txBody>
          <a:bodyPr/>
          <a:lstStyle/>
          <a:p>
            <a:r>
              <a:rPr lang="en-GB" sz="2400" dirty="0" smtClean="0"/>
              <a:t>Neurotransmitter is made by the </a:t>
            </a:r>
            <a:r>
              <a:rPr lang="en-GB" sz="2400" i="1" dirty="0" smtClean="0"/>
              <a:t>pre-synaptic neurone</a:t>
            </a:r>
            <a:r>
              <a:rPr lang="en-GB" sz="2400" dirty="0" smtClean="0"/>
              <a:t> and is stored in </a:t>
            </a:r>
            <a:r>
              <a:rPr lang="en-GB" sz="2400" i="1" dirty="0" smtClean="0"/>
              <a:t>synaptic vesicles</a:t>
            </a:r>
            <a:r>
              <a:rPr lang="en-GB" sz="2400" dirty="0" smtClean="0"/>
              <a:t> at the end of the axon.</a:t>
            </a:r>
          </a:p>
          <a:p>
            <a:r>
              <a:rPr lang="en-GB" sz="2400" dirty="0" smtClean="0"/>
              <a:t>When an action potential reaches the synaptic knob neurotransmitter is released and </a:t>
            </a:r>
            <a:r>
              <a:rPr lang="en-GB" sz="2400" u="sng" dirty="0" smtClean="0"/>
              <a:t>diffuses</a:t>
            </a:r>
            <a:r>
              <a:rPr lang="en-GB" sz="2400" dirty="0" smtClean="0"/>
              <a:t> across the synaptic cleft</a:t>
            </a:r>
          </a:p>
          <a:p>
            <a:r>
              <a:rPr lang="en-GB" sz="2400" dirty="0" smtClean="0"/>
              <a:t>The membrane of the </a:t>
            </a:r>
            <a:r>
              <a:rPr lang="en-GB" sz="2400" i="1" dirty="0" smtClean="0"/>
              <a:t>post-synaptic neurone</a:t>
            </a:r>
            <a:r>
              <a:rPr lang="en-GB" sz="2400" dirty="0" smtClean="0"/>
              <a:t> has chemical-gated ion channels called </a:t>
            </a:r>
            <a:r>
              <a:rPr lang="en-GB" sz="2400" i="1" dirty="0" smtClean="0"/>
              <a:t>neuroreceptors</a:t>
            </a:r>
            <a:r>
              <a:rPr lang="en-GB" sz="2400" dirty="0" smtClean="0"/>
              <a:t>.  These have specific binding sites for neurotransmitters. This sets up a new action potential.</a:t>
            </a:r>
          </a:p>
        </p:txBody>
      </p:sp>
      <p:pic>
        <p:nvPicPr>
          <p:cNvPr id="14341" name="Picture 5" descr="synaptic vessel"/>
          <p:cNvPicPr>
            <a:picLocks noChangeAspect="1" noChangeArrowheads="1"/>
          </p:cNvPicPr>
          <p:nvPr/>
        </p:nvPicPr>
        <p:blipFill>
          <a:blip r:embed="rId2"/>
          <a:srcRect/>
          <a:stretch>
            <a:fillRect/>
          </a:stretch>
        </p:blipFill>
        <p:spPr bwMode="auto">
          <a:xfrm>
            <a:off x="6858000" y="1371600"/>
            <a:ext cx="2057400" cy="1841500"/>
          </a:xfrm>
          <a:prstGeom prst="rect">
            <a:avLst/>
          </a:prstGeom>
          <a:noFill/>
          <a:ln w="9525">
            <a:noFill/>
            <a:miter lim="800000"/>
            <a:headEnd/>
            <a:tailEnd/>
          </a:ln>
        </p:spPr>
      </p:pic>
      <p:pic>
        <p:nvPicPr>
          <p:cNvPr id="14342" name="Picture 6" descr="neuroreceptors"/>
          <p:cNvPicPr>
            <a:picLocks noChangeAspect="1" noChangeArrowheads="1"/>
          </p:cNvPicPr>
          <p:nvPr/>
        </p:nvPicPr>
        <p:blipFill>
          <a:blip r:embed="rId3"/>
          <a:srcRect/>
          <a:stretch>
            <a:fillRect/>
          </a:stretch>
        </p:blipFill>
        <p:spPr bwMode="auto">
          <a:xfrm>
            <a:off x="6934200" y="3657600"/>
            <a:ext cx="1885950" cy="2438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14341"/>
                                        </p:tgtEl>
                                        <p:attrNameLst>
                                          <p:attrName>style.visibility</p:attrName>
                                        </p:attrNameLst>
                                      </p:cBhvr>
                                      <p:to>
                                        <p:strVal val="visible"/>
                                      </p:to>
                                    </p:set>
                                    <p:anim calcmode="lin" valueType="num">
                                      <p:cBhvr additive="base">
                                        <p:cTn id="19" dur="500" fill="hold"/>
                                        <p:tgtEl>
                                          <p:spTgt spid="14341"/>
                                        </p:tgtEl>
                                        <p:attrNameLst>
                                          <p:attrName>ppt_x</p:attrName>
                                        </p:attrNameLst>
                                      </p:cBhvr>
                                      <p:tavLst>
                                        <p:tav tm="0">
                                          <p:val>
                                            <p:strVal val="1+#ppt_w/2"/>
                                          </p:val>
                                        </p:tav>
                                        <p:tav tm="100000">
                                          <p:val>
                                            <p:strVal val="#ppt_x"/>
                                          </p:val>
                                        </p:tav>
                                      </p:tavLst>
                                    </p:anim>
                                    <p:anim calcmode="lin" valueType="num">
                                      <p:cBhvr additive="base">
                                        <p:cTn id="20" dur="500" fill="hold"/>
                                        <p:tgtEl>
                                          <p:spTgt spid="1434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39">
                                            <p:txEl>
                                              <p:pRg st="2" end="2"/>
                                            </p:txEl>
                                          </p:spTgt>
                                        </p:tgtEl>
                                        <p:attrNameLst>
                                          <p:attrName>style.visibility</p:attrName>
                                        </p:attrNameLst>
                                      </p:cBhvr>
                                      <p:to>
                                        <p:strVal val="visible"/>
                                      </p:to>
                                    </p:set>
                                    <p:anim calcmode="lin" valueType="num">
                                      <p:cBhvr additive="base">
                                        <p:cTn id="25"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14342"/>
                                        </p:tgtEl>
                                        <p:attrNameLst>
                                          <p:attrName>style.visibility</p:attrName>
                                        </p:attrNameLst>
                                      </p:cBhvr>
                                      <p:to>
                                        <p:strVal val="visible"/>
                                      </p:to>
                                    </p:set>
                                    <p:anim calcmode="lin" valueType="num">
                                      <p:cBhvr additive="base">
                                        <p:cTn id="31" dur="500" fill="hold"/>
                                        <p:tgtEl>
                                          <p:spTgt spid="14342"/>
                                        </p:tgtEl>
                                        <p:attrNameLst>
                                          <p:attrName>ppt_x</p:attrName>
                                        </p:attrNameLst>
                                      </p:cBhvr>
                                      <p:tavLst>
                                        <p:tav tm="0">
                                          <p:val>
                                            <p:strVal val="1+#ppt_w/2"/>
                                          </p:val>
                                        </p:tav>
                                        <p:tav tm="100000">
                                          <p:val>
                                            <p:strVal val="#ppt_x"/>
                                          </p:val>
                                        </p:tav>
                                      </p:tavLst>
                                    </p:anim>
                                    <p:anim calcmode="lin" valueType="num">
                                      <p:cBhvr additive="base">
                                        <p:cTn id="32"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1026"/>
          <p:cNvSpPr>
            <a:spLocks noGrp="1" noChangeArrowheads="1"/>
          </p:cNvSpPr>
          <p:nvPr>
            <p:ph type="title"/>
          </p:nvPr>
        </p:nvSpPr>
        <p:spPr>
          <a:xfrm>
            <a:off x="1173163" y="152400"/>
            <a:ext cx="7772400" cy="1143000"/>
          </a:xfrm>
        </p:spPr>
        <p:txBody>
          <a:bodyPr/>
          <a:lstStyle/>
          <a:p>
            <a:r>
              <a:rPr lang="en-GB" smtClean="0"/>
              <a:t>Cholinergic Synapses</a:t>
            </a:r>
          </a:p>
        </p:txBody>
      </p:sp>
      <p:sp>
        <p:nvSpPr>
          <p:cNvPr id="17411" name="Rectangle 1027"/>
          <p:cNvSpPr>
            <a:spLocks noGrp="1" noChangeArrowheads="1"/>
          </p:cNvSpPr>
          <p:nvPr>
            <p:ph sz="half" idx="1"/>
          </p:nvPr>
        </p:nvSpPr>
        <p:spPr>
          <a:xfrm>
            <a:off x="714348" y="2000240"/>
            <a:ext cx="3810000" cy="4114800"/>
          </a:xfrm>
        </p:spPr>
        <p:txBody>
          <a:bodyPr>
            <a:normAutofit/>
          </a:bodyPr>
          <a:lstStyle/>
          <a:p>
            <a:pPr>
              <a:lnSpc>
                <a:spcPct val="90000"/>
              </a:lnSpc>
            </a:pPr>
            <a:r>
              <a:rPr lang="en-GB" sz="2800" dirty="0" smtClean="0">
                <a:solidFill>
                  <a:srgbClr val="FF0000"/>
                </a:solidFill>
              </a:rPr>
              <a:t>Acetylcholine</a:t>
            </a:r>
            <a:r>
              <a:rPr lang="en-GB" sz="2800" dirty="0" smtClean="0"/>
              <a:t> is a common transmitter. </a:t>
            </a:r>
          </a:p>
          <a:p>
            <a:pPr>
              <a:lnSpc>
                <a:spcPct val="90000"/>
              </a:lnSpc>
            </a:pPr>
            <a:r>
              <a:rPr lang="en-GB" sz="2800" dirty="0" smtClean="0"/>
              <a:t> Synapses that have acetylcholine transmitter are called </a:t>
            </a:r>
            <a:r>
              <a:rPr lang="en-GB" sz="2800" dirty="0" smtClean="0">
                <a:solidFill>
                  <a:srgbClr val="FF0000"/>
                </a:solidFill>
              </a:rPr>
              <a:t>cholinergic synapses</a:t>
            </a:r>
            <a:r>
              <a:rPr lang="en-GB" sz="2800" dirty="0" smtClean="0"/>
              <a:t>.</a:t>
            </a:r>
          </a:p>
          <a:p>
            <a:pPr>
              <a:lnSpc>
                <a:spcPct val="90000"/>
              </a:lnSpc>
            </a:pPr>
            <a:r>
              <a:rPr lang="en-GB" sz="2800" dirty="0" smtClean="0"/>
              <a:t>Some neurones form more than 1 synapse.</a:t>
            </a:r>
          </a:p>
        </p:txBody>
      </p:sp>
      <p:sp>
        <p:nvSpPr>
          <p:cNvPr id="1029" name="Rectangle 1028"/>
          <p:cNvSpPr>
            <a:spLocks noGrp="1" noChangeArrowheads="1"/>
          </p:cNvSpPr>
          <p:nvPr>
            <p:ph sz="half" idx="2"/>
          </p:nvPr>
        </p:nvSpPr>
        <p:spPr>
          <a:xfrm>
            <a:off x="4495800" y="5000625"/>
            <a:ext cx="4267200" cy="1552575"/>
          </a:xfrm>
        </p:spPr>
        <p:txBody>
          <a:bodyPr>
            <a:normAutofit/>
          </a:bodyPr>
          <a:lstStyle/>
          <a:p>
            <a:pPr>
              <a:lnSpc>
                <a:spcPct val="90000"/>
              </a:lnSpc>
            </a:pPr>
            <a:r>
              <a:rPr lang="en-GB" sz="2400" dirty="0" smtClean="0"/>
              <a:t>This is an electron micrograph of synapses between nerve fibres and a neurone cell body.</a:t>
            </a:r>
          </a:p>
        </p:txBody>
      </p:sp>
      <p:graphicFrame>
        <p:nvGraphicFramePr>
          <p:cNvPr id="1026" name="Object 1030"/>
          <p:cNvGraphicFramePr>
            <a:graphicFrameLocks noChangeAspect="1"/>
          </p:cNvGraphicFramePr>
          <p:nvPr/>
        </p:nvGraphicFramePr>
        <p:xfrm>
          <a:off x="4714875" y="1500188"/>
          <a:ext cx="3962400" cy="3308350"/>
        </p:xfrm>
        <a:graphic>
          <a:graphicData uri="http://schemas.openxmlformats.org/presentationml/2006/ole">
            <p:oleObj spid="_x0000_s1026" name="Bitmap Image" r:id="rId3" imgW="3123810" imgH="2610214" progId="PBrush">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Summation</a:t>
            </a:r>
            <a:endParaRPr lang="en-GB" dirty="0"/>
          </a:p>
        </p:txBody>
      </p:sp>
      <p:sp>
        <p:nvSpPr>
          <p:cNvPr id="3" name="Content Placeholder 2"/>
          <p:cNvSpPr>
            <a:spLocks noGrp="1"/>
          </p:cNvSpPr>
          <p:nvPr>
            <p:ph sz="half" idx="1"/>
          </p:nvPr>
        </p:nvSpPr>
        <p:spPr/>
        <p:txBody>
          <a:bodyPr/>
          <a:lstStyle/>
          <a:p>
            <a:pPr>
              <a:buNone/>
            </a:pPr>
            <a:r>
              <a:rPr lang="en-GB" u="sng" dirty="0" smtClean="0"/>
              <a:t>Spatial Summation</a:t>
            </a:r>
          </a:p>
          <a:p>
            <a:pPr>
              <a:buNone/>
            </a:pPr>
            <a:r>
              <a:rPr lang="en-GB" dirty="0" smtClean="0"/>
              <a:t>A number of neurones all release enough neurotransmitter to exceed the threshold and trigger an action potential in the next neurone.</a:t>
            </a:r>
            <a:endParaRPr lang="en-GB" dirty="0"/>
          </a:p>
        </p:txBody>
      </p:sp>
      <p:sp>
        <p:nvSpPr>
          <p:cNvPr id="4" name="Content Placeholder 3"/>
          <p:cNvSpPr>
            <a:spLocks noGrp="1"/>
          </p:cNvSpPr>
          <p:nvPr>
            <p:ph sz="half" idx="2"/>
          </p:nvPr>
        </p:nvSpPr>
        <p:spPr/>
        <p:txBody>
          <a:bodyPr/>
          <a:lstStyle/>
          <a:p>
            <a:pPr>
              <a:buNone/>
            </a:pPr>
            <a:r>
              <a:rPr lang="en-GB" u="sng" dirty="0" smtClean="0"/>
              <a:t>Temporal Summation</a:t>
            </a:r>
          </a:p>
          <a:p>
            <a:pPr>
              <a:buNone/>
            </a:pPr>
            <a:r>
              <a:rPr lang="en-GB" dirty="0" smtClean="0"/>
              <a:t>One neurone releases neurotransmitter many times over a short period of time to exceed the threshold and trigger an action potential in the next neurone.</a:t>
            </a:r>
            <a:endParaRPr lang="en-GB" dirty="0"/>
          </a:p>
        </p:txBody>
      </p:sp>
      <p:sp>
        <p:nvSpPr>
          <p:cNvPr id="5" name="TextBox 4"/>
          <p:cNvSpPr txBox="1"/>
          <p:nvPr/>
        </p:nvSpPr>
        <p:spPr>
          <a:xfrm>
            <a:off x="571472" y="5715016"/>
            <a:ext cx="8072494" cy="461665"/>
          </a:xfrm>
          <a:prstGeom prst="rect">
            <a:avLst/>
          </a:prstGeom>
          <a:solidFill>
            <a:srgbClr val="FFFF00"/>
          </a:solidFill>
          <a:ln>
            <a:solidFill>
              <a:schemeClr val="tx1"/>
            </a:solidFill>
          </a:ln>
        </p:spPr>
        <p:txBody>
          <a:bodyPr wrap="square" rtlCol="0">
            <a:spAutoFit/>
          </a:bodyPr>
          <a:lstStyle/>
          <a:p>
            <a:pPr algn="ctr"/>
            <a:r>
              <a:rPr lang="en-GB" sz="2400" b="1" dirty="0" smtClean="0">
                <a:latin typeface="+mj-lt"/>
              </a:rPr>
              <a:t>TASK – use page 176 – draw diagrams explaining summation</a:t>
            </a:r>
            <a:endParaRPr lang="en-GB" sz="2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linds(horizont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linds(horizont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5"/>
          <p:cNvSpPr>
            <a:spLocks noGrp="1"/>
          </p:cNvSpPr>
          <p:nvPr>
            <p:ph idx="1"/>
          </p:nvPr>
        </p:nvSpPr>
        <p:spPr>
          <a:xfrm>
            <a:off x="571500" y="500063"/>
            <a:ext cx="8229600" cy="5824537"/>
          </a:xfrm>
        </p:spPr>
        <p:txBody>
          <a:bodyPr>
            <a:noAutofit/>
          </a:bodyPr>
          <a:lstStyle/>
          <a:p>
            <a:pPr>
              <a:buFont typeface="Wingdings 2" pitchFamily="18" charset="2"/>
              <a:buNone/>
            </a:pPr>
            <a:r>
              <a:rPr lang="en-GB" sz="2800" b="1" u="sng" dirty="0" err="1" smtClean="0"/>
              <a:t>Unidirectionality</a:t>
            </a:r>
            <a:r>
              <a:rPr lang="en-GB" sz="2800" b="1" u="sng" dirty="0" smtClean="0"/>
              <a:t> </a:t>
            </a:r>
            <a:r>
              <a:rPr lang="en-GB" sz="2800" dirty="0" smtClean="0"/>
              <a:t>= Synapses can only pass in one direction – from the </a:t>
            </a:r>
            <a:r>
              <a:rPr lang="en-GB" sz="2800" dirty="0" err="1" smtClean="0"/>
              <a:t>presynaptic</a:t>
            </a:r>
            <a:r>
              <a:rPr lang="en-GB" sz="2800" dirty="0" smtClean="0"/>
              <a:t> to the postsynaptic neurone.</a:t>
            </a:r>
            <a:endParaRPr lang="en-GB" sz="2800" b="1" u="sng" dirty="0" smtClean="0"/>
          </a:p>
          <a:p>
            <a:pPr>
              <a:buFont typeface="Wingdings 2" pitchFamily="18" charset="2"/>
              <a:buNone/>
            </a:pPr>
            <a:endParaRPr lang="en-GB" sz="2800" b="1" u="sng" dirty="0" smtClean="0"/>
          </a:p>
          <a:p>
            <a:pPr>
              <a:buFont typeface="Wingdings 2" pitchFamily="18" charset="2"/>
              <a:buNone/>
            </a:pPr>
            <a:r>
              <a:rPr lang="en-GB" sz="2800" b="1" u="sng" dirty="0" smtClean="0"/>
              <a:t>Inhibitory Ion Channel Synapses</a:t>
            </a:r>
            <a:endParaRPr lang="en-GB" sz="2800" u="sng" dirty="0" smtClean="0"/>
          </a:p>
          <a:p>
            <a:r>
              <a:rPr lang="en-GB" sz="2800" dirty="0" smtClean="0"/>
              <a:t>Some synapses have chloride (</a:t>
            </a:r>
            <a:r>
              <a:rPr lang="en-GB" sz="2800" dirty="0" err="1" smtClean="0"/>
              <a:t>Cl</a:t>
            </a:r>
            <a:r>
              <a:rPr lang="en-GB" sz="2800" baseline="30000" dirty="0" smtClean="0"/>
              <a:t>-</a:t>
            </a:r>
            <a:r>
              <a:rPr lang="en-GB" sz="2800" dirty="0" smtClean="0"/>
              <a:t>)channels that can be opened</a:t>
            </a:r>
          </a:p>
          <a:p>
            <a:r>
              <a:rPr lang="en-GB" sz="2800" dirty="0" smtClean="0"/>
              <a:t>When the channels open, negative ions flow in causing a local hyperpolarisation (more negative than resting potential) and making an action potential less likely. </a:t>
            </a:r>
          </a:p>
          <a:p>
            <a:r>
              <a:rPr lang="en-GB" sz="2800" dirty="0" smtClean="0"/>
              <a:t>So with these synapses an impulse in one neurone can </a:t>
            </a:r>
            <a:r>
              <a:rPr lang="en-GB" sz="2800" u="sng" dirty="0" smtClean="0"/>
              <a:t>inhibit</a:t>
            </a:r>
            <a:r>
              <a:rPr lang="en-GB" sz="2800" dirty="0" smtClean="0"/>
              <a:t> an impulse in the next.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Effect transition="in" filter="blinds(horizontal)">
                                      <p:cBhvr>
                                        <p:cTn id="7" dur="500"/>
                                        <p:tgtEl>
                                          <p:spTgt spid="25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602">
                                            <p:txEl>
                                              <p:pRg st="2" end="2"/>
                                            </p:txEl>
                                          </p:spTgt>
                                        </p:tgtEl>
                                        <p:attrNameLst>
                                          <p:attrName>style.visibility</p:attrName>
                                        </p:attrNameLst>
                                      </p:cBhvr>
                                      <p:to>
                                        <p:strVal val="visible"/>
                                      </p:to>
                                    </p:set>
                                    <p:animEffect transition="in" filter="blinds(horizontal)">
                                      <p:cBhvr>
                                        <p:cTn id="12" dur="500"/>
                                        <p:tgtEl>
                                          <p:spTgt spid="2560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602">
                                            <p:txEl>
                                              <p:pRg st="3" end="3"/>
                                            </p:txEl>
                                          </p:spTgt>
                                        </p:tgtEl>
                                        <p:attrNameLst>
                                          <p:attrName>style.visibility</p:attrName>
                                        </p:attrNameLst>
                                      </p:cBhvr>
                                      <p:to>
                                        <p:strVal val="visible"/>
                                      </p:to>
                                    </p:set>
                                    <p:animEffect transition="in" filter="blinds(horizontal)">
                                      <p:cBhvr>
                                        <p:cTn id="17" dur="500"/>
                                        <p:tgtEl>
                                          <p:spTgt spid="2560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602">
                                            <p:txEl>
                                              <p:pRg st="4" end="4"/>
                                            </p:txEl>
                                          </p:spTgt>
                                        </p:tgtEl>
                                        <p:attrNameLst>
                                          <p:attrName>style.visibility</p:attrName>
                                        </p:attrNameLst>
                                      </p:cBhvr>
                                      <p:to>
                                        <p:strVal val="visible"/>
                                      </p:to>
                                    </p:set>
                                    <p:animEffect transition="in" filter="blinds(horizontal)">
                                      <p:cBhvr>
                                        <p:cTn id="22" dur="500"/>
                                        <p:tgtEl>
                                          <p:spTgt spid="2560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5602">
                                            <p:txEl>
                                              <p:pRg st="5" end="5"/>
                                            </p:txEl>
                                          </p:spTgt>
                                        </p:tgtEl>
                                        <p:attrNameLst>
                                          <p:attrName>style.visibility</p:attrName>
                                        </p:attrNameLst>
                                      </p:cBhvr>
                                      <p:to>
                                        <p:strVal val="visible"/>
                                      </p:to>
                                    </p:set>
                                    <p:animEffect transition="in" filter="blinds(horizontal)">
                                      <p:cBhvr>
                                        <p:cTn id="27" dur="500"/>
                                        <p:tgtEl>
                                          <p:spTgt spid="2560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214313"/>
            <a:ext cx="8229600" cy="1143001"/>
          </a:xfrm>
        </p:spPr>
        <p:txBody>
          <a:bodyPr/>
          <a:lstStyle/>
          <a:p>
            <a:pPr eaLnBrk="1" hangingPunct="1"/>
            <a:r>
              <a:rPr lang="en-GB" dirty="0" smtClean="0"/>
              <a:t>Plenary – Summary Qs p175</a:t>
            </a:r>
          </a:p>
        </p:txBody>
      </p:sp>
      <p:sp>
        <p:nvSpPr>
          <p:cNvPr id="3" name="Content Placeholder 2"/>
          <p:cNvSpPr>
            <a:spLocks noGrp="1"/>
          </p:cNvSpPr>
          <p:nvPr>
            <p:ph idx="1"/>
          </p:nvPr>
        </p:nvSpPr>
        <p:spPr>
          <a:xfrm>
            <a:off x="457200" y="571500"/>
            <a:ext cx="8229600" cy="6143625"/>
          </a:xfrm>
        </p:spPr>
        <p:txBody>
          <a:bodyPr/>
          <a:lstStyle/>
          <a:p>
            <a:pPr eaLnBrk="1" hangingPunct="1">
              <a:buFont typeface="Arial" charset="0"/>
              <a:buNone/>
            </a:pPr>
            <a:endParaRPr lang="en-GB" sz="1800" b="1" u="sng" dirty="0" smtClean="0"/>
          </a:p>
          <a:p>
            <a:pPr eaLnBrk="1" hangingPunct="1">
              <a:buFont typeface="Arial" charset="0"/>
              <a:buNone/>
            </a:pPr>
            <a:r>
              <a:rPr lang="en-GB" sz="1800" b="1" u="sng" dirty="0" smtClean="0"/>
              <a:t>Peer mark answers</a:t>
            </a:r>
          </a:p>
          <a:p>
            <a:pPr eaLnBrk="1" hangingPunct="1">
              <a:buFont typeface="Arial" charset="0"/>
              <a:buNone/>
            </a:pPr>
            <a:r>
              <a:rPr lang="en-GB" sz="1800" dirty="0" smtClean="0"/>
              <a:t>1. Lots of mitochondria, and endoplasmic reticulum</a:t>
            </a:r>
          </a:p>
          <a:p>
            <a:pPr eaLnBrk="1" hangingPunct="1">
              <a:buFont typeface="Arial" charset="0"/>
              <a:buNone/>
            </a:pPr>
            <a:r>
              <a:rPr lang="en-GB" sz="1800" dirty="0" smtClean="0"/>
              <a:t>2. It has receptor molecules</a:t>
            </a:r>
          </a:p>
          <a:p>
            <a:pPr eaLnBrk="1" hangingPunct="1">
              <a:buFont typeface="Arial" charset="0"/>
              <a:buNone/>
            </a:pPr>
            <a:r>
              <a:rPr lang="en-GB" sz="1800" dirty="0" smtClean="0"/>
              <a:t>3. AP reaches synaptic knob and neurotransmitter is released from vesicles in </a:t>
            </a:r>
            <a:r>
              <a:rPr lang="en-GB" sz="1800" dirty="0" err="1" smtClean="0"/>
              <a:t>presynaptic</a:t>
            </a:r>
            <a:r>
              <a:rPr lang="en-GB" sz="1800" dirty="0" smtClean="0"/>
              <a:t> neurone it diffuses across  the synapse to receptor molecule on postsynaptic neurone – starting a new AP</a:t>
            </a:r>
          </a:p>
          <a:p>
            <a:pPr eaLnBrk="1" hangingPunct="1">
              <a:buFont typeface="Arial" charset="0"/>
              <a:buNone/>
            </a:pPr>
            <a:r>
              <a:rPr lang="en-GB" sz="1800" dirty="0" smtClean="0"/>
              <a:t>4. Only one end can produce neurotransmitter, so only this end can produce a AP in the neurone on the opposite side of a synapse.</a:t>
            </a:r>
          </a:p>
          <a:p>
            <a:pPr eaLnBrk="1" hangingPunct="1">
              <a:buFont typeface="Arial" charset="0"/>
              <a:buNone/>
            </a:pPr>
            <a:r>
              <a:rPr lang="en-GB" sz="1800" dirty="0" smtClean="0"/>
              <a:t>5. a)Low level frequency </a:t>
            </a:r>
            <a:r>
              <a:rPr lang="en-GB" sz="1800" dirty="0" err="1" smtClean="0"/>
              <a:t>Aps</a:t>
            </a:r>
            <a:r>
              <a:rPr lang="en-GB" sz="1800" dirty="0" smtClean="0"/>
              <a:t> in sensory neurones in ear, due to quiet background. Amount of neurotransmitter is insufficient to exceed threshold value and trigger an AP so noise is ignored. Louder = higher frequencies, amount of neurotransmitter is sufficient (temporal summation))</a:t>
            </a:r>
          </a:p>
          <a:p>
            <a:pPr eaLnBrk="1" hangingPunct="1">
              <a:buFont typeface="Arial" charset="0"/>
              <a:buNone/>
            </a:pPr>
            <a:r>
              <a:rPr lang="en-GB" sz="1800" dirty="0" smtClean="0"/>
              <a:t>	b) Reacting to low level stimuli (background traffic) that present little danger can overload the (central) nervous system and so organisms fail to respond to more important stimuli. High level stimuli (horn) need a response because are more likely to represent danger</a:t>
            </a:r>
          </a:p>
          <a:p>
            <a:pPr eaLnBrk="1" hangingPunct="1">
              <a:buFont typeface="Arial" charset="0"/>
              <a:buNone/>
            </a:pPr>
            <a:r>
              <a:rPr lang="en-GB" sz="1800" dirty="0" smtClean="0"/>
              <a:t>6. Inside is too negative (too difficult for depolarisation), so stimulation is less likely to reach threshold value needed for new AP.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Starter</a:t>
            </a:r>
            <a:endParaRPr lang="en-GB" dirty="0"/>
          </a:p>
        </p:txBody>
      </p:sp>
      <p:sp>
        <p:nvSpPr>
          <p:cNvPr id="3" name="Content Placeholder 2"/>
          <p:cNvSpPr>
            <a:spLocks noGrp="1"/>
          </p:cNvSpPr>
          <p:nvPr>
            <p:ph idx="1"/>
          </p:nvPr>
        </p:nvSpPr>
        <p:spPr/>
        <p:txBody>
          <a:bodyPr>
            <a:normAutofit fontScale="77500" lnSpcReduction="20000"/>
          </a:bodyPr>
          <a:lstStyle/>
          <a:p>
            <a:r>
              <a:rPr lang="en-GB" b="1" u="sng" dirty="0" smtClean="0"/>
              <a:t>Complete Cloze sheet on nerve impulses</a:t>
            </a:r>
          </a:p>
          <a:p>
            <a:pPr>
              <a:buNone/>
            </a:pPr>
            <a:r>
              <a:rPr lang="en-GB" u="sng" dirty="0" smtClean="0"/>
              <a:t>The nerve impulse</a:t>
            </a:r>
            <a:endParaRPr lang="en-GB" dirty="0" smtClean="0"/>
          </a:p>
          <a:p>
            <a:pPr lvl="0"/>
            <a:r>
              <a:rPr lang="en-GB" dirty="0" smtClean="0"/>
              <a:t>Action potentials usually pass more quickly along a _________________________ nerve fibre because ion exchange only occurs at the nodes of _________________. Sodium ions can jump from node to node, which is described as __________________ conduction.</a:t>
            </a:r>
          </a:p>
          <a:p>
            <a:pPr lvl="0"/>
            <a:r>
              <a:rPr lang="en-GB" dirty="0" smtClean="0"/>
              <a:t>After an action potential has occurred, there is a brief __________________ period during which the neurone can’t conduct another action potential. This ensures that nerve impulses pass along the nerve fibre in one ____________________ only, and ensures that one nerve impulse does not merge with another.</a:t>
            </a:r>
          </a:p>
          <a:p>
            <a:pPr lvl="0"/>
            <a:r>
              <a:rPr lang="en-GB" dirty="0" smtClean="0"/>
              <a:t>If a stimulus is below a certain ____________________ value, an action potential will not occur. Action potentials obey the ___________ or ___________ law.</a:t>
            </a:r>
          </a:p>
          <a:p>
            <a:pPr lvl="0"/>
            <a:r>
              <a:rPr lang="en-GB" dirty="0" smtClean="0"/>
              <a:t>The intensity of a stimulus is conveyed by the ______________ of action potentials.</a:t>
            </a:r>
          </a:p>
          <a:p>
            <a:pPr>
              <a:buNone/>
            </a:pP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Starter - Answers</a:t>
            </a:r>
            <a:endParaRPr lang="en-GB" dirty="0"/>
          </a:p>
        </p:txBody>
      </p:sp>
      <p:sp>
        <p:nvSpPr>
          <p:cNvPr id="3" name="Content Placeholder 2"/>
          <p:cNvSpPr>
            <a:spLocks noGrp="1"/>
          </p:cNvSpPr>
          <p:nvPr>
            <p:ph idx="1"/>
          </p:nvPr>
        </p:nvSpPr>
        <p:spPr/>
        <p:txBody>
          <a:bodyPr>
            <a:normAutofit fontScale="85000" lnSpcReduction="20000"/>
          </a:bodyPr>
          <a:lstStyle/>
          <a:p>
            <a:pPr>
              <a:buNone/>
            </a:pPr>
            <a:r>
              <a:rPr lang="en-GB" u="sng" dirty="0" smtClean="0"/>
              <a:t>The nerve impulse</a:t>
            </a:r>
            <a:endParaRPr lang="en-GB" dirty="0" smtClean="0"/>
          </a:p>
          <a:p>
            <a:pPr lvl="0"/>
            <a:r>
              <a:rPr lang="en-GB" dirty="0" smtClean="0"/>
              <a:t>Action potentials usually pass more quickly along a </a:t>
            </a:r>
            <a:r>
              <a:rPr lang="en-GB" b="1" dirty="0" err="1" smtClean="0">
                <a:solidFill>
                  <a:srgbClr val="FF0000"/>
                </a:solidFill>
              </a:rPr>
              <a:t>myelinated</a:t>
            </a:r>
            <a:r>
              <a:rPr lang="en-GB" b="1" dirty="0" smtClean="0"/>
              <a:t> </a:t>
            </a:r>
            <a:r>
              <a:rPr lang="en-GB" dirty="0" smtClean="0"/>
              <a:t>nerve fibre because ion exchange only occurs at the nodes of </a:t>
            </a:r>
            <a:r>
              <a:rPr lang="en-GB" b="1" dirty="0" err="1" smtClean="0">
                <a:solidFill>
                  <a:srgbClr val="FF0000"/>
                </a:solidFill>
              </a:rPr>
              <a:t>ranvier</a:t>
            </a:r>
            <a:r>
              <a:rPr lang="en-GB" dirty="0" smtClean="0"/>
              <a:t>. Sodium ions can jump from node to node, which is described as </a:t>
            </a:r>
            <a:r>
              <a:rPr lang="en-GB" b="1" dirty="0" err="1" smtClean="0">
                <a:solidFill>
                  <a:srgbClr val="FF0000"/>
                </a:solidFill>
              </a:rPr>
              <a:t>saltatory</a:t>
            </a:r>
            <a:r>
              <a:rPr lang="en-GB" dirty="0" smtClean="0"/>
              <a:t> conduction.</a:t>
            </a:r>
          </a:p>
          <a:p>
            <a:pPr lvl="0"/>
            <a:r>
              <a:rPr lang="en-GB" dirty="0" smtClean="0"/>
              <a:t>After an action potential has occurred, there is a brief </a:t>
            </a:r>
            <a:r>
              <a:rPr lang="en-GB" b="1" dirty="0" smtClean="0">
                <a:solidFill>
                  <a:srgbClr val="FF0000"/>
                </a:solidFill>
              </a:rPr>
              <a:t>refractory</a:t>
            </a:r>
            <a:r>
              <a:rPr lang="en-GB" dirty="0" smtClean="0"/>
              <a:t> period during which the neurone can’t conduct another action potential. This ensures that nerve impulses pass along the nerve fibre in one </a:t>
            </a:r>
            <a:r>
              <a:rPr lang="en-GB" b="1" dirty="0" smtClean="0">
                <a:solidFill>
                  <a:srgbClr val="FF0000"/>
                </a:solidFill>
              </a:rPr>
              <a:t>direction</a:t>
            </a:r>
            <a:r>
              <a:rPr lang="en-GB" dirty="0" smtClean="0"/>
              <a:t> only, and ensures that one nerve impulse does not merge with another.</a:t>
            </a:r>
          </a:p>
          <a:p>
            <a:pPr lvl="0"/>
            <a:r>
              <a:rPr lang="en-GB" dirty="0" smtClean="0"/>
              <a:t>If a stimulus is below a certain </a:t>
            </a:r>
            <a:r>
              <a:rPr lang="en-GB" b="1" dirty="0" smtClean="0">
                <a:solidFill>
                  <a:srgbClr val="FF0000"/>
                </a:solidFill>
              </a:rPr>
              <a:t>threshold</a:t>
            </a:r>
            <a:r>
              <a:rPr lang="en-GB" dirty="0" smtClean="0"/>
              <a:t> value, an action potential will not occur. Action potentials obey the </a:t>
            </a:r>
            <a:r>
              <a:rPr lang="en-GB" b="1" dirty="0" smtClean="0">
                <a:solidFill>
                  <a:srgbClr val="FF0000"/>
                </a:solidFill>
              </a:rPr>
              <a:t>all</a:t>
            </a:r>
            <a:r>
              <a:rPr lang="en-GB" dirty="0" smtClean="0"/>
              <a:t> or </a:t>
            </a:r>
            <a:r>
              <a:rPr lang="en-GB" b="1" dirty="0" smtClean="0">
                <a:solidFill>
                  <a:srgbClr val="FF0000"/>
                </a:solidFill>
              </a:rPr>
              <a:t>nothing </a:t>
            </a:r>
            <a:r>
              <a:rPr lang="en-GB" dirty="0" smtClean="0"/>
              <a:t>law.</a:t>
            </a:r>
          </a:p>
          <a:p>
            <a:pPr lvl="0"/>
            <a:r>
              <a:rPr lang="en-GB" dirty="0" smtClean="0"/>
              <a:t>The intensity of a stimulus is conveyed by the </a:t>
            </a:r>
            <a:r>
              <a:rPr lang="en-GB" b="1" dirty="0" smtClean="0">
                <a:solidFill>
                  <a:srgbClr val="FF0000"/>
                </a:solidFill>
              </a:rPr>
              <a:t>frequency</a:t>
            </a:r>
            <a:r>
              <a:rPr lang="en-GB" dirty="0" smtClean="0"/>
              <a:t> of action potentials.</a:t>
            </a:r>
          </a:p>
          <a:p>
            <a:pPr>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Placeholder 3"/>
          <p:cNvSpPr>
            <a:spLocks noGrp="1"/>
          </p:cNvSpPr>
          <p:nvPr>
            <p:ph type="body" idx="1"/>
          </p:nvPr>
        </p:nvSpPr>
        <p:spPr>
          <a:xfrm>
            <a:off x="500063" y="214313"/>
            <a:ext cx="4040187" cy="428625"/>
          </a:xfrm>
        </p:spPr>
        <p:txBody>
          <a:bodyPr/>
          <a:lstStyle/>
          <a:p>
            <a:pPr eaLnBrk="1" hangingPunct="1">
              <a:buFont typeface="Arial" charset="0"/>
              <a:buNone/>
            </a:pPr>
            <a:r>
              <a:rPr lang="en-GB" dirty="0" smtClean="0">
                <a:latin typeface="+mj-lt"/>
              </a:rPr>
              <a:t>Learning outcomes</a:t>
            </a:r>
          </a:p>
        </p:txBody>
      </p:sp>
      <p:sp>
        <p:nvSpPr>
          <p:cNvPr id="18435" name="Content Placeholder 4"/>
          <p:cNvSpPr>
            <a:spLocks noGrp="1"/>
          </p:cNvSpPr>
          <p:nvPr>
            <p:ph sz="half" idx="2"/>
          </p:nvPr>
        </p:nvSpPr>
        <p:spPr>
          <a:xfrm>
            <a:off x="357188" y="785813"/>
            <a:ext cx="4040187" cy="5054600"/>
          </a:xfrm>
        </p:spPr>
        <p:txBody>
          <a:bodyPr>
            <a:normAutofit/>
          </a:bodyPr>
          <a:lstStyle/>
          <a:p>
            <a:pPr eaLnBrk="1" hangingPunct="1">
              <a:buFontTx/>
              <a:buNone/>
            </a:pPr>
            <a:r>
              <a:rPr lang="en-GB" sz="2000" dirty="0" smtClean="0"/>
              <a:t>By the end of this lesson I will know that </a:t>
            </a:r>
          </a:p>
          <a:p>
            <a:pPr>
              <a:buFont typeface="Wingdings 2" pitchFamily="18" charset="2"/>
              <a:buNone/>
            </a:pPr>
            <a:r>
              <a:rPr lang="en-GB" sz="2000" dirty="0" smtClean="0"/>
              <a:t>• Describe </a:t>
            </a:r>
            <a:r>
              <a:rPr lang="en-GB" sz="2000" dirty="0" err="1" smtClean="0"/>
              <a:t>unidirectionality</a:t>
            </a:r>
            <a:endParaRPr lang="en-GB" sz="2000" dirty="0" smtClean="0"/>
          </a:p>
          <a:p>
            <a:pPr>
              <a:buFont typeface="Wingdings 2" pitchFamily="18" charset="2"/>
              <a:buNone/>
            </a:pPr>
            <a:r>
              <a:rPr lang="en-GB" sz="2000" dirty="0" smtClean="0"/>
              <a:t>• Explain temporal and spatial summation - several action potentials might be needed to produce enough neurotransmitter to overcome threshold of postsynaptic membrane.</a:t>
            </a:r>
          </a:p>
          <a:p>
            <a:pPr>
              <a:buFont typeface="Wingdings 2" pitchFamily="18" charset="2"/>
              <a:buNone/>
            </a:pPr>
            <a:r>
              <a:rPr lang="en-GB" sz="2000" dirty="0" smtClean="0"/>
              <a:t>• Explain inhibition – an impulse in one neurone can inhibit another</a:t>
            </a:r>
          </a:p>
          <a:p>
            <a:r>
              <a:rPr lang="en-GB" sz="2000" dirty="0" smtClean="0"/>
              <a:t>Describe the sequence of events across a synapse</a:t>
            </a:r>
          </a:p>
        </p:txBody>
      </p:sp>
      <p:sp>
        <p:nvSpPr>
          <p:cNvPr id="18436" name="Text Placeholder 5"/>
          <p:cNvSpPr>
            <a:spLocks noGrp="1"/>
          </p:cNvSpPr>
          <p:nvPr>
            <p:ph type="body" sz="quarter" idx="3"/>
          </p:nvPr>
        </p:nvSpPr>
        <p:spPr>
          <a:xfrm>
            <a:off x="4643438" y="214313"/>
            <a:ext cx="4041775" cy="428625"/>
          </a:xfrm>
        </p:spPr>
        <p:txBody>
          <a:bodyPr/>
          <a:lstStyle/>
          <a:p>
            <a:pPr eaLnBrk="1" hangingPunct="1">
              <a:buFont typeface="Arial" charset="0"/>
              <a:buNone/>
            </a:pPr>
            <a:r>
              <a:rPr lang="en-GB" dirty="0" smtClean="0">
                <a:latin typeface="+mj-lt"/>
              </a:rPr>
              <a:t>Success criteria</a:t>
            </a:r>
          </a:p>
        </p:txBody>
      </p:sp>
      <p:sp>
        <p:nvSpPr>
          <p:cNvPr id="18437" name="Content Placeholder 6"/>
          <p:cNvSpPr>
            <a:spLocks noGrp="1"/>
          </p:cNvSpPr>
          <p:nvPr>
            <p:ph sz="quarter" idx="4"/>
          </p:nvPr>
        </p:nvSpPr>
        <p:spPr>
          <a:xfrm>
            <a:off x="4643438" y="785813"/>
            <a:ext cx="4041775" cy="4983162"/>
          </a:xfrm>
        </p:spPr>
        <p:txBody>
          <a:bodyPr/>
          <a:lstStyle/>
          <a:p>
            <a:pPr eaLnBrk="1" hangingPunct="1">
              <a:buFontTx/>
              <a:buNone/>
            </a:pPr>
            <a:r>
              <a:rPr lang="en-GB" sz="2000" dirty="0" smtClean="0"/>
              <a:t>By the end of this lesson I can</a:t>
            </a:r>
          </a:p>
          <a:p>
            <a:pPr eaLnBrk="1" hangingPunct="1"/>
            <a:r>
              <a:rPr lang="en-GB" sz="2000" dirty="0" smtClean="0"/>
              <a:t>Discuss previous knowledge from KS4 on synapses</a:t>
            </a:r>
          </a:p>
          <a:p>
            <a:pPr eaLnBrk="1" hangingPunct="1"/>
            <a:r>
              <a:rPr lang="en-GB" sz="2000" dirty="0" smtClean="0"/>
              <a:t>Label a diagram to show the structure of s synapse</a:t>
            </a:r>
          </a:p>
          <a:p>
            <a:pPr eaLnBrk="1" hangingPunct="1"/>
            <a:r>
              <a:rPr lang="en-GB" sz="2000" dirty="0" smtClean="0"/>
              <a:t>Describe features of a synapse</a:t>
            </a:r>
          </a:p>
          <a:p>
            <a:pPr eaLnBrk="1" hangingPunct="1"/>
            <a:r>
              <a:rPr lang="en-GB" sz="2000" dirty="0" smtClean="0"/>
              <a:t>Draw diagrams describing summation</a:t>
            </a:r>
          </a:p>
          <a:p>
            <a:pPr eaLnBrk="1" hangingPunct="1"/>
            <a:r>
              <a:rPr lang="en-GB" sz="2000" dirty="0" smtClean="0"/>
              <a:t>Answer summary questions</a:t>
            </a:r>
          </a:p>
          <a:p>
            <a:pPr eaLnBrk="1" hangingPunct="1"/>
            <a:endParaRPr lang="en-GB" sz="2000" dirty="0" smtClean="0"/>
          </a:p>
          <a:p>
            <a:pPr eaLnBrk="1" hangingPunct="1"/>
            <a:endParaRPr lang="en-GB" sz="2000" dirty="0" smtClean="0"/>
          </a:p>
          <a:p>
            <a:pPr eaLnBrk="1" hangingPunct="1"/>
            <a:endParaRPr lang="en-GB" sz="2000" dirty="0" smtClean="0"/>
          </a:p>
          <a:p>
            <a:pPr eaLnBrk="1" hangingPunct="1"/>
            <a:endParaRPr lang="en-GB" sz="2000" dirty="0" smtClean="0"/>
          </a:p>
          <a:p>
            <a:pPr eaLnBrk="1" hangingPunct="1">
              <a:buFontTx/>
              <a:buNone/>
            </a:pPr>
            <a:endParaRPr lang="en-GB"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Synapses</a:t>
            </a:r>
            <a:endParaRPr lang="en-GB" dirty="0"/>
          </a:p>
        </p:txBody>
      </p:sp>
      <p:sp>
        <p:nvSpPr>
          <p:cNvPr id="8" name="Content Placeholder 7"/>
          <p:cNvSpPr>
            <a:spLocks noGrp="1"/>
          </p:cNvSpPr>
          <p:nvPr>
            <p:ph idx="1"/>
          </p:nvPr>
        </p:nvSpPr>
        <p:spPr/>
        <p:txBody>
          <a:bodyPr/>
          <a:lstStyle/>
          <a:p>
            <a:r>
              <a:rPr lang="en-GB" dirty="0" smtClean="0"/>
              <a:t>Write down 2 things you can remember from KS4 about Synapses</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Synapse</a:t>
            </a:r>
            <a:endParaRPr lang="en-GB" dirty="0"/>
          </a:p>
        </p:txBody>
      </p:sp>
      <p:sp>
        <p:nvSpPr>
          <p:cNvPr id="3" name="Content Placeholder 2"/>
          <p:cNvSpPr>
            <a:spLocks noGrp="1"/>
          </p:cNvSpPr>
          <p:nvPr>
            <p:ph idx="1"/>
          </p:nvPr>
        </p:nvSpPr>
        <p:spPr/>
        <p:txBody>
          <a:bodyPr/>
          <a:lstStyle/>
          <a:p>
            <a:r>
              <a:rPr lang="en-GB" sz="2800" dirty="0" smtClean="0"/>
              <a:t>The point at which one neurone communicates with the dendrite of another, or with a </a:t>
            </a:r>
            <a:r>
              <a:rPr lang="en-GB" sz="2800" dirty="0" err="1" smtClean="0"/>
              <a:t>effector</a:t>
            </a:r>
            <a:r>
              <a:rPr lang="en-GB" sz="2800" dirty="0" smtClean="0"/>
              <a:t>, is called a synapse</a:t>
            </a:r>
          </a:p>
          <a:p>
            <a:r>
              <a:rPr lang="en-GB" sz="2800" dirty="0" smtClean="0"/>
              <a:t>Nerve impulses can’t pass directly across the gap, communication is by means of chemical called a neurotransmitter</a:t>
            </a:r>
          </a:p>
          <a:p>
            <a:r>
              <a:rPr lang="en-GB" sz="2800" dirty="0" smtClean="0"/>
              <a:t>Examples of neurotransmitters – acetylcholine, </a:t>
            </a:r>
            <a:r>
              <a:rPr lang="en-GB" sz="2800" dirty="0" err="1" smtClean="0"/>
              <a:t>noradrenaline</a:t>
            </a:r>
            <a:r>
              <a:rPr lang="en-GB" sz="2800" dirty="0" smtClean="0"/>
              <a:t>, dopamine</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57158" y="142852"/>
            <a:ext cx="8229600" cy="1143000"/>
          </a:xfrm>
        </p:spPr>
        <p:txBody>
          <a:bodyPr>
            <a:normAutofit/>
          </a:bodyPr>
          <a:lstStyle/>
          <a:p>
            <a:r>
              <a:rPr lang="en-GB" sz="4800" dirty="0" smtClean="0"/>
              <a:t>The structure of a synapse</a:t>
            </a:r>
          </a:p>
        </p:txBody>
      </p:sp>
      <p:sp>
        <p:nvSpPr>
          <p:cNvPr id="20483" name="Content Placeholder 2"/>
          <p:cNvSpPr>
            <a:spLocks noGrp="1"/>
          </p:cNvSpPr>
          <p:nvPr>
            <p:ph idx="1"/>
          </p:nvPr>
        </p:nvSpPr>
        <p:spPr>
          <a:xfrm>
            <a:off x="428625" y="1214438"/>
            <a:ext cx="8229600" cy="5643562"/>
          </a:xfrm>
        </p:spPr>
        <p:txBody>
          <a:bodyPr>
            <a:normAutofit/>
          </a:bodyPr>
          <a:lstStyle/>
          <a:p>
            <a:r>
              <a:rPr lang="en-GB" sz="3200" dirty="0" smtClean="0"/>
              <a:t>At the synapse the </a:t>
            </a:r>
            <a:r>
              <a:rPr lang="en-GB" sz="3200" dirty="0" err="1" smtClean="0"/>
              <a:t>presynaptic</a:t>
            </a:r>
            <a:r>
              <a:rPr lang="en-GB" sz="3200" dirty="0" smtClean="0"/>
              <a:t> neurone communicates with the postsynaptic neurone</a:t>
            </a:r>
          </a:p>
          <a:p>
            <a:r>
              <a:rPr lang="en-GB" sz="3200" dirty="0" smtClean="0"/>
              <a:t>At the end of the </a:t>
            </a:r>
            <a:r>
              <a:rPr lang="en-GB" sz="3200" dirty="0" err="1" smtClean="0"/>
              <a:t>presynaptic</a:t>
            </a:r>
            <a:r>
              <a:rPr lang="en-GB" sz="3200" dirty="0" smtClean="0"/>
              <a:t> neurone there are synaptic knobs</a:t>
            </a:r>
          </a:p>
          <a:p>
            <a:r>
              <a:rPr lang="en-GB" sz="3200" dirty="0" smtClean="0"/>
              <a:t>Synaptic knobs contain many mitochondria and large amounts of ER to manufacture neurotransmitters. </a:t>
            </a:r>
          </a:p>
          <a:p>
            <a:r>
              <a:rPr lang="en-GB" sz="3200" dirty="0" smtClean="0"/>
              <a:t>There is a tiny gap known as the synaptic cleft (about 20 nanometres wide)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linds(horizontal)">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blinds(horizontal)">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blinds(horizontal)">
                                      <p:cBhvr>
                                        <p:cTn id="17" dur="500"/>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blinds(horizontal)">
                                      <p:cBhvr>
                                        <p:cTn id="22" dur="5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3328982" cy="1581904"/>
          </a:xfrm>
        </p:spPr>
        <p:txBody>
          <a:bodyPr/>
          <a:lstStyle/>
          <a:p>
            <a:r>
              <a:rPr lang="en-GB" dirty="0" smtClean="0"/>
              <a:t>Synapse Structure</a:t>
            </a:r>
            <a:endParaRPr lang="en-GB" dirty="0"/>
          </a:p>
        </p:txBody>
      </p:sp>
      <p:pic>
        <p:nvPicPr>
          <p:cNvPr id="4" name="Picture 3"/>
          <p:cNvPicPr/>
          <p:nvPr/>
        </p:nvPicPr>
        <p:blipFill>
          <a:blip r:embed="rId2" cstate="print"/>
          <a:srcRect/>
          <a:stretch>
            <a:fillRect/>
          </a:stretch>
        </p:blipFill>
        <p:spPr bwMode="auto">
          <a:xfrm>
            <a:off x="4071934" y="642918"/>
            <a:ext cx="4478384" cy="5858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2000232" y="428604"/>
            <a:ext cx="5143536" cy="6286543"/>
          </a:xfrm>
          <a:prstGeom prst="rect">
            <a:avLst/>
          </a:prstGeom>
          <a:noFill/>
          <a:ln w="9525">
            <a:noFill/>
            <a:miter lim="800000"/>
            <a:headEnd/>
            <a:tailEnd/>
          </a:ln>
        </p:spPr>
      </p:pic>
      <p:sp>
        <p:nvSpPr>
          <p:cNvPr id="5" name="Rectangle 4"/>
          <p:cNvSpPr/>
          <p:nvPr/>
        </p:nvSpPr>
        <p:spPr>
          <a:xfrm>
            <a:off x="5715008" y="500042"/>
            <a:ext cx="1000132"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5715008" y="857232"/>
            <a:ext cx="1285884"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786446" y="1428736"/>
            <a:ext cx="1285884"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715008" y="1857364"/>
            <a:ext cx="142876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2428860" y="1785926"/>
            <a:ext cx="1143008"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2143108" y="2214554"/>
            <a:ext cx="1000132"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6215074" y="2928934"/>
            <a:ext cx="1000132"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929322" y="4286256"/>
            <a:ext cx="1071570"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072066" y="4786322"/>
            <a:ext cx="1428760" cy="214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714876" y="5000636"/>
            <a:ext cx="1000132"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2428860" y="4500570"/>
            <a:ext cx="1000132"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2714612" y="5429264"/>
            <a:ext cx="1000132"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5000628" y="5429264"/>
            <a:ext cx="1357322"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5000628" y="5786454"/>
            <a:ext cx="1928826"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0" nodeType="clickEffect">
                                  <p:stCondLst>
                                    <p:cond delay="0"/>
                                  </p:stCondLst>
                                  <p:childTnLst>
                                    <p:animEffect transition="out" filter="blinds(horizontal)">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0" nodeType="clickEffect">
                                  <p:stCondLst>
                                    <p:cond delay="0"/>
                                  </p:stCondLst>
                                  <p:childTnLst>
                                    <p:animEffect transition="out" filter="blinds(horizontal)">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0" nodeType="clickEffect">
                                  <p:stCondLst>
                                    <p:cond delay="0"/>
                                  </p:stCondLst>
                                  <p:childTnLst>
                                    <p:animEffect transition="out" filter="blinds(horizontal)">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0" nodeType="clickEffect">
                                  <p:stCondLst>
                                    <p:cond delay="0"/>
                                  </p:stCondLst>
                                  <p:childTnLst>
                                    <p:animEffect transition="out" filter="blinds(horizontal)">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0" nodeType="clickEffect">
                                  <p:stCondLst>
                                    <p:cond delay="0"/>
                                  </p:stCondLst>
                                  <p:childTnLst>
                                    <p:animEffect transition="out" filter="blinds(horizontal)">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xit" presetSubtype="10" fill="hold" grpId="0" nodeType="clickEffect">
                                  <p:stCondLst>
                                    <p:cond delay="0"/>
                                  </p:stCondLst>
                                  <p:childTnLst>
                                    <p:animEffect transition="out" filter="blinds(horizontal)">
                                      <p:cBhvr>
                                        <p:cTn id="56" dur="500"/>
                                        <p:tgtEl>
                                          <p:spTgt spid="16"/>
                                        </p:tgtEl>
                                      </p:cBhvr>
                                    </p:animEffect>
                                    <p:set>
                                      <p:cBhvr>
                                        <p:cTn id="57" dur="1" fill="hold">
                                          <p:stCondLst>
                                            <p:cond delay="499"/>
                                          </p:stCondLst>
                                        </p:cTn>
                                        <p:tgtEl>
                                          <p:spTgt spid="1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3" presetClass="exit" presetSubtype="10" fill="hold" grpId="0" nodeType="clickEffect">
                                  <p:stCondLst>
                                    <p:cond delay="0"/>
                                  </p:stCondLst>
                                  <p:childTnLst>
                                    <p:animEffect transition="out" filter="blinds(horizontal)">
                                      <p:cBhvr>
                                        <p:cTn id="61" dur="500"/>
                                        <p:tgtEl>
                                          <p:spTgt spid="17"/>
                                        </p:tgtEl>
                                      </p:cBhvr>
                                    </p:animEffect>
                                    <p:set>
                                      <p:cBhvr>
                                        <p:cTn id="62" dur="1" fill="hold">
                                          <p:stCondLst>
                                            <p:cond delay="499"/>
                                          </p:stCondLst>
                                        </p:cTn>
                                        <p:tgtEl>
                                          <p:spTgt spid="1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3" presetClass="exit" presetSubtype="10" fill="hold" grpId="0" nodeType="clickEffect">
                                  <p:stCondLst>
                                    <p:cond delay="0"/>
                                  </p:stCondLst>
                                  <p:childTnLst>
                                    <p:animEffect transition="out" filter="blinds(horizontal)">
                                      <p:cBhvr>
                                        <p:cTn id="66" dur="500"/>
                                        <p:tgtEl>
                                          <p:spTgt spid="18"/>
                                        </p:tgtEl>
                                      </p:cBhvr>
                                    </p:animEffect>
                                    <p:set>
                                      <p:cBhvr>
                                        <p:cTn id="67" dur="1" fill="hold">
                                          <p:stCondLst>
                                            <p:cond delay="499"/>
                                          </p:stCondLst>
                                        </p:cTn>
                                        <p:tgtEl>
                                          <p:spTgt spid="1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3" presetClass="exit" presetSubtype="10" fill="hold" grpId="0" nodeType="clickEffect">
                                  <p:stCondLst>
                                    <p:cond delay="0"/>
                                  </p:stCondLst>
                                  <p:childTnLst>
                                    <p:animEffect transition="out" filter="blinds(horizontal)">
                                      <p:cBhvr>
                                        <p:cTn id="71" dur="500"/>
                                        <p:tgtEl>
                                          <p:spTgt spid="19"/>
                                        </p:tgtEl>
                                      </p:cBhvr>
                                    </p:animEffect>
                                    <p:set>
                                      <p:cBhvr>
                                        <p:cTn id="7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179</TotalTime>
  <Words>953</Words>
  <Application>Microsoft Office PowerPoint</Application>
  <PresentationFormat>On-screen Show (4:3)</PresentationFormat>
  <Paragraphs>78</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Flow</vt:lpstr>
      <vt:lpstr>Bitmap Image</vt:lpstr>
      <vt:lpstr>The Structure and Function of Synapses</vt:lpstr>
      <vt:lpstr>Starter</vt:lpstr>
      <vt:lpstr>Starter - Answers</vt:lpstr>
      <vt:lpstr>Slide 4</vt:lpstr>
      <vt:lpstr>Synapses</vt:lpstr>
      <vt:lpstr>The Synapse</vt:lpstr>
      <vt:lpstr>The structure of a synapse</vt:lpstr>
      <vt:lpstr>Synapse Structure</vt:lpstr>
      <vt:lpstr>Slide 9</vt:lpstr>
      <vt:lpstr>Functions of Synapses</vt:lpstr>
      <vt:lpstr>Neurotransmitter</vt:lpstr>
      <vt:lpstr>Cholinergic Synapses</vt:lpstr>
      <vt:lpstr>Summation</vt:lpstr>
      <vt:lpstr>Slide 14</vt:lpstr>
      <vt:lpstr>Plenary – Summary Qs p175</vt:lpstr>
    </vt:vector>
  </TitlesOfParts>
  <Company>RM plc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Structure and Function of Synapses</dc:title>
  <dc:creator> </dc:creator>
  <cp:lastModifiedBy> </cp:lastModifiedBy>
  <cp:revision>18</cp:revision>
  <dcterms:created xsi:type="dcterms:W3CDTF">2011-03-04T18:07:29Z</dcterms:created>
  <dcterms:modified xsi:type="dcterms:W3CDTF">2011-03-08T11:06:07Z</dcterms:modified>
</cp:coreProperties>
</file>