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72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45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87B4-F1FC-4516-A2E9-F75D3E449781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E8B9A-DCC0-4CE8-998A-4C6208B483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11.1 Replication of DNA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6357950" y="1928802"/>
            <a:ext cx="571504" cy="214314"/>
            <a:chOff x="4572000" y="3357562"/>
            <a:chExt cx="1000132" cy="285752"/>
          </a:xfrm>
        </p:grpSpPr>
        <p:sp>
          <p:nvSpPr>
            <p:cNvPr id="97" name="Rectangle 96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Isosceles Triangle 97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643702" y="1928802"/>
            <a:ext cx="714380" cy="214314"/>
            <a:chOff x="5143504" y="3357562"/>
            <a:chExt cx="1000132" cy="285752"/>
          </a:xfrm>
        </p:grpSpPr>
        <p:sp>
          <p:nvSpPr>
            <p:cNvPr id="100" name="Rectangle 99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ight Triangle 100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ight Triangle 101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357950" y="2357430"/>
            <a:ext cx="714380" cy="214314"/>
            <a:chOff x="4572000" y="3857628"/>
            <a:chExt cx="1000132" cy="285752"/>
          </a:xfrm>
        </p:grpSpPr>
        <p:sp>
          <p:nvSpPr>
            <p:cNvPr id="104" name="Rectangle 103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715140" y="2357430"/>
            <a:ext cx="642942" cy="214314"/>
            <a:chOff x="5143504" y="3857628"/>
            <a:chExt cx="1000132" cy="285752"/>
          </a:xfrm>
        </p:grpSpPr>
        <p:sp>
          <p:nvSpPr>
            <p:cNvPr id="107" name="Rectangle 106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 flipH="1">
            <a:off x="6786578" y="2786058"/>
            <a:ext cx="571504" cy="214314"/>
            <a:chOff x="4572000" y="3357562"/>
            <a:chExt cx="1000132" cy="285752"/>
          </a:xfrm>
        </p:grpSpPr>
        <p:sp>
          <p:nvSpPr>
            <p:cNvPr id="111" name="Rectangle 110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 flipH="1">
            <a:off x="6357950" y="2786058"/>
            <a:ext cx="714380" cy="214314"/>
            <a:chOff x="5143504" y="3357562"/>
            <a:chExt cx="1000132" cy="285752"/>
          </a:xfrm>
        </p:grpSpPr>
        <p:sp>
          <p:nvSpPr>
            <p:cNvPr id="114" name="Rectangle 113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ight Triangle 115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357950" y="3214686"/>
            <a:ext cx="714380" cy="214314"/>
            <a:chOff x="4572000" y="3857628"/>
            <a:chExt cx="1000132" cy="285752"/>
          </a:xfrm>
        </p:grpSpPr>
        <p:sp>
          <p:nvSpPr>
            <p:cNvPr id="118" name="Rectangle 117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715140" y="3214686"/>
            <a:ext cx="642942" cy="214314"/>
            <a:chOff x="5143504" y="3857628"/>
            <a:chExt cx="1000132" cy="285752"/>
          </a:xfrm>
        </p:grpSpPr>
        <p:sp>
          <p:nvSpPr>
            <p:cNvPr id="121" name="Rectangle 120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 rot="20276895" flipH="1">
            <a:off x="6874730" y="3827608"/>
            <a:ext cx="642942" cy="214314"/>
            <a:chOff x="4572000" y="3857628"/>
            <a:chExt cx="1000132" cy="285752"/>
          </a:xfrm>
        </p:grpSpPr>
        <p:sp>
          <p:nvSpPr>
            <p:cNvPr id="129" name="Rectangle 128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 rot="1079404" flipH="1">
            <a:off x="6232453" y="3808799"/>
            <a:ext cx="642942" cy="214314"/>
            <a:chOff x="5143504" y="3857628"/>
            <a:chExt cx="1000132" cy="285752"/>
          </a:xfrm>
        </p:grpSpPr>
        <p:sp>
          <p:nvSpPr>
            <p:cNvPr id="132" name="Rectangle 131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 rot="2211023">
            <a:off x="5936496" y="4293344"/>
            <a:ext cx="571504" cy="214314"/>
            <a:chOff x="4572000" y="3357562"/>
            <a:chExt cx="1000132" cy="285752"/>
          </a:xfrm>
        </p:grpSpPr>
        <p:sp>
          <p:nvSpPr>
            <p:cNvPr id="136" name="Rectangle 135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36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 rot="19276063">
            <a:off x="7060823" y="4300648"/>
            <a:ext cx="714380" cy="214314"/>
            <a:chOff x="5143504" y="3357562"/>
            <a:chExt cx="1000132" cy="285752"/>
          </a:xfrm>
        </p:grpSpPr>
        <p:sp>
          <p:nvSpPr>
            <p:cNvPr id="139" name="Rectangle 138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ight Triangle 139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ight Triangle 140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 rot="2327797" flipH="1">
            <a:off x="5568348" y="4678349"/>
            <a:ext cx="642942" cy="214314"/>
            <a:chOff x="5143504" y="3857628"/>
            <a:chExt cx="1000132" cy="285752"/>
          </a:xfrm>
        </p:grpSpPr>
        <p:sp>
          <p:nvSpPr>
            <p:cNvPr id="143" name="Rectangle 142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 rot="19038779" flipH="1">
            <a:off x="7488442" y="4668194"/>
            <a:ext cx="642942" cy="214314"/>
            <a:chOff x="4572000" y="3857628"/>
            <a:chExt cx="1000132" cy="285752"/>
          </a:xfrm>
        </p:grpSpPr>
        <p:sp>
          <p:nvSpPr>
            <p:cNvPr id="147" name="Rectangle 146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 rot="2577597" flipH="1">
            <a:off x="5263619" y="5072445"/>
            <a:ext cx="714380" cy="214314"/>
            <a:chOff x="5143504" y="3357562"/>
            <a:chExt cx="1000132" cy="285752"/>
          </a:xfrm>
        </p:grpSpPr>
        <p:sp>
          <p:nvSpPr>
            <p:cNvPr id="150" name="Rectangle 149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ight Triangle 150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ight Triangle 151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 rot="19105294" flipH="1">
            <a:off x="7858148" y="5010160"/>
            <a:ext cx="571504" cy="214314"/>
            <a:chOff x="4572000" y="3357562"/>
            <a:chExt cx="1000132" cy="285752"/>
          </a:xfrm>
        </p:grpSpPr>
        <p:sp>
          <p:nvSpPr>
            <p:cNvPr id="154" name="Rectangle 153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2357422" y="1785926"/>
            <a:ext cx="142876" cy="34290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357290" y="1928802"/>
            <a:ext cx="571504" cy="214314"/>
            <a:chOff x="4572000" y="3357562"/>
            <a:chExt cx="1000132" cy="285752"/>
          </a:xfrm>
        </p:grpSpPr>
        <p:sp>
          <p:nvSpPr>
            <p:cNvPr id="35" name="Rectangle 34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643042" y="1928802"/>
            <a:ext cx="714380" cy="214314"/>
            <a:chOff x="5143504" y="3357562"/>
            <a:chExt cx="1000132" cy="285752"/>
          </a:xfrm>
        </p:grpSpPr>
        <p:sp>
          <p:nvSpPr>
            <p:cNvPr id="38" name="Rectangle 37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ight Triangle 38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Triangle 39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357290" y="2357430"/>
            <a:ext cx="714380" cy="214314"/>
            <a:chOff x="4572000" y="3857628"/>
            <a:chExt cx="1000132" cy="285752"/>
          </a:xfrm>
        </p:grpSpPr>
        <p:sp>
          <p:nvSpPr>
            <p:cNvPr id="42" name="Rectangle 41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714480" y="2357430"/>
            <a:ext cx="642942" cy="214314"/>
            <a:chOff x="5143504" y="3857628"/>
            <a:chExt cx="1000132" cy="285752"/>
          </a:xfrm>
        </p:grpSpPr>
        <p:sp>
          <p:nvSpPr>
            <p:cNvPr id="45" name="Rectangle 44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357290" y="3214686"/>
            <a:ext cx="714380" cy="214314"/>
            <a:chOff x="4572000" y="3857628"/>
            <a:chExt cx="1000132" cy="285752"/>
          </a:xfrm>
        </p:grpSpPr>
        <p:sp>
          <p:nvSpPr>
            <p:cNvPr id="49" name="Rectangle 48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714480" y="3214686"/>
            <a:ext cx="642942" cy="214314"/>
            <a:chOff x="5143504" y="3857628"/>
            <a:chExt cx="1000132" cy="285752"/>
          </a:xfrm>
        </p:grpSpPr>
        <p:sp>
          <p:nvSpPr>
            <p:cNvPr id="52" name="Rectangle 51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 flipH="1">
            <a:off x="1785918" y="2786058"/>
            <a:ext cx="571504" cy="214314"/>
            <a:chOff x="4572000" y="3357562"/>
            <a:chExt cx="1000132" cy="285752"/>
          </a:xfrm>
        </p:grpSpPr>
        <p:sp>
          <p:nvSpPr>
            <p:cNvPr id="56" name="Rectangle 55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 flipH="1">
            <a:off x="1357290" y="2786058"/>
            <a:ext cx="714380" cy="214314"/>
            <a:chOff x="5143504" y="3357562"/>
            <a:chExt cx="1000132" cy="285752"/>
          </a:xfrm>
        </p:grpSpPr>
        <p:sp>
          <p:nvSpPr>
            <p:cNvPr id="59" name="Rectangle 58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ight Triangle 59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ight Triangle 60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flipH="1">
            <a:off x="1714480" y="3643314"/>
            <a:ext cx="642942" cy="214314"/>
            <a:chOff x="4572000" y="3857628"/>
            <a:chExt cx="1000132" cy="285752"/>
          </a:xfrm>
        </p:grpSpPr>
        <p:sp>
          <p:nvSpPr>
            <p:cNvPr id="63" name="Rectangle 62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 flipH="1">
            <a:off x="1357290" y="3643314"/>
            <a:ext cx="642942" cy="214314"/>
            <a:chOff x="5143504" y="3857628"/>
            <a:chExt cx="1000132" cy="285752"/>
          </a:xfrm>
        </p:grpSpPr>
        <p:sp>
          <p:nvSpPr>
            <p:cNvPr id="66" name="Rectangle 65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1357290" y="4071942"/>
            <a:ext cx="571504" cy="214314"/>
            <a:chOff x="4572000" y="3357562"/>
            <a:chExt cx="1000132" cy="285752"/>
          </a:xfrm>
        </p:grpSpPr>
        <p:sp>
          <p:nvSpPr>
            <p:cNvPr id="70" name="Rectangle 69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70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643042" y="4071942"/>
            <a:ext cx="714380" cy="214314"/>
            <a:chOff x="5143504" y="3357562"/>
            <a:chExt cx="1000132" cy="285752"/>
          </a:xfrm>
        </p:grpSpPr>
        <p:sp>
          <p:nvSpPr>
            <p:cNvPr id="73" name="Rectangle 72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ight Triangle 73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ight Triangle 74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 flipH="1">
            <a:off x="1714480" y="4500570"/>
            <a:ext cx="642942" cy="214314"/>
            <a:chOff x="4572000" y="3857628"/>
            <a:chExt cx="1000132" cy="285752"/>
          </a:xfrm>
        </p:grpSpPr>
        <p:sp>
          <p:nvSpPr>
            <p:cNvPr id="77" name="Rectangle 76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 flipH="1">
            <a:off x="1357290" y="4500570"/>
            <a:ext cx="642942" cy="214314"/>
            <a:chOff x="5143504" y="3857628"/>
            <a:chExt cx="1000132" cy="285752"/>
          </a:xfrm>
        </p:grpSpPr>
        <p:sp>
          <p:nvSpPr>
            <p:cNvPr id="80" name="Rectangle 79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 flipH="1">
            <a:off x="1785918" y="4857760"/>
            <a:ext cx="571504" cy="214314"/>
            <a:chOff x="4572000" y="3357562"/>
            <a:chExt cx="1000132" cy="285752"/>
          </a:xfrm>
        </p:grpSpPr>
        <p:sp>
          <p:nvSpPr>
            <p:cNvPr id="84" name="Rectangle 83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Isosceles Triangle 84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 flipH="1">
            <a:off x="1357290" y="4857760"/>
            <a:ext cx="714380" cy="214314"/>
            <a:chOff x="5143504" y="3357562"/>
            <a:chExt cx="1000132" cy="285752"/>
          </a:xfrm>
        </p:grpSpPr>
        <p:sp>
          <p:nvSpPr>
            <p:cNvPr id="87" name="Rectangle 86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ight Triangle 87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ight Triangle 88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1214414" y="1785926"/>
            <a:ext cx="142876" cy="34290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071802" y="2500306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After DNA </a:t>
            </a:r>
            <a:r>
              <a:rPr lang="en-GB" sz="3200" b="1" dirty="0" err="1" smtClean="0"/>
              <a:t>Helicase</a:t>
            </a:r>
            <a:r>
              <a:rPr lang="en-GB" sz="3200" b="1" dirty="0" smtClean="0"/>
              <a:t>...</a:t>
            </a:r>
            <a:endParaRPr lang="en-US" sz="3200" b="1" dirty="0"/>
          </a:p>
        </p:txBody>
      </p:sp>
      <p:sp>
        <p:nvSpPr>
          <p:cNvPr id="93" name="Right Arrow 92"/>
          <p:cNvSpPr/>
          <p:nvPr/>
        </p:nvSpPr>
        <p:spPr>
          <a:xfrm>
            <a:off x="3071802" y="3714752"/>
            <a:ext cx="1928826" cy="4286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4919003" y="1799274"/>
            <a:ext cx="1486486" cy="3487114"/>
          </a:xfrm>
          <a:custGeom>
            <a:avLst/>
            <a:gdLst>
              <a:gd name="connsiteX0" fmla="*/ 1467729 w 1486486"/>
              <a:gd name="connsiteY0" fmla="*/ 271975 h 3795932"/>
              <a:gd name="connsiteX1" fmla="*/ 1467729 w 1486486"/>
              <a:gd name="connsiteY1" fmla="*/ 1524000 h 3795932"/>
              <a:gd name="connsiteX2" fmla="*/ 1355188 w 1486486"/>
              <a:gd name="connsiteY2" fmla="*/ 2100775 h 3795932"/>
              <a:gd name="connsiteX3" fmla="*/ 1116037 w 1486486"/>
              <a:gd name="connsiteY3" fmla="*/ 2550942 h 3795932"/>
              <a:gd name="connsiteX4" fmla="*/ 229772 w 1486486"/>
              <a:gd name="connsiteY4" fmla="*/ 3620086 h 3795932"/>
              <a:gd name="connsiteX5" fmla="*/ 4689 w 1486486"/>
              <a:gd name="connsiteY5" fmla="*/ 3606018 h 3795932"/>
              <a:gd name="connsiteX6" fmla="*/ 257908 w 1486486"/>
              <a:gd name="connsiteY6" fmla="*/ 3310597 h 3795932"/>
              <a:gd name="connsiteX7" fmla="*/ 820615 w 1486486"/>
              <a:gd name="connsiteY7" fmla="*/ 2621280 h 3795932"/>
              <a:gd name="connsiteX8" fmla="*/ 1116037 w 1486486"/>
              <a:gd name="connsiteY8" fmla="*/ 2241452 h 3795932"/>
              <a:gd name="connsiteX9" fmla="*/ 1270782 w 1486486"/>
              <a:gd name="connsiteY9" fmla="*/ 1763151 h 3795932"/>
              <a:gd name="connsiteX10" fmla="*/ 1284849 w 1486486"/>
              <a:gd name="connsiteY10" fmla="*/ 286043 h 3795932"/>
              <a:gd name="connsiteX11" fmla="*/ 1341120 w 1486486"/>
              <a:gd name="connsiteY11" fmla="*/ 46892 h 3795932"/>
              <a:gd name="connsiteX12" fmla="*/ 1425526 w 1486486"/>
              <a:gd name="connsiteY12" fmla="*/ 46892 h 3795932"/>
              <a:gd name="connsiteX13" fmla="*/ 1467729 w 1486486"/>
              <a:gd name="connsiteY13" fmla="*/ 271975 h 379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6486" h="3795932">
                <a:moveTo>
                  <a:pt x="1467729" y="271975"/>
                </a:moveTo>
                <a:cubicBezTo>
                  <a:pt x="1474763" y="518159"/>
                  <a:pt x="1486486" y="1219200"/>
                  <a:pt x="1467729" y="1524000"/>
                </a:cubicBezTo>
                <a:cubicBezTo>
                  <a:pt x="1448972" y="1828800"/>
                  <a:pt x="1413803" y="1929618"/>
                  <a:pt x="1355188" y="2100775"/>
                </a:cubicBezTo>
                <a:cubicBezTo>
                  <a:pt x="1296573" y="2271932"/>
                  <a:pt x="1303606" y="2297724"/>
                  <a:pt x="1116037" y="2550942"/>
                </a:cubicBezTo>
                <a:cubicBezTo>
                  <a:pt x="928468" y="2804160"/>
                  <a:pt x="414997" y="3444240"/>
                  <a:pt x="229772" y="3620086"/>
                </a:cubicBezTo>
                <a:cubicBezTo>
                  <a:pt x="44547" y="3795932"/>
                  <a:pt x="0" y="3657599"/>
                  <a:pt x="4689" y="3606018"/>
                </a:cubicBezTo>
                <a:cubicBezTo>
                  <a:pt x="9378" y="3554437"/>
                  <a:pt x="121920" y="3474720"/>
                  <a:pt x="257908" y="3310597"/>
                </a:cubicBezTo>
                <a:cubicBezTo>
                  <a:pt x="393896" y="3146474"/>
                  <a:pt x="677593" y="2799471"/>
                  <a:pt x="820615" y="2621280"/>
                </a:cubicBezTo>
                <a:cubicBezTo>
                  <a:pt x="963637" y="2443089"/>
                  <a:pt x="1041009" y="2384473"/>
                  <a:pt x="1116037" y="2241452"/>
                </a:cubicBezTo>
                <a:cubicBezTo>
                  <a:pt x="1191065" y="2098431"/>
                  <a:pt x="1242647" y="2089053"/>
                  <a:pt x="1270782" y="1763151"/>
                </a:cubicBezTo>
                <a:cubicBezTo>
                  <a:pt x="1298917" y="1437249"/>
                  <a:pt x="1273126" y="572086"/>
                  <a:pt x="1284849" y="286043"/>
                </a:cubicBezTo>
                <a:cubicBezTo>
                  <a:pt x="1296572" y="0"/>
                  <a:pt x="1317674" y="86750"/>
                  <a:pt x="1341120" y="46892"/>
                </a:cubicBezTo>
                <a:cubicBezTo>
                  <a:pt x="1364566" y="7034"/>
                  <a:pt x="1404425" y="9378"/>
                  <a:pt x="1425526" y="46892"/>
                </a:cubicBezTo>
                <a:cubicBezTo>
                  <a:pt x="1446628" y="84406"/>
                  <a:pt x="1460695" y="25791"/>
                  <a:pt x="1467729" y="271975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 flipH="1">
            <a:off x="7300356" y="1785926"/>
            <a:ext cx="1486486" cy="3487114"/>
          </a:xfrm>
          <a:custGeom>
            <a:avLst/>
            <a:gdLst>
              <a:gd name="connsiteX0" fmla="*/ 1467729 w 1486486"/>
              <a:gd name="connsiteY0" fmla="*/ 271975 h 3795932"/>
              <a:gd name="connsiteX1" fmla="*/ 1467729 w 1486486"/>
              <a:gd name="connsiteY1" fmla="*/ 1524000 h 3795932"/>
              <a:gd name="connsiteX2" fmla="*/ 1355188 w 1486486"/>
              <a:gd name="connsiteY2" fmla="*/ 2100775 h 3795932"/>
              <a:gd name="connsiteX3" fmla="*/ 1116037 w 1486486"/>
              <a:gd name="connsiteY3" fmla="*/ 2550942 h 3795932"/>
              <a:gd name="connsiteX4" fmla="*/ 229772 w 1486486"/>
              <a:gd name="connsiteY4" fmla="*/ 3620086 h 3795932"/>
              <a:gd name="connsiteX5" fmla="*/ 4689 w 1486486"/>
              <a:gd name="connsiteY5" fmla="*/ 3606018 h 3795932"/>
              <a:gd name="connsiteX6" fmla="*/ 257908 w 1486486"/>
              <a:gd name="connsiteY6" fmla="*/ 3310597 h 3795932"/>
              <a:gd name="connsiteX7" fmla="*/ 820615 w 1486486"/>
              <a:gd name="connsiteY7" fmla="*/ 2621280 h 3795932"/>
              <a:gd name="connsiteX8" fmla="*/ 1116037 w 1486486"/>
              <a:gd name="connsiteY8" fmla="*/ 2241452 h 3795932"/>
              <a:gd name="connsiteX9" fmla="*/ 1270782 w 1486486"/>
              <a:gd name="connsiteY9" fmla="*/ 1763151 h 3795932"/>
              <a:gd name="connsiteX10" fmla="*/ 1284849 w 1486486"/>
              <a:gd name="connsiteY10" fmla="*/ 286043 h 3795932"/>
              <a:gd name="connsiteX11" fmla="*/ 1341120 w 1486486"/>
              <a:gd name="connsiteY11" fmla="*/ 46892 h 3795932"/>
              <a:gd name="connsiteX12" fmla="*/ 1425526 w 1486486"/>
              <a:gd name="connsiteY12" fmla="*/ 46892 h 3795932"/>
              <a:gd name="connsiteX13" fmla="*/ 1467729 w 1486486"/>
              <a:gd name="connsiteY13" fmla="*/ 271975 h 379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6486" h="3795932">
                <a:moveTo>
                  <a:pt x="1467729" y="271975"/>
                </a:moveTo>
                <a:cubicBezTo>
                  <a:pt x="1474763" y="518159"/>
                  <a:pt x="1486486" y="1219200"/>
                  <a:pt x="1467729" y="1524000"/>
                </a:cubicBezTo>
                <a:cubicBezTo>
                  <a:pt x="1448972" y="1828800"/>
                  <a:pt x="1413803" y="1929618"/>
                  <a:pt x="1355188" y="2100775"/>
                </a:cubicBezTo>
                <a:cubicBezTo>
                  <a:pt x="1296573" y="2271932"/>
                  <a:pt x="1303606" y="2297724"/>
                  <a:pt x="1116037" y="2550942"/>
                </a:cubicBezTo>
                <a:cubicBezTo>
                  <a:pt x="928468" y="2804160"/>
                  <a:pt x="414997" y="3444240"/>
                  <a:pt x="229772" y="3620086"/>
                </a:cubicBezTo>
                <a:cubicBezTo>
                  <a:pt x="44547" y="3795932"/>
                  <a:pt x="0" y="3657599"/>
                  <a:pt x="4689" y="3606018"/>
                </a:cubicBezTo>
                <a:cubicBezTo>
                  <a:pt x="9378" y="3554437"/>
                  <a:pt x="121920" y="3474720"/>
                  <a:pt x="257908" y="3310597"/>
                </a:cubicBezTo>
                <a:cubicBezTo>
                  <a:pt x="393896" y="3146474"/>
                  <a:pt x="677593" y="2799471"/>
                  <a:pt x="820615" y="2621280"/>
                </a:cubicBezTo>
                <a:cubicBezTo>
                  <a:pt x="963637" y="2443089"/>
                  <a:pt x="1041009" y="2384473"/>
                  <a:pt x="1116037" y="2241452"/>
                </a:cubicBezTo>
                <a:cubicBezTo>
                  <a:pt x="1191065" y="2098431"/>
                  <a:pt x="1242647" y="2089053"/>
                  <a:pt x="1270782" y="1763151"/>
                </a:cubicBezTo>
                <a:cubicBezTo>
                  <a:pt x="1298917" y="1437249"/>
                  <a:pt x="1273126" y="572086"/>
                  <a:pt x="1284849" y="286043"/>
                </a:cubicBezTo>
                <a:cubicBezTo>
                  <a:pt x="1296572" y="0"/>
                  <a:pt x="1317674" y="86750"/>
                  <a:pt x="1341120" y="46892"/>
                </a:cubicBezTo>
                <a:cubicBezTo>
                  <a:pt x="1364566" y="7034"/>
                  <a:pt x="1404425" y="9378"/>
                  <a:pt x="1425526" y="46892"/>
                </a:cubicBezTo>
                <a:cubicBezTo>
                  <a:pt x="1446628" y="84406"/>
                  <a:pt x="1460695" y="25791"/>
                  <a:pt x="1467729" y="271975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itle 1"/>
          <p:cNvSpPr txBox="1">
            <a:spLocks/>
          </p:cNvSpPr>
          <p:nvPr/>
        </p:nvSpPr>
        <p:spPr>
          <a:xfrm>
            <a:off x="428596" y="142852"/>
            <a:ext cx="8229600" cy="2968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Semi-Conservative Replication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 animBg="1"/>
      <p:bldP spid="94" grpId="0" animBg="1"/>
      <p:bldP spid="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867543" y="2201206"/>
            <a:ext cx="571504" cy="214314"/>
            <a:chOff x="4572000" y="3357562"/>
            <a:chExt cx="1000132" cy="285752"/>
          </a:xfrm>
        </p:grpSpPr>
        <p:sp>
          <p:nvSpPr>
            <p:cNvPr id="31" name="Rectangle 30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31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153295" y="2201206"/>
            <a:ext cx="714380" cy="214314"/>
            <a:chOff x="5143504" y="3357562"/>
            <a:chExt cx="1000132" cy="285752"/>
          </a:xfrm>
        </p:grpSpPr>
        <p:sp>
          <p:nvSpPr>
            <p:cNvPr id="34" name="Rectangle 33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Triangle 34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Triangle 35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867543" y="2629834"/>
            <a:ext cx="714380" cy="214314"/>
            <a:chOff x="4572000" y="3857628"/>
            <a:chExt cx="1000132" cy="285752"/>
          </a:xfrm>
        </p:grpSpPr>
        <p:sp>
          <p:nvSpPr>
            <p:cNvPr id="38" name="Rectangle 37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224733" y="2629834"/>
            <a:ext cx="642942" cy="214314"/>
            <a:chOff x="5143504" y="3857628"/>
            <a:chExt cx="1000132" cy="285752"/>
          </a:xfrm>
        </p:grpSpPr>
        <p:sp>
          <p:nvSpPr>
            <p:cNvPr id="41" name="Rectangle 40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2296171" y="3058462"/>
            <a:ext cx="571504" cy="214314"/>
            <a:chOff x="4572000" y="3357562"/>
            <a:chExt cx="1000132" cy="285752"/>
          </a:xfrm>
        </p:grpSpPr>
        <p:sp>
          <p:nvSpPr>
            <p:cNvPr id="45" name="Rectangle 44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Isosceles Triangle 45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1867543" y="3058462"/>
            <a:ext cx="714380" cy="214314"/>
            <a:chOff x="5143504" y="3357562"/>
            <a:chExt cx="1000132" cy="285752"/>
          </a:xfrm>
        </p:grpSpPr>
        <p:sp>
          <p:nvSpPr>
            <p:cNvPr id="48" name="Rectangle 47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ight Triangle 48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ight Triangle 49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867543" y="3487090"/>
            <a:ext cx="714380" cy="214314"/>
            <a:chOff x="4572000" y="3857628"/>
            <a:chExt cx="1000132" cy="285752"/>
          </a:xfrm>
        </p:grpSpPr>
        <p:sp>
          <p:nvSpPr>
            <p:cNvPr id="52" name="Rectangle 51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224733" y="3487090"/>
            <a:ext cx="642942" cy="214314"/>
            <a:chOff x="5143504" y="3857628"/>
            <a:chExt cx="1000132" cy="285752"/>
          </a:xfrm>
        </p:grpSpPr>
        <p:sp>
          <p:nvSpPr>
            <p:cNvPr id="55" name="Rectangle 54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 rot="20276895" flipH="1">
            <a:off x="2384323" y="4100012"/>
            <a:ext cx="642942" cy="214314"/>
            <a:chOff x="4572000" y="3857628"/>
            <a:chExt cx="1000132" cy="285752"/>
          </a:xfrm>
        </p:grpSpPr>
        <p:sp>
          <p:nvSpPr>
            <p:cNvPr id="59" name="Rectangle 58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 rot="1079404" flipH="1">
            <a:off x="1742046" y="4081203"/>
            <a:ext cx="642942" cy="214314"/>
            <a:chOff x="5143504" y="3857628"/>
            <a:chExt cx="1000132" cy="285752"/>
          </a:xfrm>
        </p:grpSpPr>
        <p:sp>
          <p:nvSpPr>
            <p:cNvPr id="62" name="Rectangle 61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 rot="2211023">
            <a:off x="1446089" y="4565748"/>
            <a:ext cx="571504" cy="214314"/>
            <a:chOff x="4572000" y="3357562"/>
            <a:chExt cx="1000132" cy="285752"/>
          </a:xfrm>
        </p:grpSpPr>
        <p:sp>
          <p:nvSpPr>
            <p:cNvPr id="66" name="Rectangle 65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 rot="19276063">
            <a:off x="2570416" y="4573052"/>
            <a:ext cx="714380" cy="214314"/>
            <a:chOff x="5143504" y="3357562"/>
            <a:chExt cx="1000132" cy="285752"/>
          </a:xfrm>
        </p:grpSpPr>
        <p:sp>
          <p:nvSpPr>
            <p:cNvPr id="69" name="Rectangle 68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ight Triangle 69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ight Triangle 70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 rot="2327797" flipH="1">
            <a:off x="1077941" y="4950753"/>
            <a:ext cx="642942" cy="214314"/>
            <a:chOff x="5143504" y="3857628"/>
            <a:chExt cx="1000132" cy="285752"/>
          </a:xfrm>
        </p:grpSpPr>
        <p:sp>
          <p:nvSpPr>
            <p:cNvPr id="73" name="Rectangle 72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 rot="19038779" flipH="1">
            <a:off x="2998035" y="4940598"/>
            <a:ext cx="642942" cy="214314"/>
            <a:chOff x="4572000" y="3857628"/>
            <a:chExt cx="1000132" cy="285752"/>
          </a:xfrm>
        </p:grpSpPr>
        <p:sp>
          <p:nvSpPr>
            <p:cNvPr id="77" name="Rectangle 76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 rot="2577597" flipH="1">
            <a:off x="773212" y="5344849"/>
            <a:ext cx="714380" cy="214314"/>
            <a:chOff x="5143504" y="3357562"/>
            <a:chExt cx="1000132" cy="285752"/>
          </a:xfrm>
        </p:grpSpPr>
        <p:sp>
          <p:nvSpPr>
            <p:cNvPr id="80" name="Rectangle 79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ight Triangle 80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Triangle 81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 rot="19105294" flipH="1">
            <a:off x="3367741" y="5282564"/>
            <a:ext cx="571504" cy="214314"/>
            <a:chOff x="4572000" y="3357562"/>
            <a:chExt cx="1000132" cy="285752"/>
          </a:xfrm>
        </p:grpSpPr>
        <p:sp>
          <p:nvSpPr>
            <p:cNvPr id="84" name="Rectangle 83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Isosceles Triangle 84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Freeform 85"/>
          <p:cNvSpPr/>
          <p:nvPr/>
        </p:nvSpPr>
        <p:spPr>
          <a:xfrm>
            <a:off x="428596" y="2071678"/>
            <a:ext cx="1486486" cy="3487114"/>
          </a:xfrm>
          <a:custGeom>
            <a:avLst/>
            <a:gdLst>
              <a:gd name="connsiteX0" fmla="*/ 1467729 w 1486486"/>
              <a:gd name="connsiteY0" fmla="*/ 271975 h 3795932"/>
              <a:gd name="connsiteX1" fmla="*/ 1467729 w 1486486"/>
              <a:gd name="connsiteY1" fmla="*/ 1524000 h 3795932"/>
              <a:gd name="connsiteX2" fmla="*/ 1355188 w 1486486"/>
              <a:gd name="connsiteY2" fmla="*/ 2100775 h 3795932"/>
              <a:gd name="connsiteX3" fmla="*/ 1116037 w 1486486"/>
              <a:gd name="connsiteY3" fmla="*/ 2550942 h 3795932"/>
              <a:gd name="connsiteX4" fmla="*/ 229772 w 1486486"/>
              <a:gd name="connsiteY4" fmla="*/ 3620086 h 3795932"/>
              <a:gd name="connsiteX5" fmla="*/ 4689 w 1486486"/>
              <a:gd name="connsiteY5" fmla="*/ 3606018 h 3795932"/>
              <a:gd name="connsiteX6" fmla="*/ 257908 w 1486486"/>
              <a:gd name="connsiteY6" fmla="*/ 3310597 h 3795932"/>
              <a:gd name="connsiteX7" fmla="*/ 820615 w 1486486"/>
              <a:gd name="connsiteY7" fmla="*/ 2621280 h 3795932"/>
              <a:gd name="connsiteX8" fmla="*/ 1116037 w 1486486"/>
              <a:gd name="connsiteY8" fmla="*/ 2241452 h 3795932"/>
              <a:gd name="connsiteX9" fmla="*/ 1270782 w 1486486"/>
              <a:gd name="connsiteY9" fmla="*/ 1763151 h 3795932"/>
              <a:gd name="connsiteX10" fmla="*/ 1284849 w 1486486"/>
              <a:gd name="connsiteY10" fmla="*/ 286043 h 3795932"/>
              <a:gd name="connsiteX11" fmla="*/ 1341120 w 1486486"/>
              <a:gd name="connsiteY11" fmla="*/ 46892 h 3795932"/>
              <a:gd name="connsiteX12" fmla="*/ 1425526 w 1486486"/>
              <a:gd name="connsiteY12" fmla="*/ 46892 h 3795932"/>
              <a:gd name="connsiteX13" fmla="*/ 1467729 w 1486486"/>
              <a:gd name="connsiteY13" fmla="*/ 271975 h 379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6486" h="3795932">
                <a:moveTo>
                  <a:pt x="1467729" y="271975"/>
                </a:moveTo>
                <a:cubicBezTo>
                  <a:pt x="1474763" y="518159"/>
                  <a:pt x="1486486" y="1219200"/>
                  <a:pt x="1467729" y="1524000"/>
                </a:cubicBezTo>
                <a:cubicBezTo>
                  <a:pt x="1448972" y="1828800"/>
                  <a:pt x="1413803" y="1929618"/>
                  <a:pt x="1355188" y="2100775"/>
                </a:cubicBezTo>
                <a:cubicBezTo>
                  <a:pt x="1296573" y="2271932"/>
                  <a:pt x="1303606" y="2297724"/>
                  <a:pt x="1116037" y="2550942"/>
                </a:cubicBezTo>
                <a:cubicBezTo>
                  <a:pt x="928468" y="2804160"/>
                  <a:pt x="414997" y="3444240"/>
                  <a:pt x="229772" y="3620086"/>
                </a:cubicBezTo>
                <a:cubicBezTo>
                  <a:pt x="44547" y="3795932"/>
                  <a:pt x="0" y="3657599"/>
                  <a:pt x="4689" y="3606018"/>
                </a:cubicBezTo>
                <a:cubicBezTo>
                  <a:pt x="9378" y="3554437"/>
                  <a:pt x="121920" y="3474720"/>
                  <a:pt x="257908" y="3310597"/>
                </a:cubicBezTo>
                <a:cubicBezTo>
                  <a:pt x="393896" y="3146474"/>
                  <a:pt x="677593" y="2799471"/>
                  <a:pt x="820615" y="2621280"/>
                </a:cubicBezTo>
                <a:cubicBezTo>
                  <a:pt x="963637" y="2443089"/>
                  <a:pt x="1041009" y="2384473"/>
                  <a:pt x="1116037" y="2241452"/>
                </a:cubicBezTo>
                <a:cubicBezTo>
                  <a:pt x="1191065" y="2098431"/>
                  <a:pt x="1242647" y="2089053"/>
                  <a:pt x="1270782" y="1763151"/>
                </a:cubicBezTo>
                <a:cubicBezTo>
                  <a:pt x="1298917" y="1437249"/>
                  <a:pt x="1273126" y="572086"/>
                  <a:pt x="1284849" y="286043"/>
                </a:cubicBezTo>
                <a:cubicBezTo>
                  <a:pt x="1296572" y="0"/>
                  <a:pt x="1317674" y="86750"/>
                  <a:pt x="1341120" y="46892"/>
                </a:cubicBezTo>
                <a:cubicBezTo>
                  <a:pt x="1364566" y="7034"/>
                  <a:pt x="1404425" y="9378"/>
                  <a:pt x="1425526" y="46892"/>
                </a:cubicBezTo>
                <a:cubicBezTo>
                  <a:pt x="1446628" y="84406"/>
                  <a:pt x="1460695" y="25791"/>
                  <a:pt x="1467729" y="271975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 flipH="1">
            <a:off x="2809949" y="2058330"/>
            <a:ext cx="1486486" cy="3487114"/>
          </a:xfrm>
          <a:custGeom>
            <a:avLst/>
            <a:gdLst>
              <a:gd name="connsiteX0" fmla="*/ 1467729 w 1486486"/>
              <a:gd name="connsiteY0" fmla="*/ 271975 h 3795932"/>
              <a:gd name="connsiteX1" fmla="*/ 1467729 w 1486486"/>
              <a:gd name="connsiteY1" fmla="*/ 1524000 h 3795932"/>
              <a:gd name="connsiteX2" fmla="*/ 1355188 w 1486486"/>
              <a:gd name="connsiteY2" fmla="*/ 2100775 h 3795932"/>
              <a:gd name="connsiteX3" fmla="*/ 1116037 w 1486486"/>
              <a:gd name="connsiteY3" fmla="*/ 2550942 h 3795932"/>
              <a:gd name="connsiteX4" fmla="*/ 229772 w 1486486"/>
              <a:gd name="connsiteY4" fmla="*/ 3620086 h 3795932"/>
              <a:gd name="connsiteX5" fmla="*/ 4689 w 1486486"/>
              <a:gd name="connsiteY5" fmla="*/ 3606018 h 3795932"/>
              <a:gd name="connsiteX6" fmla="*/ 257908 w 1486486"/>
              <a:gd name="connsiteY6" fmla="*/ 3310597 h 3795932"/>
              <a:gd name="connsiteX7" fmla="*/ 820615 w 1486486"/>
              <a:gd name="connsiteY7" fmla="*/ 2621280 h 3795932"/>
              <a:gd name="connsiteX8" fmla="*/ 1116037 w 1486486"/>
              <a:gd name="connsiteY8" fmla="*/ 2241452 h 3795932"/>
              <a:gd name="connsiteX9" fmla="*/ 1270782 w 1486486"/>
              <a:gd name="connsiteY9" fmla="*/ 1763151 h 3795932"/>
              <a:gd name="connsiteX10" fmla="*/ 1284849 w 1486486"/>
              <a:gd name="connsiteY10" fmla="*/ 286043 h 3795932"/>
              <a:gd name="connsiteX11" fmla="*/ 1341120 w 1486486"/>
              <a:gd name="connsiteY11" fmla="*/ 46892 h 3795932"/>
              <a:gd name="connsiteX12" fmla="*/ 1425526 w 1486486"/>
              <a:gd name="connsiteY12" fmla="*/ 46892 h 3795932"/>
              <a:gd name="connsiteX13" fmla="*/ 1467729 w 1486486"/>
              <a:gd name="connsiteY13" fmla="*/ 271975 h 379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6486" h="3795932">
                <a:moveTo>
                  <a:pt x="1467729" y="271975"/>
                </a:moveTo>
                <a:cubicBezTo>
                  <a:pt x="1474763" y="518159"/>
                  <a:pt x="1486486" y="1219200"/>
                  <a:pt x="1467729" y="1524000"/>
                </a:cubicBezTo>
                <a:cubicBezTo>
                  <a:pt x="1448972" y="1828800"/>
                  <a:pt x="1413803" y="1929618"/>
                  <a:pt x="1355188" y="2100775"/>
                </a:cubicBezTo>
                <a:cubicBezTo>
                  <a:pt x="1296573" y="2271932"/>
                  <a:pt x="1303606" y="2297724"/>
                  <a:pt x="1116037" y="2550942"/>
                </a:cubicBezTo>
                <a:cubicBezTo>
                  <a:pt x="928468" y="2804160"/>
                  <a:pt x="414997" y="3444240"/>
                  <a:pt x="229772" y="3620086"/>
                </a:cubicBezTo>
                <a:cubicBezTo>
                  <a:pt x="44547" y="3795932"/>
                  <a:pt x="0" y="3657599"/>
                  <a:pt x="4689" y="3606018"/>
                </a:cubicBezTo>
                <a:cubicBezTo>
                  <a:pt x="9378" y="3554437"/>
                  <a:pt x="121920" y="3474720"/>
                  <a:pt x="257908" y="3310597"/>
                </a:cubicBezTo>
                <a:cubicBezTo>
                  <a:pt x="393896" y="3146474"/>
                  <a:pt x="677593" y="2799471"/>
                  <a:pt x="820615" y="2621280"/>
                </a:cubicBezTo>
                <a:cubicBezTo>
                  <a:pt x="963637" y="2443089"/>
                  <a:pt x="1041009" y="2384473"/>
                  <a:pt x="1116037" y="2241452"/>
                </a:cubicBezTo>
                <a:cubicBezTo>
                  <a:pt x="1191065" y="2098431"/>
                  <a:pt x="1242647" y="2089053"/>
                  <a:pt x="1270782" y="1763151"/>
                </a:cubicBezTo>
                <a:cubicBezTo>
                  <a:pt x="1298917" y="1437249"/>
                  <a:pt x="1273126" y="572086"/>
                  <a:pt x="1284849" y="286043"/>
                </a:cubicBezTo>
                <a:cubicBezTo>
                  <a:pt x="1296572" y="0"/>
                  <a:pt x="1317674" y="86750"/>
                  <a:pt x="1341120" y="46892"/>
                </a:cubicBezTo>
                <a:cubicBezTo>
                  <a:pt x="1364566" y="7034"/>
                  <a:pt x="1404425" y="9378"/>
                  <a:pt x="1425526" y="46892"/>
                </a:cubicBezTo>
                <a:cubicBezTo>
                  <a:pt x="1446628" y="84406"/>
                  <a:pt x="1460695" y="25791"/>
                  <a:pt x="1467729" y="271975"/>
                </a:cubicBezTo>
                <a:close/>
              </a:path>
            </a:pathLst>
          </a:cu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428596" y="142852"/>
            <a:ext cx="8229600" cy="2968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Semi-Conservative Replication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8" name="Group 147"/>
          <p:cNvGrpSpPr/>
          <p:nvPr/>
        </p:nvGrpSpPr>
        <p:grpSpPr>
          <a:xfrm rot="20431456">
            <a:off x="7382479" y="2130510"/>
            <a:ext cx="857256" cy="3429024"/>
            <a:chOff x="6929454" y="1785926"/>
            <a:chExt cx="857256" cy="3429024"/>
          </a:xfrm>
        </p:grpSpPr>
        <p:sp>
          <p:nvSpPr>
            <p:cNvPr id="89" name="Rectangle 88"/>
            <p:cNvSpPr/>
            <p:nvPr/>
          </p:nvSpPr>
          <p:spPr>
            <a:xfrm>
              <a:off x="7643834" y="1785926"/>
              <a:ext cx="142876" cy="3429024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6929454" y="1928802"/>
              <a:ext cx="714380" cy="214314"/>
              <a:chOff x="5143504" y="3357562"/>
              <a:chExt cx="1000132" cy="285752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ight Triangle 94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ight Triangle 95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7000892" y="2357430"/>
              <a:ext cx="642942" cy="214314"/>
              <a:chOff x="5143504" y="3857628"/>
              <a:chExt cx="1000132" cy="285752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7000892" y="3214686"/>
              <a:ext cx="642942" cy="214314"/>
              <a:chOff x="5143504" y="3857628"/>
              <a:chExt cx="1000132" cy="285752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 flipH="1">
              <a:off x="7072330" y="2786058"/>
              <a:ext cx="571504" cy="214314"/>
              <a:chOff x="4572000" y="3357562"/>
              <a:chExt cx="1000132" cy="285752"/>
            </a:xfrm>
          </p:grpSpPr>
          <p:sp>
            <p:nvSpPr>
              <p:cNvPr id="112" name="Rectangle 111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Isosceles Triangle 112"/>
              <p:cNvSpPr/>
              <p:nvPr/>
            </p:nvSpPr>
            <p:spPr>
              <a:xfrm rot="5400000">
                <a:off x="5214942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 flipH="1">
              <a:off x="7000892" y="3643314"/>
              <a:ext cx="642942" cy="214314"/>
              <a:chOff x="4572000" y="3857628"/>
              <a:chExt cx="1000132" cy="285752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4572000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5143504" y="3929066"/>
                <a:ext cx="428628" cy="1428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6929454" y="4071942"/>
              <a:ext cx="714380" cy="214314"/>
              <a:chOff x="5143504" y="3357562"/>
              <a:chExt cx="1000132" cy="285752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ight Triangle 129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ight Triangle 130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 flipH="1">
              <a:off x="7000892" y="4500570"/>
              <a:ext cx="642942" cy="214314"/>
              <a:chOff x="4572000" y="3857628"/>
              <a:chExt cx="1000132" cy="285752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4572000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5143504" y="3929066"/>
                <a:ext cx="428628" cy="1428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 flipH="1">
              <a:off x="7072330" y="4857760"/>
              <a:ext cx="571504" cy="214314"/>
              <a:chOff x="4572000" y="3357562"/>
              <a:chExt cx="1000132" cy="285752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Isosceles Triangle 140"/>
              <p:cNvSpPr/>
              <p:nvPr/>
            </p:nvSpPr>
            <p:spPr>
              <a:xfrm rot="5400000">
                <a:off x="5214942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7" name="Group 146"/>
          <p:cNvGrpSpPr/>
          <p:nvPr/>
        </p:nvGrpSpPr>
        <p:grpSpPr>
          <a:xfrm rot="1208008">
            <a:off x="5564586" y="2130510"/>
            <a:ext cx="857256" cy="3429024"/>
            <a:chOff x="6500826" y="1785926"/>
            <a:chExt cx="857256" cy="3429024"/>
          </a:xfrm>
        </p:grpSpPr>
        <p:grpSp>
          <p:nvGrpSpPr>
            <p:cNvPr id="90" name="Group 89"/>
            <p:cNvGrpSpPr/>
            <p:nvPr/>
          </p:nvGrpSpPr>
          <p:grpSpPr>
            <a:xfrm>
              <a:off x="6643702" y="1928802"/>
              <a:ext cx="571504" cy="214314"/>
              <a:chOff x="4572000" y="3357562"/>
              <a:chExt cx="1000132" cy="285752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 rot="5400000">
                <a:off x="5214942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6643702" y="2357430"/>
              <a:ext cx="714380" cy="214314"/>
              <a:chOff x="4572000" y="3857628"/>
              <a:chExt cx="1000132" cy="285752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4572000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5143504" y="3929066"/>
                <a:ext cx="428628" cy="1428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6643702" y="3214686"/>
              <a:ext cx="714380" cy="214314"/>
              <a:chOff x="4572000" y="3857628"/>
              <a:chExt cx="1000132" cy="285752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4572000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5143504" y="3929066"/>
                <a:ext cx="428628" cy="1428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 flipH="1">
              <a:off x="6643702" y="2786058"/>
              <a:ext cx="714380" cy="214314"/>
              <a:chOff x="5143504" y="3357562"/>
              <a:chExt cx="1000132" cy="285752"/>
            </a:xfrm>
          </p:grpSpPr>
          <p:sp>
            <p:nvSpPr>
              <p:cNvPr id="115" name="Rectangle 114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ight Triangle 115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ight Triangle 116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 flipH="1">
              <a:off x="6643702" y="3643314"/>
              <a:ext cx="642942" cy="214314"/>
              <a:chOff x="5143504" y="3857628"/>
              <a:chExt cx="1000132" cy="28575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6643702" y="4071942"/>
              <a:ext cx="571504" cy="214314"/>
              <a:chOff x="4572000" y="3357562"/>
              <a:chExt cx="1000132" cy="285752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Isosceles Triangle 126"/>
              <p:cNvSpPr/>
              <p:nvPr/>
            </p:nvSpPr>
            <p:spPr>
              <a:xfrm rot="5400000">
                <a:off x="5214942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 flipH="1">
              <a:off x="6643702" y="4500570"/>
              <a:ext cx="642942" cy="214314"/>
              <a:chOff x="5143504" y="3857628"/>
              <a:chExt cx="1000132" cy="285752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 flipH="1">
              <a:off x="6643702" y="4857760"/>
              <a:ext cx="714380" cy="214314"/>
              <a:chOff x="5143504" y="3357562"/>
              <a:chExt cx="1000132" cy="285752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ight Triangle 143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ight Triangle 144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6500826" y="1785926"/>
              <a:ext cx="142876" cy="3429024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9" name="TextBox 148"/>
          <p:cNvSpPr txBox="1"/>
          <p:nvPr/>
        </p:nvSpPr>
        <p:spPr>
          <a:xfrm>
            <a:off x="214282" y="642918"/>
            <a:ext cx="87154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/>
              <a:t>Step 2:</a:t>
            </a:r>
            <a:r>
              <a:rPr lang="en-GB" sz="2200" b="1" dirty="0" smtClean="0"/>
              <a:t> </a:t>
            </a:r>
            <a:r>
              <a:rPr lang="en-GB" sz="2200" dirty="0" smtClean="0"/>
              <a:t>DNA </a:t>
            </a:r>
            <a:r>
              <a:rPr lang="en-GB" sz="2200" dirty="0" err="1" smtClean="0"/>
              <a:t>helicase</a:t>
            </a:r>
            <a:r>
              <a:rPr lang="en-GB" sz="2200" dirty="0" smtClean="0"/>
              <a:t> completes the splitting of the strand, and as it is doing this, free nucleotides start to be attracted to their complementary bases on the templates.</a:t>
            </a:r>
            <a:endParaRPr lang="en-US" sz="2200" b="1" u="sng" dirty="0"/>
          </a:p>
        </p:txBody>
      </p:sp>
      <p:sp>
        <p:nvSpPr>
          <p:cNvPr id="150" name="Right Arrow 149"/>
          <p:cNvSpPr/>
          <p:nvPr/>
        </p:nvSpPr>
        <p:spPr>
          <a:xfrm>
            <a:off x="3786182" y="3214686"/>
            <a:ext cx="1143008" cy="4286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 rot="20431456">
            <a:off x="5904924" y="1330668"/>
            <a:ext cx="857256" cy="3429024"/>
            <a:chOff x="6929454" y="1785926"/>
            <a:chExt cx="857256" cy="3429024"/>
          </a:xfrm>
        </p:grpSpPr>
        <p:sp>
          <p:nvSpPr>
            <p:cNvPr id="31" name="Rectangle 30"/>
            <p:cNvSpPr/>
            <p:nvPr/>
          </p:nvSpPr>
          <p:spPr>
            <a:xfrm>
              <a:off x="7643834" y="1785926"/>
              <a:ext cx="142876" cy="3429024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92"/>
            <p:cNvGrpSpPr/>
            <p:nvPr/>
          </p:nvGrpSpPr>
          <p:grpSpPr>
            <a:xfrm>
              <a:off x="6929454" y="1928802"/>
              <a:ext cx="714380" cy="214314"/>
              <a:chOff x="5143504" y="3357562"/>
              <a:chExt cx="1000132" cy="285752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ight Triangle 57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ight Triangle 58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99"/>
            <p:cNvGrpSpPr/>
            <p:nvPr/>
          </p:nvGrpSpPr>
          <p:grpSpPr>
            <a:xfrm>
              <a:off x="7000886" y="2357430"/>
              <a:ext cx="642941" cy="214314"/>
              <a:chOff x="5143504" y="3857628"/>
              <a:chExt cx="1000132" cy="285752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106"/>
            <p:cNvGrpSpPr/>
            <p:nvPr/>
          </p:nvGrpSpPr>
          <p:grpSpPr>
            <a:xfrm>
              <a:off x="7000886" y="3214686"/>
              <a:ext cx="642941" cy="214314"/>
              <a:chOff x="5143504" y="3857628"/>
              <a:chExt cx="1000132" cy="285752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110"/>
            <p:cNvGrpSpPr/>
            <p:nvPr/>
          </p:nvGrpSpPr>
          <p:grpSpPr>
            <a:xfrm flipH="1">
              <a:off x="7072325" y="2786058"/>
              <a:ext cx="571505" cy="214314"/>
              <a:chOff x="4572000" y="3357562"/>
              <a:chExt cx="1000132" cy="285752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Isosceles Triangle 49"/>
              <p:cNvSpPr/>
              <p:nvPr/>
            </p:nvSpPr>
            <p:spPr>
              <a:xfrm rot="5400000">
                <a:off x="5214942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117"/>
            <p:cNvGrpSpPr/>
            <p:nvPr/>
          </p:nvGrpSpPr>
          <p:grpSpPr>
            <a:xfrm flipH="1">
              <a:off x="7000897" y="3643314"/>
              <a:ext cx="642941" cy="214314"/>
              <a:chOff x="4572000" y="3857628"/>
              <a:chExt cx="1000132" cy="285752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572000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143504" y="3929066"/>
                <a:ext cx="428628" cy="1428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127"/>
            <p:cNvGrpSpPr/>
            <p:nvPr/>
          </p:nvGrpSpPr>
          <p:grpSpPr>
            <a:xfrm>
              <a:off x="6929454" y="4071942"/>
              <a:ext cx="714380" cy="214314"/>
              <a:chOff x="5143504" y="3357562"/>
              <a:chExt cx="1000132" cy="285752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Triangle 44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Triangle 45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8" name="Group 131"/>
            <p:cNvGrpSpPr/>
            <p:nvPr/>
          </p:nvGrpSpPr>
          <p:grpSpPr>
            <a:xfrm flipH="1">
              <a:off x="7000897" y="4500570"/>
              <a:ext cx="642941" cy="214314"/>
              <a:chOff x="4572000" y="3857628"/>
              <a:chExt cx="1000132" cy="285752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572000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5143504" y="3929066"/>
                <a:ext cx="428628" cy="1428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138"/>
            <p:cNvGrpSpPr/>
            <p:nvPr/>
          </p:nvGrpSpPr>
          <p:grpSpPr>
            <a:xfrm flipH="1">
              <a:off x="7072325" y="4857760"/>
              <a:ext cx="571505" cy="214314"/>
              <a:chOff x="4572000" y="3357562"/>
              <a:chExt cx="1000132" cy="285752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/>
              <p:cNvSpPr/>
              <p:nvPr/>
            </p:nvSpPr>
            <p:spPr>
              <a:xfrm rot="5400000">
                <a:off x="5214942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 rot="1208008">
            <a:off x="2673363" y="1330668"/>
            <a:ext cx="857256" cy="3429024"/>
            <a:chOff x="6500826" y="1785926"/>
            <a:chExt cx="857256" cy="3429024"/>
          </a:xfrm>
        </p:grpSpPr>
        <p:grpSp>
          <p:nvGrpSpPr>
            <p:cNvPr id="61" name="Group 89"/>
            <p:cNvGrpSpPr/>
            <p:nvPr/>
          </p:nvGrpSpPr>
          <p:grpSpPr>
            <a:xfrm>
              <a:off x="6643706" y="1928802"/>
              <a:ext cx="571505" cy="214314"/>
              <a:chOff x="4572000" y="3357562"/>
              <a:chExt cx="1000132" cy="285752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5400000">
                <a:off x="5214942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96"/>
            <p:cNvGrpSpPr/>
            <p:nvPr/>
          </p:nvGrpSpPr>
          <p:grpSpPr>
            <a:xfrm>
              <a:off x="6643702" y="2357430"/>
              <a:ext cx="714380" cy="214314"/>
              <a:chOff x="4572000" y="3857628"/>
              <a:chExt cx="1000132" cy="285752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4572000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5143504" y="3929066"/>
                <a:ext cx="428628" cy="1428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3" name="Group 103"/>
            <p:cNvGrpSpPr/>
            <p:nvPr/>
          </p:nvGrpSpPr>
          <p:grpSpPr>
            <a:xfrm>
              <a:off x="6643702" y="3214686"/>
              <a:ext cx="714380" cy="214314"/>
              <a:chOff x="4572000" y="3857628"/>
              <a:chExt cx="1000132" cy="285752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4572000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5143504" y="3929066"/>
                <a:ext cx="428628" cy="1428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113"/>
            <p:cNvGrpSpPr/>
            <p:nvPr/>
          </p:nvGrpSpPr>
          <p:grpSpPr>
            <a:xfrm flipH="1">
              <a:off x="6643702" y="2786058"/>
              <a:ext cx="714380" cy="214314"/>
              <a:chOff x="5143504" y="3357562"/>
              <a:chExt cx="1000132" cy="285752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ight Triangle 81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ight Triangle 82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120"/>
            <p:cNvGrpSpPr/>
            <p:nvPr/>
          </p:nvGrpSpPr>
          <p:grpSpPr>
            <a:xfrm flipH="1">
              <a:off x="6643709" y="3643314"/>
              <a:ext cx="642941" cy="214314"/>
              <a:chOff x="5143504" y="3857628"/>
              <a:chExt cx="1000132" cy="285752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6" name="Group 124"/>
            <p:cNvGrpSpPr/>
            <p:nvPr/>
          </p:nvGrpSpPr>
          <p:grpSpPr>
            <a:xfrm>
              <a:off x="6643711" y="4071942"/>
              <a:ext cx="571502" cy="214314"/>
              <a:chOff x="4572000" y="3357562"/>
              <a:chExt cx="1000125" cy="285752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Isosceles Triangle 76"/>
              <p:cNvSpPr/>
              <p:nvPr/>
            </p:nvSpPr>
            <p:spPr>
              <a:xfrm rot="5400000">
                <a:off x="5214935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7" name="Group 134"/>
            <p:cNvGrpSpPr/>
            <p:nvPr/>
          </p:nvGrpSpPr>
          <p:grpSpPr>
            <a:xfrm flipH="1">
              <a:off x="6643709" y="4500570"/>
              <a:ext cx="642941" cy="214314"/>
              <a:chOff x="5143504" y="3857628"/>
              <a:chExt cx="1000132" cy="285752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141"/>
            <p:cNvGrpSpPr/>
            <p:nvPr/>
          </p:nvGrpSpPr>
          <p:grpSpPr>
            <a:xfrm flipH="1">
              <a:off x="6643702" y="4857760"/>
              <a:ext cx="714380" cy="214314"/>
              <a:chOff x="5143504" y="3357562"/>
              <a:chExt cx="1000132" cy="285752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ight Triangle 70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ight Triangle 71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/>
            <p:cNvSpPr/>
            <p:nvPr/>
          </p:nvSpPr>
          <p:spPr>
            <a:xfrm>
              <a:off x="6500826" y="1785926"/>
              <a:ext cx="142876" cy="3429024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" name="Title 1"/>
          <p:cNvSpPr txBox="1">
            <a:spLocks/>
          </p:cNvSpPr>
          <p:nvPr/>
        </p:nvSpPr>
        <p:spPr>
          <a:xfrm>
            <a:off x="428596" y="142852"/>
            <a:ext cx="8229600" cy="2968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Semi-Conservative Replication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3658287" y="5689531"/>
            <a:ext cx="773507" cy="452349"/>
            <a:chOff x="3658287" y="5689531"/>
            <a:chExt cx="773507" cy="452349"/>
          </a:xfrm>
        </p:grpSpPr>
        <p:grpSp>
          <p:nvGrpSpPr>
            <p:cNvPr id="91" name="Group 90"/>
            <p:cNvGrpSpPr/>
            <p:nvPr/>
          </p:nvGrpSpPr>
          <p:grpSpPr>
            <a:xfrm rot="1219426">
              <a:off x="3658287" y="5689531"/>
              <a:ext cx="714380" cy="214314"/>
              <a:chOff x="5143504" y="3357562"/>
              <a:chExt cx="1000132" cy="285752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ight Triangle 92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ight Triangle 93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 rot="1208008">
              <a:off x="4281400" y="5728262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 rot="8181161">
            <a:off x="4478335" y="5919445"/>
            <a:ext cx="773507" cy="452349"/>
            <a:chOff x="4589158" y="5689530"/>
            <a:chExt cx="773507" cy="452349"/>
          </a:xfrm>
        </p:grpSpPr>
        <p:grpSp>
          <p:nvGrpSpPr>
            <p:cNvPr id="126" name="Group 125"/>
            <p:cNvGrpSpPr/>
            <p:nvPr/>
          </p:nvGrpSpPr>
          <p:grpSpPr>
            <a:xfrm rot="1219426">
              <a:off x="4589158" y="5689530"/>
              <a:ext cx="714380" cy="214314"/>
              <a:chOff x="5143504" y="3357562"/>
              <a:chExt cx="1000132" cy="285752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ight Triangle 128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0" name="Rectangle 129"/>
            <p:cNvSpPr/>
            <p:nvPr/>
          </p:nvSpPr>
          <p:spPr>
            <a:xfrm rot="1208008">
              <a:off x="5212271" y="5728261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 rot="19199158">
            <a:off x="4873846" y="5231964"/>
            <a:ext cx="687649" cy="522651"/>
            <a:chOff x="4855081" y="3513685"/>
            <a:chExt cx="687649" cy="522651"/>
          </a:xfrm>
        </p:grpSpPr>
        <p:sp>
          <p:nvSpPr>
            <p:cNvPr id="133" name="Rectangle 132"/>
            <p:cNvSpPr/>
            <p:nvPr/>
          </p:nvSpPr>
          <p:spPr>
            <a:xfrm rot="1208008">
              <a:off x="4988691" y="3723665"/>
              <a:ext cx="326575" cy="2143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Isosceles Triangle 133"/>
            <p:cNvSpPr/>
            <p:nvPr/>
          </p:nvSpPr>
          <p:spPr>
            <a:xfrm rot="6608008">
              <a:off x="5313108" y="3806713"/>
              <a:ext cx="214314" cy="244931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 rot="1208008">
              <a:off x="4855081" y="3513685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 rot="10800000">
            <a:off x="5500694" y="6143644"/>
            <a:ext cx="687649" cy="522651"/>
            <a:chOff x="4855081" y="3513685"/>
            <a:chExt cx="687649" cy="522651"/>
          </a:xfrm>
        </p:grpSpPr>
        <p:sp>
          <p:nvSpPr>
            <p:cNvPr id="138" name="Rectangle 137"/>
            <p:cNvSpPr/>
            <p:nvPr/>
          </p:nvSpPr>
          <p:spPr>
            <a:xfrm rot="1208008">
              <a:off x="4988691" y="3723665"/>
              <a:ext cx="326575" cy="2143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Isosceles Triangle 138"/>
            <p:cNvSpPr/>
            <p:nvPr/>
          </p:nvSpPr>
          <p:spPr>
            <a:xfrm rot="6608008">
              <a:off x="5313108" y="3806713"/>
              <a:ext cx="214314" cy="244931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 rot="1208008">
              <a:off x="4855081" y="3513685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 rot="19246434">
            <a:off x="5649585" y="5537458"/>
            <a:ext cx="750729" cy="512471"/>
            <a:chOff x="3426321" y="4799569"/>
            <a:chExt cx="750729" cy="512471"/>
          </a:xfrm>
        </p:grpSpPr>
        <p:sp>
          <p:nvSpPr>
            <p:cNvPr id="141" name="Rectangle 140"/>
            <p:cNvSpPr/>
            <p:nvPr/>
          </p:nvSpPr>
          <p:spPr>
            <a:xfrm rot="1208008" flipH="1">
              <a:off x="3526090" y="4991983"/>
              <a:ext cx="367395" cy="2143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 rot="1208008" flipH="1">
              <a:off x="3901504" y="5107547"/>
              <a:ext cx="275546" cy="535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 rot="1208008" flipH="1">
              <a:off x="3846177" y="5258461"/>
              <a:ext cx="275546" cy="535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 rot="1208008">
              <a:off x="3426321" y="4799569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6" name="Group 145"/>
          <p:cNvGrpSpPr/>
          <p:nvPr/>
        </p:nvGrpSpPr>
        <p:grpSpPr>
          <a:xfrm rot="10637604">
            <a:off x="2940607" y="6018208"/>
            <a:ext cx="750729" cy="512471"/>
            <a:chOff x="3426321" y="4799569"/>
            <a:chExt cx="750729" cy="512471"/>
          </a:xfrm>
        </p:grpSpPr>
        <p:sp>
          <p:nvSpPr>
            <p:cNvPr id="147" name="Rectangle 146"/>
            <p:cNvSpPr/>
            <p:nvPr/>
          </p:nvSpPr>
          <p:spPr>
            <a:xfrm rot="1208008" flipH="1">
              <a:off x="3526090" y="4991983"/>
              <a:ext cx="367395" cy="2143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 rot="1208008" flipH="1">
              <a:off x="3901504" y="5107547"/>
              <a:ext cx="275546" cy="535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 rot="1208008" flipH="1">
              <a:off x="3846177" y="5258461"/>
              <a:ext cx="275546" cy="535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 rot="1208008">
              <a:off x="3426321" y="4799569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 rot="19203962">
            <a:off x="2778567" y="5194107"/>
            <a:ext cx="777880" cy="481881"/>
            <a:chOff x="2653698" y="5255155"/>
            <a:chExt cx="777880" cy="481881"/>
          </a:xfrm>
        </p:grpSpPr>
        <p:sp>
          <p:nvSpPr>
            <p:cNvPr id="151" name="Rectangle 150"/>
            <p:cNvSpPr/>
            <p:nvPr/>
          </p:nvSpPr>
          <p:spPr>
            <a:xfrm rot="1208008">
              <a:off x="2739024" y="5453353"/>
              <a:ext cx="408217" cy="2143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 rot="1208008">
              <a:off x="3125415" y="5629879"/>
              <a:ext cx="306163" cy="1071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 rot="11845612">
              <a:off x="2653698" y="5255155"/>
              <a:ext cx="140214" cy="4460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 rot="10800000">
            <a:off x="6357950" y="5357826"/>
            <a:ext cx="777880" cy="481881"/>
            <a:chOff x="2653698" y="5255155"/>
            <a:chExt cx="777880" cy="481881"/>
          </a:xfrm>
        </p:grpSpPr>
        <p:sp>
          <p:nvSpPr>
            <p:cNvPr id="156" name="Rectangle 155"/>
            <p:cNvSpPr/>
            <p:nvPr/>
          </p:nvSpPr>
          <p:spPr>
            <a:xfrm rot="1208008">
              <a:off x="2739024" y="5453353"/>
              <a:ext cx="408217" cy="2143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 rot="1208008">
              <a:off x="3125415" y="5629879"/>
              <a:ext cx="306163" cy="1071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 rot="11845612">
              <a:off x="2653698" y="5255155"/>
              <a:ext cx="140214" cy="4460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2000232" y="6191361"/>
            <a:ext cx="773507" cy="452349"/>
            <a:chOff x="3658287" y="5689531"/>
            <a:chExt cx="773507" cy="452349"/>
          </a:xfrm>
        </p:grpSpPr>
        <p:grpSp>
          <p:nvGrpSpPr>
            <p:cNvPr id="160" name="Group 90"/>
            <p:cNvGrpSpPr/>
            <p:nvPr/>
          </p:nvGrpSpPr>
          <p:grpSpPr>
            <a:xfrm rot="1219426">
              <a:off x="3658287" y="5689531"/>
              <a:ext cx="714380" cy="214314"/>
              <a:chOff x="5143504" y="3357562"/>
              <a:chExt cx="1000132" cy="285752"/>
            </a:xfrm>
          </p:grpSpPr>
          <p:sp>
            <p:nvSpPr>
              <p:cNvPr id="162" name="Rectangle 161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ight Triangle 162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ight Triangle 163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1" name="Rectangle 160"/>
            <p:cNvSpPr/>
            <p:nvPr/>
          </p:nvSpPr>
          <p:spPr>
            <a:xfrm rot="1208008">
              <a:off x="4281400" y="5728262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 rot="19199158">
            <a:off x="6511462" y="5961168"/>
            <a:ext cx="687649" cy="522651"/>
            <a:chOff x="4855081" y="3513685"/>
            <a:chExt cx="687649" cy="522651"/>
          </a:xfrm>
        </p:grpSpPr>
        <p:sp>
          <p:nvSpPr>
            <p:cNvPr id="166" name="Rectangle 165"/>
            <p:cNvSpPr/>
            <p:nvPr/>
          </p:nvSpPr>
          <p:spPr>
            <a:xfrm rot="1208008">
              <a:off x="4988691" y="3723665"/>
              <a:ext cx="326575" cy="2143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Isosceles Triangle 166"/>
            <p:cNvSpPr/>
            <p:nvPr/>
          </p:nvSpPr>
          <p:spPr>
            <a:xfrm rot="6608008">
              <a:off x="5313108" y="3806713"/>
              <a:ext cx="214314" cy="244931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 rot="1208008">
              <a:off x="4855081" y="3513685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 rot="10800000">
            <a:off x="1785918" y="5590325"/>
            <a:ext cx="777880" cy="481881"/>
            <a:chOff x="2653698" y="5255155"/>
            <a:chExt cx="777880" cy="481881"/>
          </a:xfrm>
        </p:grpSpPr>
        <p:sp>
          <p:nvSpPr>
            <p:cNvPr id="170" name="Rectangle 169"/>
            <p:cNvSpPr/>
            <p:nvPr/>
          </p:nvSpPr>
          <p:spPr>
            <a:xfrm rot="1208008">
              <a:off x="2739024" y="5453353"/>
              <a:ext cx="408217" cy="2143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 rot="1208008">
              <a:off x="3125415" y="5629879"/>
              <a:ext cx="306163" cy="1071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 rot="11845612">
              <a:off x="2653698" y="5255155"/>
              <a:ext cx="140214" cy="4460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3" name="TextBox 172"/>
          <p:cNvSpPr txBox="1"/>
          <p:nvPr/>
        </p:nvSpPr>
        <p:spPr>
          <a:xfrm>
            <a:off x="214282" y="500063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Pool of free nucleotides</a:t>
            </a:r>
            <a:endParaRPr lang="en-US" dirty="0"/>
          </a:p>
        </p:txBody>
      </p:sp>
      <p:cxnSp>
        <p:nvCxnSpPr>
          <p:cNvPr id="175" name="Straight Arrow Connector 174"/>
          <p:cNvCxnSpPr/>
          <p:nvPr/>
        </p:nvCxnSpPr>
        <p:spPr>
          <a:xfrm>
            <a:off x="2214546" y="5357826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8" name="Group 177"/>
          <p:cNvGrpSpPr/>
          <p:nvPr/>
        </p:nvGrpSpPr>
        <p:grpSpPr>
          <a:xfrm rot="19246434">
            <a:off x="3720759" y="6165897"/>
            <a:ext cx="750729" cy="512471"/>
            <a:chOff x="3426321" y="4799569"/>
            <a:chExt cx="750729" cy="512471"/>
          </a:xfrm>
        </p:grpSpPr>
        <p:sp>
          <p:nvSpPr>
            <p:cNvPr id="179" name="Rectangle 178"/>
            <p:cNvSpPr/>
            <p:nvPr/>
          </p:nvSpPr>
          <p:spPr>
            <a:xfrm rot="1208008" flipH="1">
              <a:off x="3526090" y="4991983"/>
              <a:ext cx="367395" cy="2143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 rot="1208008" flipH="1">
              <a:off x="3901504" y="5107547"/>
              <a:ext cx="275546" cy="535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 rot="1208008" flipH="1">
              <a:off x="3846177" y="5258461"/>
              <a:ext cx="275546" cy="535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 rot="1208008">
              <a:off x="3426321" y="4799569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 rot="10800000">
            <a:off x="5653094" y="6296044"/>
            <a:ext cx="687649" cy="522651"/>
            <a:chOff x="4855081" y="3513685"/>
            <a:chExt cx="687649" cy="522651"/>
          </a:xfrm>
        </p:grpSpPr>
        <p:sp>
          <p:nvSpPr>
            <p:cNvPr id="184" name="Rectangle 183"/>
            <p:cNvSpPr/>
            <p:nvPr/>
          </p:nvSpPr>
          <p:spPr>
            <a:xfrm rot="1208008">
              <a:off x="4988691" y="3723665"/>
              <a:ext cx="326575" cy="2143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Isosceles Triangle 184"/>
            <p:cNvSpPr/>
            <p:nvPr/>
          </p:nvSpPr>
          <p:spPr>
            <a:xfrm rot="6608008">
              <a:off x="5313108" y="3806713"/>
              <a:ext cx="214314" cy="244931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 rot="1208008">
              <a:off x="4855081" y="3513685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1.85014E-8 L -0.26928 -0.21924 L -0.32935 -0.29093 L -0.35851 -0.30342 " pathEditMode="relative" ptsTypes="AAAA">
                                      <p:cBhvr>
                                        <p:cTn id="58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2.51619E-6 L -0.19236 -0.20074 L -0.29843 -0.25208 " pathEditMode="relative" ptsTypes="AAA">
                                      <p:cBhvr>
                                        <p:cTn id="62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6531E-6 L -0.1 -0.14755 L -0.10607 -0.29117 L -0.05538 -0.34019 L -0.01076 -0.35268 " pathEditMode="relative" ptsTypes="AAAAA">
                                      <p:cBhvr>
                                        <p:cTn id="66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7.74283E-6 L -0.06928 -0.12096 L 0.00763 -0.22966 L 0.0861 -0.24608 " pathEditMode="relative" ptsTypes="AAAA">
                                      <p:cBhvr>
                                        <p:cTn id="70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6105E-6 L 0.18454 -0.13113 L 0.21076 -0.23358 L 0.16145 -0.3136 L 0.13072 -0.34228 L 0.09375 -0.36263 " pathEditMode="relative" ptsTypes="AAAAAA">
                                      <p:cBhvr>
                                        <p:cTn id="74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05088E-6 L 0.17378 -0.08417 L 0.20764 -0.14361 L 0.17986 -0.18662 L 0.10607 -0.21923 " pathEditMode="relative" ptsTypes="AAAAA">
                                      <p:cBhvr>
                                        <p:cTn id="78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74283E-6 L -0.0368 -0.16004 L 0.11233 -0.31777 L 0.16476 -0.30343 L 0.23229 -0.32401 " pathEditMode="relative" ptsTypes="AAAAA">
                                      <p:cBhvr>
                                        <p:cTn id="82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-5.48566E-6 L -0.03836 -0.15565 L 0.03542 -0.22549 L 0.09237 -0.22341 L 0.13542 -0.22758 L 0.16615 -0.24191 " pathEditMode="relative" ptsTypes="AAAAAA">
                                      <p:cBhvr>
                                        <p:cTn id="8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2.51619E-6 L -0.19236 -0.20074 L -0.29843 -0.25208 " pathEditMode="relative" ptsTypes="AAA">
                                      <p:cBhvr>
                                        <p:cTn id="93" dur="2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1071538" y="357166"/>
            <a:ext cx="2368363" cy="3959154"/>
            <a:chOff x="2229604" y="3343630"/>
            <a:chExt cx="924545" cy="1287879"/>
          </a:xfrm>
        </p:grpSpPr>
        <p:grpSp>
          <p:nvGrpSpPr>
            <p:cNvPr id="8" name="Group 124"/>
            <p:cNvGrpSpPr/>
            <p:nvPr/>
          </p:nvGrpSpPr>
          <p:grpSpPr>
            <a:xfrm rot="1208008">
              <a:off x="2582647" y="3575216"/>
              <a:ext cx="571502" cy="214314"/>
              <a:chOff x="4572000" y="3357562"/>
              <a:chExt cx="1000125" cy="28575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 rot="5400000">
                <a:off x="5214935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134"/>
            <p:cNvGrpSpPr/>
            <p:nvPr/>
          </p:nvGrpSpPr>
          <p:grpSpPr>
            <a:xfrm rot="1208008" flipH="1">
              <a:off x="2432925" y="3989946"/>
              <a:ext cx="642941" cy="214314"/>
              <a:chOff x="5143504" y="3857628"/>
              <a:chExt cx="1000132" cy="28575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41"/>
            <p:cNvGrpSpPr/>
            <p:nvPr/>
          </p:nvGrpSpPr>
          <p:grpSpPr>
            <a:xfrm rot="1208008" flipH="1">
              <a:off x="2229604" y="4384170"/>
              <a:ext cx="714380" cy="214314"/>
              <a:chOff x="5143504" y="3357562"/>
              <a:chExt cx="1000132" cy="28575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ight Triangle 12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ight Triangle 13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 rot="1208008">
              <a:off x="2295118" y="3343630"/>
              <a:ext cx="172445" cy="1287879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715140" y="5072074"/>
            <a:ext cx="1714511" cy="1451344"/>
            <a:chOff x="5857884" y="3357562"/>
            <a:chExt cx="1714511" cy="1451344"/>
          </a:xfrm>
        </p:grpSpPr>
        <p:sp>
          <p:nvSpPr>
            <p:cNvPr id="61" name="Rectangle 60"/>
            <p:cNvSpPr/>
            <p:nvPr/>
          </p:nvSpPr>
          <p:spPr>
            <a:xfrm rot="12008008">
              <a:off x="7228666" y="3547264"/>
              <a:ext cx="343729" cy="126164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/>
            <p:cNvGrpSpPr/>
            <p:nvPr/>
          </p:nvGrpSpPr>
          <p:grpSpPr>
            <a:xfrm rot="10800000">
              <a:off x="5857884" y="3357562"/>
              <a:ext cx="1419260" cy="910794"/>
              <a:chOff x="3915777" y="1685023"/>
              <a:chExt cx="1419260" cy="910794"/>
            </a:xfrm>
          </p:grpSpPr>
          <p:sp>
            <p:nvSpPr>
              <p:cNvPr id="62" name="Rectangle 61"/>
              <p:cNvSpPr/>
              <p:nvPr/>
            </p:nvSpPr>
            <p:spPr>
              <a:xfrm rot="1208008">
                <a:off x="3915777" y="1685023"/>
                <a:ext cx="836572" cy="65883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 rot="6608008">
                <a:off x="4691904" y="1952684"/>
                <a:ext cx="658837" cy="627429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4500562" y="99365"/>
            <a:ext cx="43577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Key Point:</a:t>
            </a:r>
          </a:p>
          <a:p>
            <a:pPr algn="ctr"/>
            <a:r>
              <a:rPr lang="en-GB" sz="2800" dirty="0" smtClean="0"/>
              <a:t>Although a free nucleotide is attracted to its complementary base on the template....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.... it </a:t>
            </a:r>
            <a:r>
              <a:rPr lang="en-GB" sz="2800" b="1" u="sng" dirty="0" smtClean="0"/>
              <a:t>cannot join</a:t>
            </a:r>
            <a:r>
              <a:rPr lang="en-GB" sz="2800" dirty="0" smtClean="0"/>
              <a:t> until it is </a:t>
            </a:r>
            <a:r>
              <a:rPr lang="en-GB" sz="2800" b="1" dirty="0" smtClean="0"/>
              <a:t>activated</a:t>
            </a:r>
            <a:r>
              <a:rPr lang="en-GB" sz="2800" dirty="0" smtClean="0"/>
              <a:t> by </a:t>
            </a:r>
            <a:r>
              <a:rPr lang="en-GB" sz="2800" b="1" dirty="0" smtClean="0"/>
              <a:t>energy</a:t>
            </a:r>
            <a:r>
              <a:rPr lang="en-GB" sz="2800" dirty="0" smtClean="0"/>
              <a:t>.</a:t>
            </a:r>
          </a:p>
          <a:p>
            <a:pPr algn="ctr"/>
            <a:r>
              <a:rPr lang="en-GB" sz="2800" dirty="0" smtClean="0"/>
              <a:t>This energy is supplied by ATP.</a:t>
            </a:r>
          </a:p>
        </p:txBody>
      </p:sp>
      <p:sp>
        <p:nvSpPr>
          <p:cNvPr id="67" name="Lightning Bolt 66"/>
          <p:cNvSpPr/>
          <p:nvPr/>
        </p:nvSpPr>
        <p:spPr>
          <a:xfrm>
            <a:off x="1357290" y="5357826"/>
            <a:ext cx="1285884" cy="107157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785918" y="528638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/>
              <a:t>ATP!</a:t>
            </a:r>
            <a:endParaRPr lang="en-US" sz="3600" b="1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3428992" y="5143512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/>
              <a:t>ADP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785 0.06458 L 0.65156 0.06042 L 0.69097 -0.08495 L 0.6151 -0.14954 L 0.50903 -0.07685 L 0.5151 0.06042 L 0.6151 0.09676 L 0.69687 0.02222 L 0.65608 -0.07083 L 0.61215 -0.10926 L 0.57431 -0.08495 L 0.54392 0.02014 L 0.5849 0.11898 L 0.66823 0.08079 L 0.69687 -0.03657 L 0.62274 -0.09306 L 0.5849 -0.05463 L 0.60156 0.00995 L 0.65156 -0.02847 L 0.56823 -0.10926 L 0.5349 -0.0081 L 0.67569 -0.09514 L 0.6849 0.02407 L 0.56823 0.02407 L 0.68628 0.09074 L 0.72118 -0.02847 L 0.17882 -0.02222 " pathEditMode="relative" ptsTypes="AAAAAAAAAAAAAAAAAAAAAAAAAAAA">
                                      <p:cBhvr>
                                        <p:cTn id="1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8785 0.06458 L 0.65156 0.06042 L 0.69097 -0.08495 L 0.6151 -0.14954 L 0.50903 -0.07685 L 0.5151 0.06042 L 0.6151 0.09676 L 0.69687 0.02222 L 0.65608 -0.07083 L 0.61215 -0.10926 L 0.57431 -0.08495 L 0.54392 0.02014 L 0.5849 0.11898 L 0.66823 0.08079 L 0.69687 -0.03657 L 0.62274 -0.09306 L 0.5849 -0.05463 L 0.60156 0.00995 L 0.65156 -0.02847 L 0.56823 -0.10926 L 0.5349 -0.0081 L 0.67569 -0.09514 L 0.6849 0.02407 L 0.56823 0.02407 L 0.68628 0.09074 L 0.72118 -0.02847 L 0.17882 -0.02222 " pathEditMode="relative" ptsTypes="AAAAAAAAAAAAAAAAAAAAAAAAAAAA">
                                      <p:cBhvr>
                                        <p:cTn id="1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3.7037E-6 L -0.49098 -0.1838 " pathEditMode="relative" ptsTypes="AA">
                                      <p:cBhvr>
                                        <p:cTn id="1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A8584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 animBg="1"/>
      <p:bldP spid="68" grpId="0"/>
      <p:bldP spid="68" grpId="1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 rot="1692032">
            <a:off x="2894269" y="4221412"/>
            <a:ext cx="154115" cy="17061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 rot="1692032" flipH="1">
            <a:off x="2587570" y="4240126"/>
            <a:ext cx="642942" cy="214314"/>
            <a:chOff x="4572000" y="3857628"/>
            <a:chExt cx="1000132" cy="285752"/>
          </a:xfrm>
        </p:grpSpPr>
        <p:sp>
          <p:nvSpPr>
            <p:cNvPr id="97" name="Rectangle 96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 rot="1692032">
            <a:off x="2317819" y="4600996"/>
            <a:ext cx="714380" cy="214314"/>
            <a:chOff x="5143504" y="3357562"/>
            <a:chExt cx="1000132" cy="285752"/>
          </a:xfrm>
        </p:grpSpPr>
        <p:sp>
          <p:nvSpPr>
            <p:cNvPr id="107" name="Rectangle 106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ight Triangle 107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ight Triangle 108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 rot="1692032" flipH="1">
            <a:off x="2182466" y="4995624"/>
            <a:ext cx="642942" cy="214314"/>
            <a:chOff x="4572000" y="3857628"/>
            <a:chExt cx="1000132" cy="285752"/>
          </a:xfrm>
        </p:grpSpPr>
        <p:sp>
          <p:nvSpPr>
            <p:cNvPr id="111" name="Rectangle 110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 rot="1692032" flipH="1">
            <a:off x="2080870" y="5327295"/>
            <a:ext cx="571504" cy="214314"/>
            <a:chOff x="4572000" y="3357562"/>
            <a:chExt cx="1000132" cy="285752"/>
          </a:xfrm>
        </p:grpSpPr>
        <p:sp>
          <p:nvSpPr>
            <p:cNvPr id="118" name="Rectangle 117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Isosceles Triangle 118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428596" y="131762"/>
            <a:ext cx="8229600" cy="2968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Semi-Conservative Replication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642918"/>
            <a:ext cx="87154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/>
              <a:t>Step 3:</a:t>
            </a:r>
            <a:r>
              <a:rPr lang="en-GB" sz="2200" b="1" dirty="0" smtClean="0"/>
              <a:t> </a:t>
            </a:r>
            <a:r>
              <a:rPr lang="en-GB" sz="2200" dirty="0" smtClean="0"/>
              <a:t>Once the nucleotides are in position, </a:t>
            </a:r>
            <a:r>
              <a:rPr lang="en-GB" sz="2200" b="1" dirty="0" err="1" smtClean="0"/>
              <a:t>phosphodiester</a:t>
            </a:r>
            <a:r>
              <a:rPr lang="en-GB" sz="2200" b="1" dirty="0" smtClean="0"/>
              <a:t> bonds</a:t>
            </a:r>
            <a:r>
              <a:rPr lang="en-GB" sz="2200" dirty="0" smtClean="0"/>
              <a:t> are formed between their </a:t>
            </a:r>
            <a:r>
              <a:rPr lang="en-GB" sz="2200" b="1" dirty="0" smtClean="0"/>
              <a:t>phosphates</a:t>
            </a:r>
            <a:r>
              <a:rPr lang="en-GB" sz="2200" dirty="0" smtClean="0"/>
              <a:t> and </a:t>
            </a:r>
            <a:r>
              <a:rPr lang="en-GB" sz="2200" b="1" dirty="0" err="1" smtClean="0"/>
              <a:t>deoxyribose</a:t>
            </a:r>
            <a:r>
              <a:rPr lang="en-GB" sz="2200" b="1" dirty="0" smtClean="0"/>
              <a:t> sugars</a:t>
            </a:r>
            <a:r>
              <a:rPr lang="en-GB" sz="2200" dirty="0" smtClean="0"/>
              <a:t>. This is done by the enzyme </a:t>
            </a:r>
            <a:r>
              <a:rPr lang="en-GB" sz="2200" b="1" dirty="0" smtClean="0"/>
              <a:t>DNA polymerase</a:t>
            </a:r>
            <a:r>
              <a:rPr lang="en-GB" sz="2200" dirty="0" smtClean="0"/>
              <a:t>.</a:t>
            </a:r>
            <a:endParaRPr lang="en-US" sz="2200" b="1" u="sng" dirty="0"/>
          </a:p>
        </p:txBody>
      </p:sp>
      <p:grpSp>
        <p:nvGrpSpPr>
          <p:cNvPr id="183" name="Group 182"/>
          <p:cNvGrpSpPr/>
          <p:nvPr/>
        </p:nvGrpSpPr>
        <p:grpSpPr>
          <a:xfrm rot="1705860">
            <a:off x="2227908" y="2215944"/>
            <a:ext cx="857256" cy="3429024"/>
            <a:chOff x="1214414" y="1785926"/>
            <a:chExt cx="857256" cy="3429024"/>
          </a:xfrm>
        </p:grpSpPr>
        <p:grpSp>
          <p:nvGrpSpPr>
            <p:cNvPr id="68" name="Group 67"/>
            <p:cNvGrpSpPr/>
            <p:nvPr/>
          </p:nvGrpSpPr>
          <p:grpSpPr>
            <a:xfrm>
              <a:off x="1357290" y="1928802"/>
              <a:ext cx="571504" cy="214314"/>
              <a:chOff x="4572000" y="3357562"/>
              <a:chExt cx="1000132" cy="285752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Isosceles Triangle 69"/>
              <p:cNvSpPr/>
              <p:nvPr/>
            </p:nvSpPr>
            <p:spPr>
              <a:xfrm rot="5400000">
                <a:off x="5214942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357290" y="2357430"/>
              <a:ext cx="714380" cy="214314"/>
              <a:chOff x="4572000" y="3857628"/>
              <a:chExt cx="1000132" cy="285752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4572000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143504" y="3929066"/>
                <a:ext cx="428628" cy="1428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1357290" y="3214686"/>
              <a:ext cx="714380" cy="214314"/>
              <a:chOff x="4572000" y="3857628"/>
              <a:chExt cx="1000132" cy="285752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4572000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143504" y="3929066"/>
                <a:ext cx="428628" cy="14287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 flipH="1">
              <a:off x="1357290" y="2786058"/>
              <a:ext cx="714380" cy="214314"/>
              <a:chOff x="5143504" y="3357562"/>
              <a:chExt cx="1000132" cy="285752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ight Triangle 93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ight Triangle 94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 flipH="1">
              <a:off x="1357290" y="3643314"/>
              <a:ext cx="642942" cy="214314"/>
              <a:chOff x="5143504" y="3857628"/>
              <a:chExt cx="1000132" cy="285752"/>
            </a:xfrm>
          </p:grpSpPr>
          <p:sp>
            <p:nvSpPr>
              <p:cNvPr id="100" name="Rectangle 99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1357290" y="4071942"/>
              <a:ext cx="571504" cy="214314"/>
              <a:chOff x="4572000" y="3357562"/>
              <a:chExt cx="1000132" cy="285752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Isosceles Triangle 104"/>
              <p:cNvSpPr/>
              <p:nvPr/>
            </p:nvSpPr>
            <p:spPr>
              <a:xfrm rot="5400000">
                <a:off x="5214942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 flipH="1">
              <a:off x="1357290" y="4500570"/>
              <a:ext cx="642942" cy="214314"/>
              <a:chOff x="5143504" y="3857628"/>
              <a:chExt cx="1000132" cy="285752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 flipH="1">
              <a:off x="1357290" y="4857760"/>
              <a:ext cx="714380" cy="214314"/>
              <a:chOff x="5143504" y="3357562"/>
              <a:chExt cx="1000132" cy="285752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ight Triangle 121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ight Triangle 122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4" name="Rectangle 123"/>
            <p:cNvSpPr/>
            <p:nvPr/>
          </p:nvSpPr>
          <p:spPr>
            <a:xfrm>
              <a:off x="1214414" y="1785926"/>
              <a:ext cx="142876" cy="3429024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" name="Group 244"/>
          <p:cNvGrpSpPr/>
          <p:nvPr/>
        </p:nvGrpSpPr>
        <p:grpSpPr>
          <a:xfrm rot="21345779">
            <a:off x="5726343" y="2241472"/>
            <a:ext cx="1203063" cy="3669957"/>
            <a:chOff x="5726343" y="2241472"/>
            <a:chExt cx="1203063" cy="3669957"/>
          </a:xfrm>
        </p:grpSpPr>
        <p:grpSp>
          <p:nvGrpSpPr>
            <p:cNvPr id="185" name="Group 184"/>
            <p:cNvGrpSpPr/>
            <p:nvPr/>
          </p:nvGrpSpPr>
          <p:grpSpPr>
            <a:xfrm rot="20153472">
              <a:off x="5891244" y="2241472"/>
              <a:ext cx="857256" cy="3429024"/>
              <a:chOff x="1643042" y="1785926"/>
              <a:chExt cx="857256" cy="3429024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2357422" y="1785926"/>
                <a:ext cx="142876" cy="3429024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7" name="Group 70"/>
              <p:cNvGrpSpPr/>
              <p:nvPr/>
            </p:nvGrpSpPr>
            <p:grpSpPr>
              <a:xfrm>
                <a:off x="1643042" y="1928802"/>
                <a:ext cx="714380" cy="214314"/>
                <a:chOff x="5143504" y="3357562"/>
                <a:chExt cx="1000132" cy="285752"/>
              </a:xfrm>
            </p:grpSpPr>
            <p:sp>
              <p:nvSpPr>
                <p:cNvPr id="212" name="Rectangle 211"/>
                <p:cNvSpPr/>
                <p:nvPr/>
              </p:nvSpPr>
              <p:spPr>
                <a:xfrm>
                  <a:off x="5572132" y="3357562"/>
                  <a:ext cx="571504" cy="28575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ight Triangle 212"/>
                <p:cNvSpPr/>
                <p:nvPr/>
              </p:nvSpPr>
              <p:spPr>
                <a:xfrm rot="10800000">
                  <a:off x="5143504" y="3357562"/>
                  <a:ext cx="428628" cy="142876"/>
                </a:xfrm>
                <a:prstGeom prst="rtTriangl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ight Triangle 213"/>
                <p:cNvSpPr/>
                <p:nvPr/>
              </p:nvSpPr>
              <p:spPr>
                <a:xfrm rot="10800000" flipV="1">
                  <a:off x="5143504" y="3500438"/>
                  <a:ext cx="428628" cy="142876"/>
                </a:xfrm>
                <a:prstGeom prst="rtTriangl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77"/>
              <p:cNvGrpSpPr/>
              <p:nvPr/>
            </p:nvGrpSpPr>
            <p:grpSpPr>
              <a:xfrm>
                <a:off x="1714474" y="2357430"/>
                <a:ext cx="642941" cy="214314"/>
                <a:chOff x="5143504" y="3857628"/>
                <a:chExt cx="1000132" cy="285752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5572132" y="3857628"/>
                  <a:ext cx="571504" cy="285752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 209"/>
                <p:cNvSpPr/>
                <p:nvPr/>
              </p:nvSpPr>
              <p:spPr>
                <a:xfrm>
                  <a:off x="5143504" y="3857628"/>
                  <a:ext cx="428628" cy="71438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 210"/>
                <p:cNvSpPr/>
                <p:nvPr/>
              </p:nvSpPr>
              <p:spPr>
                <a:xfrm>
                  <a:off x="5143504" y="4071942"/>
                  <a:ext cx="428628" cy="71438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9" name="Group 84"/>
              <p:cNvGrpSpPr/>
              <p:nvPr/>
            </p:nvGrpSpPr>
            <p:grpSpPr>
              <a:xfrm>
                <a:off x="1714474" y="3214686"/>
                <a:ext cx="642941" cy="214314"/>
                <a:chOff x="5143504" y="3857628"/>
                <a:chExt cx="1000132" cy="285752"/>
              </a:xfrm>
            </p:grpSpPr>
            <p:sp>
              <p:nvSpPr>
                <p:cNvPr id="206" name="Rectangle 205"/>
                <p:cNvSpPr/>
                <p:nvPr/>
              </p:nvSpPr>
              <p:spPr>
                <a:xfrm>
                  <a:off x="5572132" y="3857628"/>
                  <a:ext cx="571504" cy="285752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5143504" y="3857628"/>
                  <a:ext cx="428628" cy="71438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 207"/>
                <p:cNvSpPr/>
                <p:nvPr/>
              </p:nvSpPr>
              <p:spPr>
                <a:xfrm>
                  <a:off x="5143504" y="4071942"/>
                  <a:ext cx="428628" cy="71438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0" name="Group 88"/>
              <p:cNvGrpSpPr/>
              <p:nvPr/>
            </p:nvGrpSpPr>
            <p:grpSpPr>
              <a:xfrm flipH="1">
                <a:off x="1785913" y="2786058"/>
                <a:ext cx="571505" cy="214314"/>
                <a:chOff x="4572000" y="3357562"/>
                <a:chExt cx="1000132" cy="285752"/>
              </a:xfrm>
            </p:grpSpPr>
            <p:sp>
              <p:nvSpPr>
                <p:cNvPr id="204" name="Rectangle 203"/>
                <p:cNvSpPr/>
                <p:nvPr/>
              </p:nvSpPr>
              <p:spPr>
                <a:xfrm>
                  <a:off x="4572000" y="3357562"/>
                  <a:ext cx="571504" cy="285752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Isosceles Triangle 204"/>
                <p:cNvSpPr/>
                <p:nvPr/>
              </p:nvSpPr>
              <p:spPr>
                <a:xfrm rot="5400000">
                  <a:off x="5214942" y="3286124"/>
                  <a:ext cx="285752" cy="428628"/>
                </a:xfrm>
                <a:prstGeom prst="triangle">
                  <a:avLst>
                    <a:gd name="adj" fmla="val 51391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1" name="Group 95"/>
              <p:cNvGrpSpPr/>
              <p:nvPr/>
            </p:nvGrpSpPr>
            <p:grpSpPr>
              <a:xfrm flipH="1">
                <a:off x="1714485" y="3643314"/>
                <a:ext cx="642941" cy="214314"/>
                <a:chOff x="4572000" y="3857628"/>
                <a:chExt cx="1000132" cy="285752"/>
              </a:xfrm>
            </p:grpSpPr>
            <p:sp>
              <p:nvSpPr>
                <p:cNvPr id="202" name="Rectangle 201"/>
                <p:cNvSpPr/>
                <p:nvPr/>
              </p:nvSpPr>
              <p:spPr>
                <a:xfrm>
                  <a:off x="4572000" y="3857628"/>
                  <a:ext cx="571504" cy="285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5143504" y="3929066"/>
                  <a:ext cx="428628" cy="142876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05"/>
              <p:cNvGrpSpPr/>
              <p:nvPr/>
            </p:nvGrpSpPr>
            <p:grpSpPr>
              <a:xfrm>
                <a:off x="1643042" y="4071942"/>
                <a:ext cx="714380" cy="214314"/>
                <a:chOff x="5143504" y="3357562"/>
                <a:chExt cx="1000132" cy="285752"/>
              </a:xfrm>
            </p:grpSpPr>
            <p:sp>
              <p:nvSpPr>
                <p:cNvPr id="199" name="Rectangle 198"/>
                <p:cNvSpPr/>
                <p:nvPr/>
              </p:nvSpPr>
              <p:spPr>
                <a:xfrm>
                  <a:off x="5572132" y="3357562"/>
                  <a:ext cx="571504" cy="285752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ight Triangle 199"/>
                <p:cNvSpPr/>
                <p:nvPr/>
              </p:nvSpPr>
              <p:spPr>
                <a:xfrm rot="10800000">
                  <a:off x="5143504" y="3357562"/>
                  <a:ext cx="428628" cy="142876"/>
                </a:xfrm>
                <a:prstGeom prst="rtTriangl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ight Triangle 200"/>
                <p:cNvSpPr/>
                <p:nvPr/>
              </p:nvSpPr>
              <p:spPr>
                <a:xfrm rot="10800000" flipV="1">
                  <a:off x="5143504" y="3500438"/>
                  <a:ext cx="428628" cy="142876"/>
                </a:xfrm>
                <a:prstGeom prst="rtTriangle">
                  <a:avLst/>
                </a:prstGeom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3" name="Group 109"/>
              <p:cNvGrpSpPr/>
              <p:nvPr/>
            </p:nvGrpSpPr>
            <p:grpSpPr>
              <a:xfrm flipH="1">
                <a:off x="1714485" y="4500570"/>
                <a:ext cx="642941" cy="214314"/>
                <a:chOff x="4572000" y="3857628"/>
                <a:chExt cx="1000132" cy="285752"/>
              </a:xfrm>
            </p:grpSpPr>
            <p:sp>
              <p:nvSpPr>
                <p:cNvPr id="197" name="Rectangle 196"/>
                <p:cNvSpPr/>
                <p:nvPr/>
              </p:nvSpPr>
              <p:spPr>
                <a:xfrm>
                  <a:off x="4572000" y="3857628"/>
                  <a:ext cx="571504" cy="28575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 197"/>
                <p:cNvSpPr/>
                <p:nvPr/>
              </p:nvSpPr>
              <p:spPr>
                <a:xfrm>
                  <a:off x="5143504" y="3929066"/>
                  <a:ext cx="428628" cy="142876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4" name="Group 116"/>
              <p:cNvGrpSpPr/>
              <p:nvPr/>
            </p:nvGrpSpPr>
            <p:grpSpPr>
              <a:xfrm flipH="1">
                <a:off x="1785913" y="4857760"/>
                <a:ext cx="571505" cy="214314"/>
                <a:chOff x="4572000" y="3357562"/>
                <a:chExt cx="1000132" cy="285752"/>
              </a:xfrm>
            </p:grpSpPr>
            <p:sp>
              <p:nvSpPr>
                <p:cNvPr id="195" name="Rectangle 194"/>
                <p:cNvSpPr/>
                <p:nvPr/>
              </p:nvSpPr>
              <p:spPr>
                <a:xfrm>
                  <a:off x="4572000" y="3357562"/>
                  <a:ext cx="571504" cy="285752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Isosceles Triangle 195"/>
                <p:cNvSpPr/>
                <p:nvPr/>
              </p:nvSpPr>
              <p:spPr>
                <a:xfrm rot="5400000">
                  <a:off x="5214942" y="3286124"/>
                  <a:ext cx="285752" cy="428628"/>
                </a:xfrm>
                <a:prstGeom prst="triangle">
                  <a:avLst>
                    <a:gd name="adj" fmla="val 51391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0" name="Group 98"/>
            <p:cNvGrpSpPr/>
            <p:nvPr/>
          </p:nvGrpSpPr>
          <p:grpSpPr>
            <a:xfrm rot="20166846" flipH="1">
              <a:off x="5726343" y="4231545"/>
              <a:ext cx="642941" cy="214314"/>
              <a:chOff x="5143504" y="3857628"/>
              <a:chExt cx="1000132" cy="285752"/>
            </a:xfrm>
          </p:grpSpPr>
          <p:sp>
            <p:nvSpPr>
              <p:cNvPr id="233" name="Rectangle 232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1" name="Group 102"/>
            <p:cNvGrpSpPr/>
            <p:nvPr/>
          </p:nvGrpSpPr>
          <p:grpSpPr>
            <a:xfrm rot="20166846">
              <a:off x="5902958" y="4637926"/>
              <a:ext cx="571505" cy="214314"/>
              <a:chOff x="4572000" y="3357562"/>
              <a:chExt cx="1000132" cy="285752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4572000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Isosceles Triangle 231"/>
              <p:cNvSpPr/>
              <p:nvPr/>
            </p:nvSpPr>
            <p:spPr>
              <a:xfrm rot="5400000">
                <a:off x="5214942" y="3286124"/>
                <a:ext cx="285752" cy="428628"/>
              </a:xfrm>
              <a:prstGeom prst="triangle">
                <a:avLst>
                  <a:gd name="adj" fmla="val 51391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2" name="Group 112"/>
            <p:cNvGrpSpPr/>
            <p:nvPr/>
          </p:nvGrpSpPr>
          <p:grpSpPr>
            <a:xfrm rot="20166846" flipH="1">
              <a:off x="6073460" y="5015380"/>
              <a:ext cx="642941" cy="214314"/>
              <a:chOff x="5143504" y="3857628"/>
              <a:chExt cx="1000132" cy="285752"/>
            </a:xfrm>
          </p:grpSpPr>
          <p:sp>
            <p:nvSpPr>
              <p:cNvPr id="228" name="Rectangle 227"/>
              <p:cNvSpPr/>
              <p:nvPr/>
            </p:nvSpPr>
            <p:spPr>
              <a:xfrm>
                <a:off x="5572132" y="3857628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5143504" y="3857628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5143504" y="4071942"/>
                <a:ext cx="428628" cy="7143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3" name="Group 119"/>
            <p:cNvGrpSpPr/>
            <p:nvPr/>
          </p:nvGrpSpPr>
          <p:grpSpPr>
            <a:xfrm rot="20166846" flipH="1">
              <a:off x="6215026" y="5327517"/>
              <a:ext cx="714380" cy="214314"/>
              <a:chOff x="5143504" y="3357562"/>
              <a:chExt cx="1000132" cy="285752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ight Triangle 225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ight Triangle 226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4" name="Rectangle 223"/>
            <p:cNvSpPr/>
            <p:nvPr/>
          </p:nvSpPr>
          <p:spPr>
            <a:xfrm rot="20166846">
              <a:off x="5857512" y="4184140"/>
              <a:ext cx="145892" cy="1727289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/>
          <p:cNvGrpSpPr/>
          <p:nvPr/>
        </p:nvGrpSpPr>
        <p:grpSpPr>
          <a:xfrm rot="8542310">
            <a:off x="5058267" y="3332328"/>
            <a:ext cx="773507" cy="452349"/>
            <a:chOff x="4589158" y="5689530"/>
            <a:chExt cx="773507" cy="452349"/>
          </a:xfrm>
        </p:grpSpPr>
        <p:grpSp>
          <p:nvGrpSpPr>
            <p:cNvPr id="253" name="Group 125"/>
            <p:cNvGrpSpPr/>
            <p:nvPr/>
          </p:nvGrpSpPr>
          <p:grpSpPr>
            <a:xfrm rot="1219426">
              <a:off x="4589158" y="5689530"/>
              <a:ext cx="714380" cy="214314"/>
              <a:chOff x="5143504" y="3357562"/>
              <a:chExt cx="1000132" cy="285752"/>
            </a:xfrm>
          </p:grpSpPr>
          <p:sp>
            <p:nvSpPr>
              <p:cNvPr id="255" name="Rectangle 254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ight Triangle 255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ight Triangle 256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4" name="Rectangle 253"/>
            <p:cNvSpPr/>
            <p:nvPr/>
          </p:nvSpPr>
          <p:spPr>
            <a:xfrm rot="1208008">
              <a:off x="5212271" y="5728261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8" name="Group 257"/>
          <p:cNvGrpSpPr/>
          <p:nvPr/>
        </p:nvGrpSpPr>
        <p:grpSpPr>
          <a:xfrm rot="19844654">
            <a:off x="4512981" y="2628775"/>
            <a:ext cx="687649" cy="522651"/>
            <a:chOff x="4855081" y="3513685"/>
            <a:chExt cx="687649" cy="522651"/>
          </a:xfrm>
        </p:grpSpPr>
        <p:sp>
          <p:nvSpPr>
            <p:cNvPr id="259" name="Rectangle 258"/>
            <p:cNvSpPr/>
            <p:nvPr/>
          </p:nvSpPr>
          <p:spPr>
            <a:xfrm rot="1208008">
              <a:off x="4988691" y="3723665"/>
              <a:ext cx="326575" cy="2143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Isosceles Triangle 259"/>
            <p:cNvSpPr/>
            <p:nvPr/>
          </p:nvSpPr>
          <p:spPr>
            <a:xfrm rot="6608008">
              <a:off x="5313108" y="3806713"/>
              <a:ext cx="214314" cy="244931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 rot="1208008">
              <a:off x="4855081" y="3513685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2" name="Group 261"/>
          <p:cNvGrpSpPr/>
          <p:nvPr/>
        </p:nvGrpSpPr>
        <p:grpSpPr>
          <a:xfrm rot="10800000">
            <a:off x="3214679" y="3500438"/>
            <a:ext cx="687649" cy="522651"/>
            <a:chOff x="4855081" y="3513685"/>
            <a:chExt cx="687649" cy="522651"/>
          </a:xfrm>
        </p:grpSpPr>
        <p:sp>
          <p:nvSpPr>
            <p:cNvPr id="263" name="Rectangle 262"/>
            <p:cNvSpPr/>
            <p:nvPr/>
          </p:nvSpPr>
          <p:spPr>
            <a:xfrm rot="1208008">
              <a:off x="4988691" y="3723665"/>
              <a:ext cx="326575" cy="2143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Isosceles Triangle 263"/>
            <p:cNvSpPr/>
            <p:nvPr/>
          </p:nvSpPr>
          <p:spPr>
            <a:xfrm rot="6608008">
              <a:off x="5313108" y="3806713"/>
              <a:ext cx="214314" cy="244931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 rot="1208008">
              <a:off x="4855081" y="3513685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6" name="Group 265"/>
          <p:cNvGrpSpPr/>
          <p:nvPr/>
        </p:nvGrpSpPr>
        <p:grpSpPr>
          <a:xfrm rot="10104901">
            <a:off x="3571868" y="3143248"/>
            <a:ext cx="750729" cy="512471"/>
            <a:chOff x="3426321" y="4799569"/>
            <a:chExt cx="750729" cy="512471"/>
          </a:xfrm>
        </p:grpSpPr>
        <p:sp>
          <p:nvSpPr>
            <p:cNvPr id="267" name="Rectangle 266"/>
            <p:cNvSpPr/>
            <p:nvPr/>
          </p:nvSpPr>
          <p:spPr>
            <a:xfrm rot="1208008" flipH="1">
              <a:off x="3526090" y="4991983"/>
              <a:ext cx="367395" cy="2143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Rectangle 267"/>
            <p:cNvSpPr/>
            <p:nvPr/>
          </p:nvSpPr>
          <p:spPr>
            <a:xfrm rot="1208008" flipH="1">
              <a:off x="3901504" y="5107547"/>
              <a:ext cx="275546" cy="535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 268"/>
            <p:cNvSpPr/>
            <p:nvPr/>
          </p:nvSpPr>
          <p:spPr>
            <a:xfrm rot="1208008" flipH="1">
              <a:off x="3846177" y="5258461"/>
              <a:ext cx="275546" cy="535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Rectangle 269"/>
            <p:cNvSpPr/>
            <p:nvPr/>
          </p:nvSpPr>
          <p:spPr>
            <a:xfrm rot="1208008">
              <a:off x="3426321" y="4799569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 rot="11043058">
            <a:off x="2946090" y="3875068"/>
            <a:ext cx="750729" cy="512471"/>
            <a:chOff x="3426321" y="4799569"/>
            <a:chExt cx="750729" cy="512471"/>
          </a:xfrm>
        </p:grpSpPr>
        <p:sp>
          <p:nvSpPr>
            <p:cNvPr id="272" name="Rectangle 271"/>
            <p:cNvSpPr/>
            <p:nvPr/>
          </p:nvSpPr>
          <p:spPr>
            <a:xfrm rot="1208008" flipH="1">
              <a:off x="3526090" y="4991983"/>
              <a:ext cx="367395" cy="21431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 rot="1208008" flipH="1">
              <a:off x="3901504" y="5107547"/>
              <a:ext cx="275546" cy="535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Rectangle 273"/>
            <p:cNvSpPr/>
            <p:nvPr/>
          </p:nvSpPr>
          <p:spPr>
            <a:xfrm rot="1208008" flipH="1">
              <a:off x="3846177" y="5258461"/>
              <a:ext cx="275546" cy="53579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Rectangle 274"/>
            <p:cNvSpPr/>
            <p:nvPr/>
          </p:nvSpPr>
          <p:spPr>
            <a:xfrm rot="1208008">
              <a:off x="3426321" y="4799569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6" name="Group 275"/>
          <p:cNvGrpSpPr/>
          <p:nvPr/>
        </p:nvGrpSpPr>
        <p:grpSpPr>
          <a:xfrm rot="18901892">
            <a:off x="5230363" y="3742856"/>
            <a:ext cx="777880" cy="481881"/>
            <a:chOff x="2653698" y="5255155"/>
            <a:chExt cx="777880" cy="481881"/>
          </a:xfrm>
        </p:grpSpPr>
        <p:sp>
          <p:nvSpPr>
            <p:cNvPr id="277" name="Rectangle 276"/>
            <p:cNvSpPr/>
            <p:nvPr/>
          </p:nvSpPr>
          <p:spPr>
            <a:xfrm rot="1208008">
              <a:off x="2739024" y="5453353"/>
              <a:ext cx="408217" cy="2143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 rot="1208008">
              <a:off x="3125415" y="5629879"/>
              <a:ext cx="306163" cy="1071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 rot="11845612">
              <a:off x="2653698" y="5255155"/>
              <a:ext cx="140214" cy="4460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oup 283"/>
          <p:cNvGrpSpPr/>
          <p:nvPr/>
        </p:nvGrpSpPr>
        <p:grpSpPr>
          <a:xfrm rot="20947501">
            <a:off x="3607595" y="2712088"/>
            <a:ext cx="773507" cy="452349"/>
            <a:chOff x="3658287" y="5689531"/>
            <a:chExt cx="773507" cy="452349"/>
          </a:xfrm>
        </p:grpSpPr>
        <p:grpSp>
          <p:nvGrpSpPr>
            <p:cNvPr id="285" name="Group 90"/>
            <p:cNvGrpSpPr/>
            <p:nvPr/>
          </p:nvGrpSpPr>
          <p:grpSpPr>
            <a:xfrm rot="1219426">
              <a:off x="3658287" y="5689531"/>
              <a:ext cx="714380" cy="214314"/>
              <a:chOff x="5143504" y="3357562"/>
              <a:chExt cx="1000132" cy="285752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5572132" y="3357562"/>
                <a:ext cx="571504" cy="28575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ight Triangle 287"/>
              <p:cNvSpPr/>
              <p:nvPr/>
            </p:nvSpPr>
            <p:spPr>
              <a:xfrm rot="10800000">
                <a:off x="5143504" y="3357562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ight Triangle 288"/>
              <p:cNvSpPr/>
              <p:nvPr/>
            </p:nvSpPr>
            <p:spPr>
              <a:xfrm rot="10800000" flipV="1">
                <a:off x="5143504" y="3500438"/>
                <a:ext cx="428628" cy="142876"/>
              </a:xfrm>
              <a:prstGeom prst="rtTriangl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6" name="Rectangle 285"/>
            <p:cNvSpPr/>
            <p:nvPr/>
          </p:nvSpPr>
          <p:spPr>
            <a:xfrm rot="1208008">
              <a:off x="4281400" y="5728262"/>
              <a:ext cx="150394" cy="41361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Group 293"/>
          <p:cNvGrpSpPr/>
          <p:nvPr/>
        </p:nvGrpSpPr>
        <p:grpSpPr>
          <a:xfrm rot="19632095">
            <a:off x="4640510" y="3029768"/>
            <a:ext cx="777880" cy="481881"/>
            <a:chOff x="2653698" y="5255155"/>
            <a:chExt cx="777880" cy="481881"/>
          </a:xfrm>
        </p:grpSpPr>
        <p:sp>
          <p:nvSpPr>
            <p:cNvPr id="295" name="Rectangle 294"/>
            <p:cNvSpPr/>
            <p:nvPr/>
          </p:nvSpPr>
          <p:spPr>
            <a:xfrm rot="1208008">
              <a:off x="2739024" y="5453353"/>
              <a:ext cx="408217" cy="21431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Rectangle 295"/>
            <p:cNvSpPr/>
            <p:nvPr/>
          </p:nvSpPr>
          <p:spPr>
            <a:xfrm rot="1208008">
              <a:off x="3125415" y="5629879"/>
              <a:ext cx="306163" cy="107157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Rectangle 296"/>
            <p:cNvSpPr/>
            <p:nvPr/>
          </p:nvSpPr>
          <p:spPr>
            <a:xfrm rot="11845612">
              <a:off x="2653698" y="5255155"/>
              <a:ext cx="140214" cy="4460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4" name="Smiley Face 303"/>
          <p:cNvSpPr/>
          <p:nvPr/>
        </p:nvSpPr>
        <p:spPr>
          <a:xfrm rot="1672984">
            <a:off x="2432769" y="5504611"/>
            <a:ext cx="428628" cy="42862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Smiley Face 304"/>
          <p:cNvSpPr/>
          <p:nvPr/>
        </p:nvSpPr>
        <p:spPr>
          <a:xfrm rot="20287921">
            <a:off x="6136601" y="5493668"/>
            <a:ext cx="428628" cy="42862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TextBox 305"/>
          <p:cNvSpPr txBox="1"/>
          <p:nvPr/>
        </p:nvSpPr>
        <p:spPr>
          <a:xfrm>
            <a:off x="3286116" y="5500702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DNA Polymerase</a:t>
            </a:r>
          </a:p>
          <a:p>
            <a:pPr algn="ctr"/>
            <a:r>
              <a:rPr lang="en-GB" sz="2400" dirty="0"/>
              <a:t>l</a:t>
            </a:r>
            <a:r>
              <a:rPr lang="en-GB" sz="2400" dirty="0" smtClean="0"/>
              <a:t>inks the nucleotides</a:t>
            </a:r>
            <a:endParaRPr lang="en-US" sz="2400" dirty="0"/>
          </a:p>
        </p:txBody>
      </p:sp>
      <p:cxnSp>
        <p:nvCxnSpPr>
          <p:cNvPr id="308" name="Straight Arrow Connector 307"/>
          <p:cNvCxnSpPr/>
          <p:nvPr/>
        </p:nvCxnSpPr>
        <p:spPr>
          <a:xfrm rot="10800000">
            <a:off x="2928926" y="5715016"/>
            <a:ext cx="500066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 flipV="1">
            <a:off x="5643570" y="5715016"/>
            <a:ext cx="428628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6.2963E-6 L 0.07726 -0.20001 " pathEditMode="relative" ptsTypes="AA">
                                      <p:cBhvr>
                                        <p:cTn id="68" dur="2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1.85185E-6 L -0.08021 -0.20394 " pathEditMode="relative" ptsTypes="AA">
                                      <p:cBhvr>
                                        <p:cTn id="70" dur="2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304" grpId="0" animBg="1"/>
      <p:bldP spid="304" grpId="1" animBg="1"/>
      <p:bldP spid="305" grpId="0" animBg="1"/>
      <p:bldP spid="305" grpId="1" animBg="1"/>
      <p:bldP spid="3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8596" y="131762"/>
            <a:ext cx="8229600" cy="2968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Semi-Conservative Replication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642918"/>
            <a:ext cx="8715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/>
              <a:t>Step 4:</a:t>
            </a:r>
            <a:r>
              <a:rPr lang="en-GB" sz="2200" b="1" dirty="0" smtClean="0"/>
              <a:t> </a:t>
            </a:r>
            <a:r>
              <a:rPr lang="en-GB" sz="2200" dirty="0" smtClean="0"/>
              <a:t>Two identical strands have now been formed! They are exact copies of the strand that we started off with.</a:t>
            </a:r>
            <a:endParaRPr lang="en-US" sz="22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6143636" y="1785926"/>
            <a:ext cx="142876" cy="3429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143504" y="1928802"/>
            <a:ext cx="571504" cy="214314"/>
            <a:chOff x="4572000" y="3357562"/>
            <a:chExt cx="1000132" cy="285752"/>
          </a:xfrm>
        </p:grpSpPr>
        <p:sp>
          <p:nvSpPr>
            <p:cNvPr id="6" name="Rectangle 5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29256" y="1928802"/>
            <a:ext cx="714380" cy="214314"/>
            <a:chOff x="5143504" y="3357562"/>
            <a:chExt cx="1000132" cy="285752"/>
          </a:xfrm>
        </p:grpSpPr>
        <p:sp>
          <p:nvSpPr>
            <p:cNvPr id="9" name="Rectangle 8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Triangle 10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143504" y="2357430"/>
            <a:ext cx="714380" cy="214314"/>
            <a:chOff x="4572000" y="3857628"/>
            <a:chExt cx="1000132" cy="285752"/>
          </a:xfrm>
        </p:grpSpPr>
        <p:sp>
          <p:nvSpPr>
            <p:cNvPr id="13" name="Rectangle 12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500694" y="2357430"/>
            <a:ext cx="642942" cy="214314"/>
            <a:chOff x="5143504" y="3857628"/>
            <a:chExt cx="1000132" cy="285752"/>
          </a:xfrm>
        </p:grpSpPr>
        <p:sp>
          <p:nvSpPr>
            <p:cNvPr id="16" name="Rectangle 15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43504" y="3214686"/>
            <a:ext cx="714380" cy="214314"/>
            <a:chOff x="4572000" y="3857628"/>
            <a:chExt cx="1000132" cy="285752"/>
          </a:xfrm>
        </p:grpSpPr>
        <p:sp>
          <p:nvSpPr>
            <p:cNvPr id="20" name="Rectangle 19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00694" y="3214686"/>
            <a:ext cx="642942" cy="214314"/>
            <a:chOff x="5143504" y="3857628"/>
            <a:chExt cx="1000132" cy="285752"/>
          </a:xfrm>
        </p:grpSpPr>
        <p:sp>
          <p:nvSpPr>
            <p:cNvPr id="23" name="Rectangle 22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5572132" y="2786058"/>
            <a:ext cx="571504" cy="214314"/>
            <a:chOff x="4572000" y="3357562"/>
            <a:chExt cx="1000132" cy="285752"/>
          </a:xfrm>
        </p:grpSpPr>
        <p:sp>
          <p:nvSpPr>
            <p:cNvPr id="27" name="Rectangle 26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 flipH="1">
            <a:off x="5143504" y="2786058"/>
            <a:ext cx="714380" cy="214314"/>
            <a:chOff x="5143504" y="3357562"/>
            <a:chExt cx="1000132" cy="285752"/>
          </a:xfrm>
        </p:grpSpPr>
        <p:sp>
          <p:nvSpPr>
            <p:cNvPr id="30" name="Rectangle 29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ight Triangle 30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Triangle 31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 flipH="1">
            <a:off x="5500694" y="3643314"/>
            <a:ext cx="642942" cy="214314"/>
            <a:chOff x="4572000" y="3857628"/>
            <a:chExt cx="1000132" cy="285752"/>
          </a:xfrm>
        </p:grpSpPr>
        <p:sp>
          <p:nvSpPr>
            <p:cNvPr id="34" name="Rectangle 33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 flipH="1">
            <a:off x="5143504" y="3643314"/>
            <a:ext cx="642942" cy="214314"/>
            <a:chOff x="5143504" y="3857628"/>
            <a:chExt cx="1000132" cy="285752"/>
          </a:xfrm>
        </p:grpSpPr>
        <p:sp>
          <p:nvSpPr>
            <p:cNvPr id="37" name="Rectangle 36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143504" y="4071942"/>
            <a:ext cx="571504" cy="214314"/>
            <a:chOff x="4572000" y="3357562"/>
            <a:chExt cx="1000132" cy="285752"/>
          </a:xfrm>
        </p:grpSpPr>
        <p:sp>
          <p:nvSpPr>
            <p:cNvPr id="41" name="Rectangle 40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Isosceles Triangle 41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429256" y="4071942"/>
            <a:ext cx="714380" cy="214314"/>
            <a:chOff x="5143504" y="3357562"/>
            <a:chExt cx="1000132" cy="285752"/>
          </a:xfrm>
        </p:grpSpPr>
        <p:sp>
          <p:nvSpPr>
            <p:cNvPr id="44" name="Rectangle 43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ight Triangle 44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ight Triangle 45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 flipH="1">
            <a:off x="5500694" y="4500570"/>
            <a:ext cx="642942" cy="214314"/>
            <a:chOff x="4572000" y="3857628"/>
            <a:chExt cx="1000132" cy="285752"/>
          </a:xfrm>
        </p:grpSpPr>
        <p:sp>
          <p:nvSpPr>
            <p:cNvPr id="48" name="Rectangle 47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 flipH="1">
            <a:off x="5143504" y="4500570"/>
            <a:ext cx="642942" cy="214314"/>
            <a:chOff x="5143504" y="3857628"/>
            <a:chExt cx="1000132" cy="285752"/>
          </a:xfrm>
        </p:grpSpPr>
        <p:sp>
          <p:nvSpPr>
            <p:cNvPr id="51" name="Rectangle 50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 flipH="1">
            <a:off x="5572132" y="4857760"/>
            <a:ext cx="571504" cy="214314"/>
            <a:chOff x="4572000" y="3357562"/>
            <a:chExt cx="1000132" cy="285752"/>
          </a:xfrm>
        </p:grpSpPr>
        <p:sp>
          <p:nvSpPr>
            <p:cNvPr id="55" name="Rectangle 54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 flipH="1">
            <a:off x="5143504" y="4857760"/>
            <a:ext cx="714380" cy="214314"/>
            <a:chOff x="5143504" y="3357562"/>
            <a:chExt cx="1000132" cy="285752"/>
          </a:xfrm>
        </p:grpSpPr>
        <p:sp>
          <p:nvSpPr>
            <p:cNvPr id="58" name="Rectangle 57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ight Triangle 58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ight Triangle 59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5000628" y="1785926"/>
            <a:ext cx="142876" cy="34290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8001024" y="1785926"/>
            <a:ext cx="142876" cy="34290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7000892" y="1928802"/>
            <a:ext cx="571504" cy="214314"/>
            <a:chOff x="4572000" y="3357562"/>
            <a:chExt cx="1000132" cy="285752"/>
          </a:xfrm>
        </p:grpSpPr>
        <p:sp>
          <p:nvSpPr>
            <p:cNvPr id="64" name="Rectangle 63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Isosceles Triangle 64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286644" y="1928802"/>
            <a:ext cx="714380" cy="214314"/>
            <a:chOff x="5143504" y="3357562"/>
            <a:chExt cx="1000132" cy="285752"/>
          </a:xfrm>
        </p:grpSpPr>
        <p:sp>
          <p:nvSpPr>
            <p:cNvPr id="67" name="Rectangle 66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ight Triangle 67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Triangle 68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000892" y="2357430"/>
            <a:ext cx="714380" cy="214314"/>
            <a:chOff x="4572000" y="3857628"/>
            <a:chExt cx="1000132" cy="285752"/>
          </a:xfrm>
        </p:grpSpPr>
        <p:sp>
          <p:nvSpPr>
            <p:cNvPr id="71" name="Rectangle 70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7358082" y="2357430"/>
            <a:ext cx="642942" cy="214314"/>
            <a:chOff x="5143504" y="3857628"/>
            <a:chExt cx="1000132" cy="285752"/>
          </a:xfrm>
        </p:grpSpPr>
        <p:sp>
          <p:nvSpPr>
            <p:cNvPr id="74" name="Rectangle 73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000892" y="3214686"/>
            <a:ext cx="714380" cy="214314"/>
            <a:chOff x="4572000" y="3857628"/>
            <a:chExt cx="1000132" cy="285752"/>
          </a:xfrm>
        </p:grpSpPr>
        <p:sp>
          <p:nvSpPr>
            <p:cNvPr id="78" name="Rectangle 77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358082" y="3214686"/>
            <a:ext cx="642942" cy="214314"/>
            <a:chOff x="5143504" y="3857628"/>
            <a:chExt cx="1000132" cy="285752"/>
          </a:xfrm>
        </p:grpSpPr>
        <p:sp>
          <p:nvSpPr>
            <p:cNvPr id="81" name="Rectangle 80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 flipH="1">
            <a:off x="7429520" y="2786058"/>
            <a:ext cx="571504" cy="214314"/>
            <a:chOff x="4572000" y="3357562"/>
            <a:chExt cx="1000132" cy="285752"/>
          </a:xfrm>
        </p:grpSpPr>
        <p:sp>
          <p:nvSpPr>
            <p:cNvPr id="85" name="Rectangle 84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Isosceles Triangle 85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 flipH="1">
            <a:off x="7000892" y="2786058"/>
            <a:ext cx="714380" cy="214314"/>
            <a:chOff x="5143504" y="3357562"/>
            <a:chExt cx="1000132" cy="285752"/>
          </a:xfrm>
        </p:grpSpPr>
        <p:sp>
          <p:nvSpPr>
            <p:cNvPr id="88" name="Rectangle 87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ight Triangle 88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ight Triangle 89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 flipH="1">
            <a:off x="7358082" y="3643314"/>
            <a:ext cx="642942" cy="214314"/>
            <a:chOff x="4572000" y="3857628"/>
            <a:chExt cx="1000132" cy="285752"/>
          </a:xfrm>
        </p:grpSpPr>
        <p:sp>
          <p:nvSpPr>
            <p:cNvPr id="92" name="Rectangle 91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flipH="1">
            <a:off x="7000892" y="3643314"/>
            <a:ext cx="642942" cy="214314"/>
            <a:chOff x="5143504" y="3857628"/>
            <a:chExt cx="1000132" cy="285752"/>
          </a:xfrm>
        </p:grpSpPr>
        <p:sp>
          <p:nvSpPr>
            <p:cNvPr id="95" name="Rectangle 94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000892" y="4071942"/>
            <a:ext cx="571504" cy="214314"/>
            <a:chOff x="4572000" y="3357562"/>
            <a:chExt cx="1000132" cy="285752"/>
          </a:xfrm>
        </p:grpSpPr>
        <p:sp>
          <p:nvSpPr>
            <p:cNvPr id="99" name="Rectangle 98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Isosceles Triangle 99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7286644" y="4071942"/>
            <a:ext cx="714380" cy="214314"/>
            <a:chOff x="5143504" y="3357562"/>
            <a:chExt cx="1000132" cy="285752"/>
          </a:xfrm>
        </p:grpSpPr>
        <p:sp>
          <p:nvSpPr>
            <p:cNvPr id="102" name="Rectangle 101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ight Triangle 102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ight Triangle 103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 flipH="1">
            <a:off x="7358082" y="4500570"/>
            <a:ext cx="642942" cy="214314"/>
            <a:chOff x="4572000" y="3857628"/>
            <a:chExt cx="1000132" cy="285752"/>
          </a:xfrm>
        </p:grpSpPr>
        <p:sp>
          <p:nvSpPr>
            <p:cNvPr id="106" name="Rectangle 105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 flipH="1">
            <a:off x="7000892" y="4500570"/>
            <a:ext cx="642942" cy="214314"/>
            <a:chOff x="5143504" y="3857628"/>
            <a:chExt cx="1000132" cy="285752"/>
          </a:xfrm>
        </p:grpSpPr>
        <p:sp>
          <p:nvSpPr>
            <p:cNvPr id="109" name="Rectangle 108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 flipH="1">
            <a:off x="7429520" y="4857760"/>
            <a:ext cx="571504" cy="214314"/>
            <a:chOff x="4572000" y="3357562"/>
            <a:chExt cx="1000132" cy="285752"/>
          </a:xfrm>
        </p:grpSpPr>
        <p:sp>
          <p:nvSpPr>
            <p:cNvPr id="113" name="Rectangle 112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Isosceles Triangle 113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 flipH="1">
            <a:off x="7000892" y="4857760"/>
            <a:ext cx="714380" cy="214314"/>
            <a:chOff x="5143504" y="3357562"/>
            <a:chExt cx="1000132" cy="285752"/>
          </a:xfrm>
        </p:grpSpPr>
        <p:sp>
          <p:nvSpPr>
            <p:cNvPr id="116" name="Rectangle 115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ight Triangle 116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ight Triangle 117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6858016" y="1785926"/>
            <a:ext cx="142876" cy="342902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1928794" y="1785926"/>
            <a:ext cx="142876" cy="34290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928662" y="1928802"/>
            <a:ext cx="571504" cy="214314"/>
            <a:chOff x="4572000" y="3357562"/>
            <a:chExt cx="1000132" cy="285752"/>
          </a:xfrm>
        </p:grpSpPr>
        <p:sp>
          <p:nvSpPr>
            <p:cNvPr id="122" name="Rectangle 121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Isosceles Triangle 122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214414" y="1928802"/>
            <a:ext cx="714380" cy="214314"/>
            <a:chOff x="5143504" y="3357562"/>
            <a:chExt cx="1000132" cy="285752"/>
          </a:xfrm>
        </p:grpSpPr>
        <p:sp>
          <p:nvSpPr>
            <p:cNvPr id="125" name="Rectangle 124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ight Triangle 125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ight Triangle 126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928662" y="2357430"/>
            <a:ext cx="714380" cy="214314"/>
            <a:chOff x="4572000" y="3857628"/>
            <a:chExt cx="1000132" cy="285752"/>
          </a:xfrm>
        </p:grpSpPr>
        <p:sp>
          <p:nvSpPr>
            <p:cNvPr id="129" name="Rectangle 128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285852" y="2357430"/>
            <a:ext cx="642942" cy="214314"/>
            <a:chOff x="5143504" y="3857628"/>
            <a:chExt cx="1000132" cy="285752"/>
          </a:xfrm>
        </p:grpSpPr>
        <p:sp>
          <p:nvSpPr>
            <p:cNvPr id="132" name="Rectangle 131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928662" y="3214686"/>
            <a:ext cx="714380" cy="214314"/>
            <a:chOff x="4572000" y="3857628"/>
            <a:chExt cx="1000132" cy="285752"/>
          </a:xfrm>
        </p:grpSpPr>
        <p:sp>
          <p:nvSpPr>
            <p:cNvPr id="136" name="Rectangle 135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285852" y="3214686"/>
            <a:ext cx="642942" cy="214314"/>
            <a:chOff x="5143504" y="3857628"/>
            <a:chExt cx="1000132" cy="285752"/>
          </a:xfrm>
        </p:grpSpPr>
        <p:sp>
          <p:nvSpPr>
            <p:cNvPr id="139" name="Rectangle 138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 flipH="1">
            <a:off x="1357290" y="2786058"/>
            <a:ext cx="571504" cy="214314"/>
            <a:chOff x="4572000" y="3357562"/>
            <a:chExt cx="1000132" cy="285752"/>
          </a:xfrm>
        </p:grpSpPr>
        <p:sp>
          <p:nvSpPr>
            <p:cNvPr id="143" name="Rectangle 142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Isosceles Triangle 143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 flipH="1">
            <a:off x="928662" y="2786058"/>
            <a:ext cx="714380" cy="214314"/>
            <a:chOff x="5143504" y="3357562"/>
            <a:chExt cx="1000132" cy="285752"/>
          </a:xfrm>
        </p:grpSpPr>
        <p:sp>
          <p:nvSpPr>
            <p:cNvPr id="146" name="Rectangle 145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ight Triangle 146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ight Triangle 147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 flipH="1">
            <a:off x="1285852" y="3643314"/>
            <a:ext cx="642942" cy="214314"/>
            <a:chOff x="4572000" y="3857628"/>
            <a:chExt cx="1000132" cy="285752"/>
          </a:xfrm>
        </p:grpSpPr>
        <p:sp>
          <p:nvSpPr>
            <p:cNvPr id="150" name="Rectangle 149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 flipH="1">
            <a:off x="928662" y="3643314"/>
            <a:ext cx="642942" cy="214314"/>
            <a:chOff x="5143504" y="3857628"/>
            <a:chExt cx="1000132" cy="285752"/>
          </a:xfrm>
        </p:grpSpPr>
        <p:sp>
          <p:nvSpPr>
            <p:cNvPr id="153" name="Rectangle 152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928662" y="4071942"/>
            <a:ext cx="571504" cy="214314"/>
            <a:chOff x="4572000" y="3357562"/>
            <a:chExt cx="1000132" cy="285752"/>
          </a:xfrm>
        </p:grpSpPr>
        <p:sp>
          <p:nvSpPr>
            <p:cNvPr id="157" name="Rectangle 156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Isosceles Triangle 157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214414" y="4071942"/>
            <a:ext cx="714380" cy="214314"/>
            <a:chOff x="5143504" y="3357562"/>
            <a:chExt cx="1000132" cy="285752"/>
          </a:xfrm>
        </p:grpSpPr>
        <p:sp>
          <p:nvSpPr>
            <p:cNvPr id="160" name="Rectangle 159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ight Triangle 160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ight Triangle 161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 flipH="1">
            <a:off x="1285852" y="4500570"/>
            <a:ext cx="642942" cy="214314"/>
            <a:chOff x="4572000" y="3857628"/>
            <a:chExt cx="1000132" cy="285752"/>
          </a:xfrm>
        </p:grpSpPr>
        <p:sp>
          <p:nvSpPr>
            <p:cNvPr id="164" name="Rectangle 163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 flipH="1">
            <a:off x="928662" y="4500570"/>
            <a:ext cx="642942" cy="214314"/>
            <a:chOff x="5143504" y="3857628"/>
            <a:chExt cx="1000132" cy="285752"/>
          </a:xfrm>
        </p:grpSpPr>
        <p:sp>
          <p:nvSpPr>
            <p:cNvPr id="167" name="Rectangle 166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 flipH="1">
            <a:off x="1357290" y="4857760"/>
            <a:ext cx="571504" cy="214314"/>
            <a:chOff x="4572000" y="3357562"/>
            <a:chExt cx="1000132" cy="285752"/>
          </a:xfrm>
        </p:grpSpPr>
        <p:sp>
          <p:nvSpPr>
            <p:cNvPr id="171" name="Rectangle 170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Isosceles Triangle 171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3" name="Group 172"/>
          <p:cNvGrpSpPr/>
          <p:nvPr/>
        </p:nvGrpSpPr>
        <p:grpSpPr>
          <a:xfrm flipH="1">
            <a:off x="928662" y="4857760"/>
            <a:ext cx="714380" cy="214314"/>
            <a:chOff x="5143504" y="3357562"/>
            <a:chExt cx="1000132" cy="285752"/>
          </a:xfrm>
        </p:grpSpPr>
        <p:sp>
          <p:nvSpPr>
            <p:cNvPr id="174" name="Rectangle 173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ight Triangle 174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ight Triangle 175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Rectangle 176"/>
          <p:cNvSpPr/>
          <p:nvPr/>
        </p:nvSpPr>
        <p:spPr>
          <a:xfrm>
            <a:off x="785786" y="1785926"/>
            <a:ext cx="142876" cy="34290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ight Arrow 177"/>
          <p:cNvSpPr/>
          <p:nvPr/>
        </p:nvSpPr>
        <p:spPr>
          <a:xfrm>
            <a:off x="2500298" y="2786058"/>
            <a:ext cx="2214578" cy="128588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214282" y="5588517"/>
            <a:ext cx="8715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You can now see why the process is called </a:t>
            </a:r>
            <a:r>
              <a:rPr lang="en-GB" sz="2200" b="1" dirty="0" smtClean="0"/>
              <a:t>semi-conservative</a:t>
            </a:r>
            <a:r>
              <a:rPr lang="en-GB" sz="2200" dirty="0" smtClean="0"/>
              <a:t>. Half of the original molecule is </a:t>
            </a:r>
            <a:r>
              <a:rPr lang="en-GB" sz="2200" b="1" dirty="0" smtClean="0"/>
              <a:t>conserved</a:t>
            </a:r>
            <a:r>
              <a:rPr lang="en-GB" sz="2200" dirty="0" smtClean="0"/>
              <a:t>, and the other half is newly synthesised! </a:t>
            </a:r>
            <a:r>
              <a:rPr lang="en-GB" sz="2200" dirty="0" smtClean="0">
                <a:sym typeface="Wingdings" pitchFamily="2" charset="2"/>
              </a:rPr>
              <a:t>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1" grpId="0" animBg="1"/>
      <p:bldP spid="62" grpId="0" animBg="1"/>
      <p:bldP spid="119" grpId="0" animBg="1"/>
      <p:bldP spid="178" grpId="0" animBg="1"/>
      <p:bldP spid="1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 words...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6072206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GB" sz="2800" dirty="0" smtClean="0"/>
              <a:t>The enzyme </a:t>
            </a:r>
            <a:r>
              <a:rPr lang="en-GB" sz="2800" b="1" dirty="0" smtClean="0">
                <a:solidFill>
                  <a:srgbClr val="FF0000"/>
                </a:solidFill>
              </a:rPr>
              <a:t>DNA </a:t>
            </a:r>
            <a:r>
              <a:rPr lang="en-GB" sz="2800" b="1" dirty="0" err="1" smtClean="0">
                <a:solidFill>
                  <a:srgbClr val="FF0000"/>
                </a:solidFill>
              </a:rPr>
              <a:t>Helicase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breaks the hydrogen bonds between the bases of the two strands.</a:t>
            </a:r>
          </a:p>
          <a:p>
            <a:pPr marL="514350" indent="-514350" algn="just">
              <a:buAutoNum type="arabicPeriod"/>
            </a:pPr>
            <a:r>
              <a:rPr lang="en-GB" sz="2800" dirty="0" smtClean="0"/>
              <a:t>The </a:t>
            </a:r>
            <a:r>
              <a:rPr lang="en-GB" sz="2800" b="1" dirty="0" smtClean="0">
                <a:solidFill>
                  <a:srgbClr val="00B050"/>
                </a:solidFill>
              </a:rPr>
              <a:t>double helix separates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smtClean="0"/>
              <a:t>into its two strands.</a:t>
            </a:r>
          </a:p>
          <a:p>
            <a:pPr marL="514350" indent="-514350" algn="just">
              <a:buAutoNum type="arabicPeriod"/>
            </a:pPr>
            <a:r>
              <a:rPr lang="en-GB" sz="2800" dirty="0" smtClean="0"/>
              <a:t>Each exposed strand now acts like a </a:t>
            </a:r>
            <a:r>
              <a:rPr lang="en-GB" sz="2800" b="1" dirty="0" smtClean="0">
                <a:solidFill>
                  <a:srgbClr val="7030A0"/>
                </a:solidFill>
              </a:rPr>
              <a:t>template</a:t>
            </a:r>
            <a:r>
              <a:rPr lang="en-GB" sz="28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GB" sz="2800" dirty="0" smtClean="0"/>
              <a:t>Complementary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</a:rPr>
              <a:t>free nucleotides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800" dirty="0" smtClean="0"/>
              <a:t>are attracted to the exposed bases on the strands.</a:t>
            </a:r>
          </a:p>
          <a:p>
            <a:pPr marL="514350" indent="-514350" algn="just">
              <a:buAutoNum type="arabicPeriod"/>
            </a:pPr>
            <a:r>
              <a:rPr lang="en-GB" sz="2800" dirty="0" smtClean="0"/>
              <a:t>Energy (ATP) is required to </a:t>
            </a:r>
            <a:r>
              <a:rPr lang="en-GB" sz="2800" b="1" dirty="0" smtClean="0">
                <a:solidFill>
                  <a:srgbClr val="FF0000"/>
                </a:solidFill>
              </a:rPr>
              <a:t>activate</a:t>
            </a:r>
            <a:r>
              <a:rPr lang="en-GB" sz="2800" dirty="0" smtClean="0"/>
              <a:t> the free nucleotides.</a:t>
            </a:r>
          </a:p>
          <a:p>
            <a:pPr marL="514350" indent="-514350" algn="just">
              <a:buAutoNum type="arabicPeriod"/>
            </a:pPr>
            <a:r>
              <a:rPr lang="en-GB" sz="2800" dirty="0" smtClean="0"/>
              <a:t>Once the nucleotides are in place, their ‘backbone’ is joined together by </a:t>
            </a:r>
            <a:r>
              <a:rPr lang="en-GB" sz="2800" b="1" dirty="0" smtClean="0">
                <a:solidFill>
                  <a:srgbClr val="00B050"/>
                </a:solidFill>
              </a:rPr>
              <a:t>DNA Polymerase</a:t>
            </a:r>
            <a:r>
              <a:rPr lang="en-GB" sz="2800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en-GB" sz="2800" dirty="0" smtClean="0"/>
              <a:t>Two new DNA strands are produced.</a:t>
            </a:r>
          </a:p>
          <a:p>
            <a:pPr marL="514350" indent="-514350" algn="just">
              <a:buAutoNum type="arabicPeriod"/>
            </a:pPr>
            <a:r>
              <a:rPr lang="en-GB" sz="2800" dirty="0" smtClean="0"/>
              <a:t>Each of these contains </a:t>
            </a:r>
            <a:r>
              <a:rPr lang="en-GB" sz="2800" b="1" dirty="0" smtClean="0">
                <a:solidFill>
                  <a:srgbClr val="7030A0"/>
                </a:solidFill>
              </a:rPr>
              <a:t>half of the original</a:t>
            </a:r>
            <a:r>
              <a:rPr lang="en-GB" sz="2800" dirty="0" smtClean="0">
                <a:solidFill>
                  <a:srgbClr val="7030A0"/>
                </a:solidFill>
              </a:rPr>
              <a:t> </a:t>
            </a:r>
            <a:r>
              <a:rPr lang="en-GB" sz="2800" dirty="0" smtClean="0"/>
              <a:t>strand, and </a:t>
            </a:r>
            <a:r>
              <a:rPr lang="en-GB" sz="2800" b="1" dirty="0" smtClean="0">
                <a:solidFill>
                  <a:srgbClr val="FF0000"/>
                </a:solidFill>
              </a:rPr>
              <a:t>half a new strand</a:t>
            </a:r>
            <a:r>
              <a:rPr lang="en-GB" sz="2800" dirty="0" smtClean="0"/>
              <a:t>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happens during DNA replication?</a:t>
            </a:r>
          </a:p>
          <a:p>
            <a:endParaRPr lang="en-GB" dirty="0"/>
          </a:p>
          <a:p>
            <a:r>
              <a:rPr lang="en-GB" dirty="0" smtClean="0"/>
              <a:t>How is a new polynucleotide strand formed?</a:t>
            </a:r>
          </a:p>
          <a:p>
            <a:endParaRPr lang="en-GB" dirty="0"/>
          </a:p>
          <a:p>
            <a:r>
              <a:rPr lang="en-GB" dirty="0" smtClean="0"/>
              <a:t>Why is DNA replication known as ‘semi-conservative’?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uestgarden.com/74/46/2/081201155454/images/DNA_double_helix_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502880">
            <a:off x="3496432" y="1913707"/>
            <a:ext cx="2096301" cy="22397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Putting What We’ve Learnt So Far In To Context...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714488"/>
            <a:ext cx="3214710" cy="26776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8.1 Structure of DNA</a:t>
            </a:r>
          </a:p>
          <a:p>
            <a:pPr algn="ctr"/>
            <a:r>
              <a:rPr lang="en-GB" sz="2400" dirty="0" smtClean="0"/>
              <a:t>We focussed mainly on the chemical structure of DNA as a whole. DNA is a double-stranded polymer, but what makes it up?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1714488"/>
            <a:ext cx="3214710" cy="26776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8.2 The Triplet Code</a:t>
            </a:r>
          </a:p>
          <a:p>
            <a:pPr algn="ctr"/>
            <a:r>
              <a:rPr lang="en-GB" sz="2400" dirty="0" smtClean="0"/>
              <a:t>Here, we introduced RNA. We found out that the code in RNA is actually converted to RNA before protein synthesis.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38120" y="4643446"/>
            <a:ext cx="5205450" cy="19389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8.3 DNA &amp; Chromosomes</a:t>
            </a:r>
          </a:p>
          <a:p>
            <a:pPr algn="ctr"/>
            <a:r>
              <a:rPr lang="en-GB" sz="2400" dirty="0" smtClean="0"/>
              <a:t>In this lesson, we found out how DNA is actually stored. How is it possible to fit such a vast amount of information into something as small as a cell?</a:t>
            </a:r>
            <a:endParaRPr lang="en-US" sz="2400" dirty="0"/>
          </a:p>
        </p:txBody>
      </p:sp>
      <p:pic>
        <p:nvPicPr>
          <p:cNvPr id="1028" name="Picture 4" descr="http://www.topnews.in/files/X-chromosome.jpg"/>
          <p:cNvPicPr>
            <a:picLocks noChangeAspect="1" noChangeArrowheads="1"/>
          </p:cNvPicPr>
          <p:nvPr/>
        </p:nvPicPr>
        <p:blipFill>
          <a:blip r:embed="rId3" cstate="print"/>
          <a:srcRect l="18322" r="20683"/>
          <a:stretch>
            <a:fillRect/>
          </a:stretch>
        </p:blipFill>
        <p:spPr bwMode="auto">
          <a:xfrm rot="14218717">
            <a:off x="6732230" y="4431061"/>
            <a:ext cx="1107241" cy="2345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This Lesson...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786478"/>
          </a:xfrm>
        </p:spPr>
        <p:txBody>
          <a:bodyPr/>
          <a:lstStyle/>
          <a:p>
            <a:r>
              <a:rPr lang="en-GB" dirty="0" smtClean="0"/>
              <a:t>For the moment, </a:t>
            </a:r>
            <a:r>
              <a:rPr lang="en-GB" b="1" dirty="0" smtClean="0">
                <a:solidFill>
                  <a:srgbClr val="00B050"/>
                </a:solidFill>
              </a:rPr>
              <a:t>forget</a:t>
            </a:r>
            <a:r>
              <a:rPr lang="en-GB" dirty="0" smtClean="0"/>
              <a:t> about chromosomes and triplet codes and RNA.</a:t>
            </a:r>
          </a:p>
          <a:p>
            <a:r>
              <a:rPr lang="en-GB" dirty="0" smtClean="0"/>
              <a:t>Get back to </a:t>
            </a:r>
            <a:r>
              <a:rPr lang="en-GB" b="1" dirty="0" smtClean="0">
                <a:solidFill>
                  <a:srgbClr val="FF0000"/>
                </a:solidFill>
              </a:rPr>
              <a:t>basics</a:t>
            </a:r>
            <a:r>
              <a:rPr lang="en-GB" dirty="0" smtClean="0"/>
              <a:t> and think about the basic structure of DNA....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28728" y="3429000"/>
            <a:ext cx="857256" cy="78581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gular Pentagon 4"/>
          <p:cNvSpPr/>
          <p:nvPr/>
        </p:nvSpPr>
        <p:spPr>
          <a:xfrm>
            <a:off x="2357422" y="4429132"/>
            <a:ext cx="1357322" cy="1285884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4"/>
            <a:endCxn id="5" idx="1"/>
          </p:cNvCxnSpPr>
          <p:nvPr/>
        </p:nvCxnSpPr>
        <p:spPr>
          <a:xfrm rot="16200000" flipH="1">
            <a:off x="1754651" y="4317522"/>
            <a:ext cx="705477" cy="5000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357422" y="321468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phosphate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928926" y="584575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deoxyribose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1785918" y="4572008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28596" y="471488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</a:t>
            </a:r>
            <a:r>
              <a:rPr lang="en-GB" dirty="0" err="1" smtClean="0"/>
              <a:t>hosphodiester</a:t>
            </a:r>
            <a:endParaRPr lang="en-GB" dirty="0" smtClean="0"/>
          </a:p>
          <a:p>
            <a:r>
              <a:rPr lang="en-GB" dirty="0" smtClean="0"/>
              <a:t>bond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357686" y="4643446"/>
            <a:ext cx="1214446" cy="5715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5" idx="5"/>
            <a:endCxn id="45" idx="1"/>
          </p:cNvCxnSpPr>
          <p:nvPr/>
        </p:nvCxnSpPr>
        <p:spPr>
          <a:xfrm>
            <a:off x="3714743" y="4920295"/>
            <a:ext cx="642943" cy="89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14876" y="521495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base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7429520" y="3429000"/>
            <a:ext cx="1214446" cy="571504"/>
            <a:chOff x="4572000" y="3357562"/>
            <a:chExt cx="1000132" cy="285752"/>
          </a:xfrm>
        </p:grpSpPr>
        <p:sp>
          <p:nvSpPr>
            <p:cNvPr id="51" name="Rectangle 50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429520" y="4786322"/>
            <a:ext cx="1214446" cy="571504"/>
            <a:chOff x="4572000" y="3857628"/>
            <a:chExt cx="1000132" cy="285752"/>
          </a:xfrm>
        </p:grpSpPr>
        <p:sp>
          <p:nvSpPr>
            <p:cNvPr id="54" name="Rectangle 53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 flipH="1">
            <a:off x="5357818" y="2928934"/>
            <a:ext cx="1214446" cy="571504"/>
            <a:chOff x="5143504" y="3357562"/>
            <a:chExt cx="1000132" cy="285752"/>
          </a:xfrm>
        </p:grpSpPr>
        <p:sp>
          <p:nvSpPr>
            <p:cNvPr id="57" name="Rectangle 56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ight Triangle 57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ight Triangle 58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 flipH="1">
            <a:off x="5357818" y="5643578"/>
            <a:ext cx="1285884" cy="571504"/>
            <a:chOff x="5143504" y="3857628"/>
            <a:chExt cx="1000132" cy="285752"/>
          </a:xfrm>
        </p:grpSpPr>
        <p:sp>
          <p:nvSpPr>
            <p:cNvPr id="61" name="Rectangle 60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5.06938E-6 L -0.11997 0.24814 " pathEditMode="relative" ptsTypes="AA">
                                      <p:cBhvr>
                                        <p:cTn id="7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3.33333E-6 -8.73265E-6 L -0.35851 0.17645 " pathEditMode="relative" ptsTypes="AA">
                                      <p:cBhvr>
                                        <p:cTn id="7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4.16667E-6 -3.66327E-6 L -0.34913 -0.02035 " pathEditMode="relative" ptsTypes="AA">
                                      <p:cBhvr>
                                        <p:cTn id="8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5" presetClass="exit" presetSubtype="1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18500"/>
                                  </p:stCondLst>
                                  <p:childTnLst>
                                    <p:animMotion origin="layout" path="M 4.16667E-6 5.06938E-6 L -0.12622 -0.14754 " pathEditMode="relative" ptsTypes="AA">
                                      <p:cBhvr>
                                        <p:cTn id="8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0" grpId="0"/>
      <p:bldP spid="41" grpId="0"/>
      <p:bldP spid="44" grpId="0"/>
      <p:bldP spid="45" grpId="0" animBg="1"/>
      <p:bldP spid="45" grpId="1" animBg="1"/>
      <p:bldP spid="48" grpId="0"/>
      <p:bldP spid="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 58"/>
          <p:cNvSpPr/>
          <p:nvPr/>
        </p:nvSpPr>
        <p:spPr>
          <a:xfrm>
            <a:off x="6858016" y="3625076"/>
            <a:ext cx="1120725" cy="661180"/>
          </a:xfrm>
          <a:custGeom>
            <a:avLst/>
            <a:gdLst>
              <a:gd name="connsiteX0" fmla="*/ 89095 w 1120725"/>
              <a:gd name="connsiteY0" fmla="*/ 447821 h 661180"/>
              <a:gd name="connsiteX1" fmla="*/ 567396 w 1120725"/>
              <a:gd name="connsiteY1" fmla="*/ 335279 h 661180"/>
              <a:gd name="connsiteX2" fmla="*/ 792479 w 1120725"/>
              <a:gd name="connsiteY2" fmla="*/ 138332 h 661180"/>
              <a:gd name="connsiteX3" fmla="*/ 989427 w 1120725"/>
              <a:gd name="connsiteY3" fmla="*/ 11723 h 661180"/>
              <a:gd name="connsiteX4" fmla="*/ 1116036 w 1120725"/>
              <a:gd name="connsiteY4" fmla="*/ 67993 h 661180"/>
              <a:gd name="connsiteX5" fmla="*/ 1017562 w 1120725"/>
              <a:gd name="connsiteY5" fmla="*/ 67993 h 661180"/>
              <a:gd name="connsiteX6" fmla="*/ 806547 w 1120725"/>
              <a:gd name="connsiteY6" fmla="*/ 208670 h 661180"/>
              <a:gd name="connsiteX7" fmla="*/ 651802 w 1120725"/>
              <a:gd name="connsiteY7" fmla="*/ 391550 h 661180"/>
              <a:gd name="connsiteX8" fmla="*/ 398584 w 1120725"/>
              <a:gd name="connsiteY8" fmla="*/ 602566 h 661180"/>
              <a:gd name="connsiteX9" fmla="*/ 257907 w 1120725"/>
              <a:gd name="connsiteY9" fmla="*/ 658836 h 661180"/>
              <a:gd name="connsiteX10" fmla="*/ 103162 w 1120725"/>
              <a:gd name="connsiteY10" fmla="*/ 616633 h 661180"/>
              <a:gd name="connsiteX11" fmla="*/ 32824 w 1120725"/>
              <a:gd name="connsiteY11" fmla="*/ 518159 h 661180"/>
              <a:gd name="connsiteX12" fmla="*/ 89095 w 1120725"/>
              <a:gd name="connsiteY12" fmla="*/ 447821 h 66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0725" h="661180">
                <a:moveTo>
                  <a:pt x="89095" y="447821"/>
                </a:moveTo>
                <a:cubicBezTo>
                  <a:pt x="178190" y="417341"/>
                  <a:pt x="450165" y="386860"/>
                  <a:pt x="567396" y="335279"/>
                </a:cubicBezTo>
                <a:cubicBezTo>
                  <a:pt x="684627" y="283698"/>
                  <a:pt x="722141" y="192258"/>
                  <a:pt x="792479" y="138332"/>
                </a:cubicBezTo>
                <a:cubicBezTo>
                  <a:pt x="862817" y="84406"/>
                  <a:pt x="935501" y="23446"/>
                  <a:pt x="989427" y="11723"/>
                </a:cubicBezTo>
                <a:cubicBezTo>
                  <a:pt x="1043353" y="0"/>
                  <a:pt x="1111347" y="58615"/>
                  <a:pt x="1116036" y="67993"/>
                </a:cubicBezTo>
                <a:cubicBezTo>
                  <a:pt x="1120725" y="77371"/>
                  <a:pt x="1069143" y="44547"/>
                  <a:pt x="1017562" y="67993"/>
                </a:cubicBezTo>
                <a:cubicBezTo>
                  <a:pt x="965981" y="91439"/>
                  <a:pt x="867507" y="154744"/>
                  <a:pt x="806547" y="208670"/>
                </a:cubicBezTo>
                <a:cubicBezTo>
                  <a:pt x="745587" y="262596"/>
                  <a:pt x="719796" y="325901"/>
                  <a:pt x="651802" y="391550"/>
                </a:cubicBezTo>
                <a:cubicBezTo>
                  <a:pt x="583808" y="457199"/>
                  <a:pt x="464233" y="558018"/>
                  <a:pt x="398584" y="602566"/>
                </a:cubicBezTo>
                <a:cubicBezTo>
                  <a:pt x="332935" y="647114"/>
                  <a:pt x="307144" y="656492"/>
                  <a:pt x="257907" y="658836"/>
                </a:cubicBezTo>
                <a:cubicBezTo>
                  <a:pt x="208670" y="661180"/>
                  <a:pt x="140676" y="640079"/>
                  <a:pt x="103162" y="616633"/>
                </a:cubicBezTo>
                <a:cubicBezTo>
                  <a:pt x="65648" y="593187"/>
                  <a:pt x="32824" y="546294"/>
                  <a:pt x="32824" y="518159"/>
                </a:cubicBezTo>
                <a:cubicBezTo>
                  <a:pt x="32824" y="490024"/>
                  <a:pt x="0" y="478301"/>
                  <a:pt x="89095" y="447821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286644" y="4357694"/>
            <a:ext cx="1120725" cy="661180"/>
          </a:xfrm>
          <a:custGeom>
            <a:avLst/>
            <a:gdLst>
              <a:gd name="connsiteX0" fmla="*/ 89095 w 1120725"/>
              <a:gd name="connsiteY0" fmla="*/ 447821 h 661180"/>
              <a:gd name="connsiteX1" fmla="*/ 567396 w 1120725"/>
              <a:gd name="connsiteY1" fmla="*/ 335279 h 661180"/>
              <a:gd name="connsiteX2" fmla="*/ 792479 w 1120725"/>
              <a:gd name="connsiteY2" fmla="*/ 138332 h 661180"/>
              <a:gd name="connsiteX3" fmla="*/ 989427 w 1120725"/>
              <a:gd name="connsiteY3" fmla="*/ 11723 h 661180"/>
              <a:gd name="connsiteX4" fmla="*/ 1116036 w 1120725"/>
              <a:gd name="connsiteY4" fmla="*/ 67993 h 661180"/>
              <a:gd name="connsiteX5" fmla="*/ 1017562 w 1120725"/>
              <a:gd name="connsiteY5" fmla="*/ 67993 h 661180"/>
              <a:gd name="connsiteX6" fmla="*/ 806547 w 1120725"/>
              <a:gd name="connsiteY6" fmla="*/ 208670 h 661180"/>
              <a:gd name="connsiteX7" fmla="*/ 651802 w 1120725"/>
              <a:gd name="connsiteY7" fmla="*/ 391550 h 661180"/>
              <a:gd name="connsiteX8" fmla="*/ 398584 w 1120725"/>
              <a:gd name="connsiteY8" fmla="*/ 602566 h 661180"/>
              <a:gd name="connsiteX9" fmla="*/ 257907 w 1120725"/>
              <a:gd name="connsiteY9" fmla="*/ 658836 h 661180"/>
              <a:gd name="connsiteX10" fmla="*/ 103162 w 1120725"/>
              <a:gd name="connsiteY10" fmla="*/ 616633 h 661180"/>
              <a:gd name="connsiteX11" fmla="*/ 32824 w 1120725"/>
              <a:gd name="connsiteY11" fmla="*/ 518159 h 661180"/>
              <a:gd name="connsiteX12" fmla="*/ 89095 w 1120725"/>
              <a:gd name="connsiteY12" fmla="*/ 447821 h 66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0725" h="661180">
                <a:moveTo>
                  <a:pt x="89095" y="447821"/>
                </a:moveTo>
                <a:cubicBezTo>
                  <a:pt x="178190" y="417341"/>
                  <a:pt x="450165" y="386860"/>
                  <a:pt x="567396" y="335279"/>
                </a:cubicBezTo>
                <a:cubicBezTo>
                  <a:pt x="684627" y="283698"/>
                  <a:pt x="722141" y="192258"/>
                  <a:pt x="792479" y="138332"/>
                </a:cubicBezTo>
                <a:cubicBezTo>
                  <a:pt x="862817" y="84406"/>
                  <a:pt x="935501" y="23446"/>
                  <a:pt x="989427" y="11723"/>
                </a:cubicBezTo>
                <a:cubicBezTo>
                  <a:pt x="1043353" y="0"/>
                  <a:pt x="1111347" y="58615"/>
                  <a:pt x="1116036" y="67993"/>
                </a:cubicBezTo>
                <a:cubicBezTo>
                  <a:pt x="1120725" y="77371"/>
                  <a:pt x="1069143" y="44547"/>
                  <a:pt x="1017562" y="67993"/>
                </a:cubicBezTo>
                <a:cubicBezTo>
                  <a:pt x="965981" y="91439"/>
                  <a:pt x="867507" y="154744"/>
                  <a:pt x="806547" y="208670"/>
                </a:cubicBezTo>
                <a:cubicBezTo>
                  <a:pt x="745587" y="262596"/>
                  <a:pt x="719796" y="325901"/>
                  <a:pt x="651802" y="391550"/>
                </a:cubicBezTo>
                <a:cubicBezTo>
                  <a:pt x="583808" y="457199"/>
                  <a:pt x="464233" y="558018"/>
                  <a:pt x="398584" y="602566"/>
                </a:cubicBezTo>
                <a:cubicBezTo>
                  <a:pt x="332935" y="647114"/>
                  <a:pt x="307144" y="656492"/>
                  <a:pt x="257907" y="658836"/>
                </a:cubicBezTo>
                <a:cubicBezTo>
                  <a:pt x="208670" y="661180"/>
                  <a:pt x="140676" y="640079"/>
                  <a:pt x="103162" y="616633"/>
                </a:cubicBezTo>
                <a:cubicBezTo>
                  <a:pt x="65648" y="593187"/>
                  <a:pt x="32824" y="546294"/>
                  <a:pt x="32824" y="518159"/>
                </a:cubicBezTo>
                <a:cubicBezTo>
                  <a:pt x="32824" y="490024"/>
                  <a:pt x="0" y="478301"/>
                  <a:pt x="89095" y="447821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808993" y="5214950"/>
            <a:ext cx="1120725" cy="661180"/>
          </a:xfrm>
          <a:custGeom>
            <a:avLst/>
            <a:gdLst>
              <a:gd name="connsiteX0" fmla="*/ 89095 w 1120725"/>
              <a:gd name="connsiteY0" fmla="*/ 447821 h 661180"/>
              <a:gd name="connsiteX1" fmla="*/ 567396 w 1120725"/>
              <a:gd name="connsiteY1" fmla="*/ 335279 h 661180"/>
              <a:gd name="connsiteX2" fmla="*/ 792479 w 1120725"/>
              <a:gd name="connsiteY2" fmla="*/ 138332 h 661180"/>
              <a:gd name="connsiteX3" fmla="*/ 989427 w 1120725"/>
              <a:gd name="connsiteY3" fmla="*/ 11723 h 661180"/>
              <a:gd name="connsiteX4" fmla="*/ 1116036 w 1120725"/>
              <a:gd name="connsiteY4" fmla="*/ 67993 h 661180"/>
              <a:gd name="connsiteX5" fmla="*/ 1017562 w 1120725"/>
              <a:gd name="connsiteY5" fmla="*/ 67993 h 661180"/>
              <a:gd name="connsiteX6" fmla="*/ 806547 w 1120725"/>
              <a:gd name="connsiteY6" fmla="*/ 208670 h 661180"/>
              <a:gd name="connsiteX7" fmla="*/ 651802 w 1120725"/>
              <a:gd name="connsiteY7" fmla="*/ 391550 h 661180"/>
              <a:gd name="connsiteX8" fmla="*/ 398584 w 1120725"/>
              <a:gd name="connsiteY8" fmla="*/ 602566 h 661180"/>
              <a:gd name="connsiteX9" fmla="*/ 257907 w 1120725"/>
              <a:gd name="connsiteY9" fmla="*/ 658836 h 661180"/>
              <a:gd name="connsiteX10" fmla="*/ 103162 w 1120725"/>
              <a:gd name="connsiteY10" fmla="*/ 616633 h 661180"/>
              <a:gd name="connsiteX11" fmla="*/ 32824 w 1120725"/>
              <a:gd name="connsiteY11" fmla="*/ 518159 h 661180"/>
              <a:gd name="connsiteX12" fmla="*/ 89095 w 1120725"/>
              <a:gd name="connsiteY12" fmla="*/ 447821 h 66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0725" h="661180">
                <a:moveTo>
                  <a:pt x="89095" y="447821"/>
                </a:moveTo>
                <a:cubicBezTo>
                  <a:pt x="178190" y="417341"/>
                  <a:pt x="450165" y="386860"/>
                  <a:pt x="567396" y="335279"/>
                </a:cubicBezTo>
                <a:cubicBezTo>
                  <a:pt x="684627" y="283698"/>
                  <a:pt x="722141" y="192258"/>
                  <a:pt x="792479" y="138332"/>
                </a:cubicBezTo>
                <a:cubicBezTo>
                  <a:pt x="862817" y="84406"/>
                  <a:pt x="935501" y="23446"/>
                  <a:pt x="989427" y="11723"/>
                </a:cubicBezTo>
                <a:cubicBezTo>
                  <a:pt x="1043353" y="0"/>
                  <a:pt x="1111347" y="58615"/>
                  <a:pt x="1116036" y="67993"/>
                </a:cubicBezTo>
                <a:cubicBezTo>
                  <a:pt x="1120725" y="77371"/>
                  <a:pt x="1069143" y="44547"/>
                  <a:pt x="1017562" y="67993"/>
                </a:cubicBezTo>
                <a:cubicBezTo>
                  <a:pt x="965981" y="91439"/>
                  <a:pt x="867507" y="154744"/>
                  <a:pt x="806547" y="208670"/>
                </a:cubicBezTo>
                <a:cubicBezTo>
                  <a:pt x="745587" y="262596"/>
                  <a:pt x="719796" y="325901"/>
                  <a:pt x="651802" y="391550"/>
                </a:cubicBezTo>
                <a:cubicBezTo>
                  <a:pt x="583808" y="457199"/>
                  <a:pt x="464233" y="558018"/>
                  <a:pt x="398584" y="602566"/>
                </a:cubicBezTo>
                <a:cubicBezTo>
                  <a:pt x="332935" y="647114"/>
                  <a:pt x="307144" y="656492"/>
                  <a:pt x="257907" y="658836"/>
                </a:cubicBezTo>
                <a:cubicBezTo>
                  <a:pt x="208670" y="661180"/>
                  <a:pt x="140676" y="640079"/>
                  <a:pt x="103162" y="616633"/>
                </a:cubicBezTo>
                <a:cubicBezTo>
                  <a:pt x="65648" y="593187"/>
                  <a:pt x="32824" y="546294"/>
                  <a:pt x="32824" y="518159"/>
                </a:cubicBezTo>
                <a:cubicBezTo>
                  <a:pt x="32824" y="490024"/>
                  <a:pt x="0" y="478301"/>
                  <a:pt x="89095" y="447821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142893" y="3026899"/>
            <a:ext cx="1120725" cy="661180"/>
          </a:xfrm>
          <a:custGeom>
            <a:avLst/>
            <a:gdLst>
              <a:gd name="connsiteX0" fmla="*/ 89095 w 1120725"/>
              <a:gd name="connsiteY0" fmla="*/ 447821 h 661180"/>
              <a:gd name="connsiteX1" fmla="*/ 567396 w 1120725"/>
              <a:gd name="connsiteY1" fmla="*/ 335279 h 661180"/>
              <a:gd name="connsiteX2" fmla="*/ 792479 w 1120725"/>
              <a:gd name="connsiteY2" fmla="*/ 138332 h 661180"/>
              <a:gd name="connsiteX3" fmla="*/ 989427 w 1120725"/>
              <a:gd name="connsiteY3" fmla="*/ 11723 h 661180"/>
              <a:gd name="connsiteX4" fmla="*/ 1116036 w 1120725"/>
              <a:gd name="connsiteY4" fmla="*/ 67993 h 661180"/>
              <a:gd name="connsiteX5" fmla="*/ 1017562 w 1120725"/>
              <a:gd name="connsiteY5" fmla="*/ 67993 h 661180"/>
              <a:gd name="connsiteX6" fmla="*/ 806547 w 1120725"/>
              <a:gd name="connsiteY6" fmla="*/ 208670 h 661180"/>
              <a:gd name="connsiteX7" fmla="*/ 651802 w 1120725"/>
              <a:gd name="connsiteY7" fmla="*/ 391550 h 661180"/>
              <a:gd name="connsiteX8" fmla="*/ 398584 w 1120725"/>
              <a:gd name="connsiteY8" fmla="*/ 602566 h 661180"/>
              <a:gd name="connsiteX9" fmla="*/ 257907 w 1120725"/>
              <a:gd name="connsiteY9" fmla="*/ 658836 h 661180"/>
              <a:gd name="connsiteX10" fmla="*/ 103162 w 1120725"/>
              <a:gd name="connsiteY10" fmla="*/ 616633 h 661180"/>
              <a:gd name="connsiteX11" fmla="*/ 32824 w 1120725"/>
              <a:gd name="connsiteY11" fmla="*/ 518159 h 661180"/>
              <a:gd name="connsiteX12" fmla="*/ 89095 w 1120725"/>
              <a:gd name="connsiteY12" fmla="*/ 447821 h 66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0725" h="661180">
                <a:moveTo>
                  <a:pt x="89095" y="447821"/>
                </a:moveTo>
                <a:cubicBezTo>
                  <a:pt x="178190" y="417341"/>
                  <a:pt x="450165" y="386860"/>
                  <a:pt x="567396" y="335279"/>
                </a:cubicBezTo>
                <a:cubicBezTo>
                  <a:pt x="684627" y="283698"/>
                  <a:pt x="722141" y="192258"/>
                  <a:pt x="792479" y="138332"/>
                </a:cubicBezTo>
                <a:cubicBezTo>
                  <a:pt x="862817" y="84406"/>
                  <a:pt x="935501" y="23446"/>
                  <a:pt x="989427" y="11723"/>
                </a:cubicBezTo>
                <a:cubicBezTo>
                  <a:pt x="1043353" y="0"/>
                  <a:pt x="1111347" y="58615"/>
                  <a:pt x="1116036" y="67993"/>
                </a:cubicBezTo>
                <a:cubicBezTo>
                  <a:pt x="1120725" y="77371"/>
                  <a:pt x="1069143" y="44547"/>
                  <a:pt x="1017562" y="67993"/>
                </a:cubicBezTo>
                <a:cubicBezTo>
                  <a:pt x="965981" y="91439"/>
                  <a:pt x="867507" y="154744"/>
                  <a:pt x="806547" y="208670"/>
                </a:cubicBezTo>
                <a:cubicBezTo>
                  <a:pt x="745587" y="262596"/>
                  <a:pt x="719796" y="325901"/>
                  <a:pt x="651802" y="391550"/>
                </a:cubicBezTo>
                <a:cubicBezTo>
                  <a:pt x="583808" y="457199"/>
                  <a:pt x="464233" y="558018"/>
                  <a:pt x="398584" y="602566"/>
                </a:cubicBezTo>
                <a:cubicBezTo>
                  <a:pt x="332935" y="647114"/>
                  <a:pt x="307144" y="656492"/>
                  <a:pt x="257907" y="658836"/>
                </a:cubicBezTo>
                <a:cubicBezTo>
                  <a:pt x="208670" y="661180"/>
                  <a:pt x="140676" y="640079"/>
                  <a:pt x="103162" y="616633"/>
                </a:cubicBezTo>
                <a:cubicBezTo>
                  <a:pt x="65648" y="593187"/>
                  <a:pt x="32824" y="546294"/>
                  <a:pt x="32824" y="518159"/>
                </a:cubicBezTo>
                <a:cubicBezTo>
                  <a:pt x="32824" y="490024"/>
                  <a:pt x="0" y="478301"/>
                  <a:pt x="89095" y="447821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4348" y="5357826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00100" y="5500702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Good. Now Cell Division...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600" dirty="0" smtClean="0"/>
              <a:t>What processes allowed you to become the 75 or so TRILLION cells that you are?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MITOSIS</a:t>
            </a:r>
          </a:p>
          <a:p>
            <a:pPr algn="ctr">
              <a:buNone/>
            </a:pPr>
            <a:r>
              <a:rPr lang="en-GB" sz="2600" dirty="0" smtClean="0"/>
              <a:t>What process produces the sex cells within your body?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00B050"/>
                </a:solidFill>
              </a:rPr>
              <a:t>MEIOSIS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28794" y="5214950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214546" y="5500702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28662" y="4143380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214414" y="4286256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1035025" y="5107793"/>
            <a:ext cx="35798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500166" y="5643578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929190" y="5715016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214942" y="5857892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5400000" flipH="1" flipV="1">
            <a:off x="5285586" y="5429264"/>
            <a:ext cx="286546" cy="1436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715008" y="6000768"/>
            <a:ext cx="285752" cy="1436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286380" y="4572008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572132" y="4714884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072198" y="5643578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57950" y="5786454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5714214" y="4286256"/>
            <a:ext cx="286546" cy="1436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6142842" y="4643446"/>
            <a:ext cx="28654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6572264" y="5357032"/>
            <a:ext cx="286546" cy="1436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6928660" y="5929330"/>
            <a:ext cx="28654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715008" y="3429000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86446" y="3714752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429388" y="4000504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500826" y="4214818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858016" y="4714884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929454" y="4929198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358082" y="5572140"/>
            <a:ext cx="714380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429520" y="5786454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6063175" y="3770142"/>
            <a:ext cx="133644" cy="379827"/>
          </a:xfrm>
          <a:custGeom>
            <a:avLst/>
            <a:gdLst>
              <a:gd name="connsiteX0" fmla="*/ 0 w 133644"/>
              <a:gd name="connsiteY0" fmla="*/ 379827 h 379827"/>
              <a:gd name="connsiteX1" fmla="*/ 112542 w 133644"/>
              <a:gd name="connsiteY1" fmla="*/ 281353 h 379827"/>
              <a:gd name="connsiteX2" fmla="*/ 126610 w 133644"/>
              <a:gd name="connsiteY2" fmla="*/ 112541 h 379827"/>
              <a:gd name="connsiteX3" fmla="*/ 126610 w 133644"/>
              <a:gd name="connsiteY3" fmla="*/ 0 h 37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44" h="379827">
                <a:moveTo>
                  <a:pt x="0" y="379827"/>
                </a:moveTo>
                <a:cubicBezTo>
                  <a:pt x="45720" y="352864"/>
                  <a:pt x="91440" y="325901"/>
                  <a:pt x="112542" y="281353"/>
                </a:cubicBezTo>
                <a:cubicBezTo>
                  <a:pt x="133644" y="236805"/>
                  <a:pt x="124265" y="159433"/>
                  <a:pt x="126610" y="112541"/>
                </a:cubicBezTo>
                <a:cubicBezTo>
                  <a:pt x="128955" y="65649"/>
                  <a:pt x="127782" y="32824"/>
                  <a:pt x="12661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724372" y="4335057"/>
            <a:ext cx="133644" cy="379827"/>
          </a:xfrm>
          <a:custGeom>
            <a:avLst/>
            <a:gdLst>
              <a:gd name="connsiteX0" fmla="*/ 0 w 133644"/>
              <a:gd name="connsiteY0" fmla="*/ 379827 h 379827"/>
              <a:gd name="connsiteX1" fmla="*/ 112542 w 133644"/>
              <a:gd name="connsiteY1" fmla="*/ 281353 h 379827"/>
              <a:gd name="connsiteX2" fmla="*/ 126610 w 133644"/>
              <a:gd name="connsiteY2" fmla="*/ 112541 h 379827"/>
              <a:gd name="connsiteX3" fmla="*/ 126610 w 133644"/>
              <a:gd name="connsiteY3" fmla="*/ 0 h 37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44" h="379827">
                <a:moveTo>
                  <a:pt x="0" y="379827"/>
                </a:moveTo>
                <a:cubicBezTo>
                  <a:pt x="45720" y="352864"/>
                  <a:pt x="91440" y="325901"/>
                  <a:pt x="112542" y="281353"/>
                </a:cubicBezTo>
                <a:cubicBezTo>
                  <a:pt x="133644" y="236805"/>
                  <a:pt x="124265" y="159433"/>
                  <a:pt x="126610" y="112541"/>
                </a:cubicBezTo>
                <a:cubicBezTo>
                  <a:pt x="128955" y="65649"/>
                  <a:pt x="127782" y="32824"/>
                  <a:pt x="12661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224438" y="5049437"/>
            <a:ext cx="133644" cy="379827"/>
          </a:xfrm>
          <a:custGeom>
            <a:avLst/>
            <a:gdLst>
              <a:gd name="connsiteX0" fmla="*/ 0 w 133644"/>
              <a:gd name="connsiteY0" fmla="*/ 379827 h 379827"/>
              <a:gd name="connsiteX1" fmla="*/ 112542 w 133644"/>
              <a:gd name="connsiteY1" fmla="*/ 281353 h 379827"/>
              <a:gd name="connsiteX2" fmla="*/ 126610 w 133644"/>
              <a:gd name="connsiteY2" fmla="*/ 112541 h 379827"/>
              <a:gd name="connsiteX3" fmla="*/ 126610 w 133644"/>
              <a:gd name="connsiteY3" fmla="*/ 0 h 37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44" h="379827">
                <a:moveTo>
                  <a:pt x="0" y="379827"/>
                </a:moveTo>
                <a:cubicBezTo>
                  <a:pt x="45720" y="352864"/>
                  <a:pt x="91440" y="325901"/>
                  <a:pt x="112542" y="281353"/>
                </a:cubicBezTo>
                <a:cubicBezTo>
                  <a:pt x="133644" y="236805"/>
                  <a:pt x="124265" y="159433"/>
                  <a:pt x="126610" y="112541"/>
                </a:cubicBezTo>
                <a:cubicBezTo>
                  <a:pt x="128955" y="65649"/>
                  <a:pt x="127782" y="32824"/>
                  <a:pt x="12661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724504" y="5906693"/>
            <a:ext cx="133644" cy="379827"/>
          </a:xfrm>
          <a:custGeom>
            <a:avLst/>
            <a:gdLst>
              <a:gd name="connsiteX0" fmla="*/ 0 w 133644"/>
              <a:gd name="connsiteY0" fmla="*/ 379827 h 379827"/>
              <a:gd name="connsiteX1" fmla="*/ 112542 w 133644"/>
              <a:gd name="connsiteY1" fmla="*/ 281353 h 379827"/>
              <a:gd name="connsiteX2" fmla="*/ 126610 w 133644"/>
              <a:gd name="connsiteY2" fmla="*/ 112541 h 379827"/>
              <a:gd name="connsiteX3" fmla="*/ 126610 w 133644"/>
              <a:gd name="connsiteY3" fmla="*/ 0 h 37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644" h="379827">
                <a:moveTo>
                  <a:pt x="0" y="379827"/>
                </a:moveTo>
                <a:cubicBezTo>
                  <a:pt x="45720" y="352864"/>
                  <a:pt x="91440" y="325901"/>
                  <a:pt x="112542" y="281353"/>
                </a:cubicBezTo>
                <a:cubicBezTo>
                  <a:pt x="133644" y="236805"/>
                  <a:pt x="124265" y="159433"/>
                  <a:pt x="126610" y="112541"/>
                </a:cubicBezTo>
                <a:cubicBezTo>
                  <a:pt x="128955" y="65649"/>
                  <a:pt x="127782" y="32824"/>
                  <a:pt x="12661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58" grpId="0" animBg="1"/>
      <p:bldP spid="6" grpId="0" animBg="1"/>
      <p:bldP spid="7" grpId="0" animBg="1"/>
      <p:bldP spid="25" grpId="0" animBg="1"/>
      <p:bldP spid="26" grpId="0" animBg="1"/>
      <p:bldP spid="27" grpId="0" animBg="1"/>
      <p:bldP spid="28" grpId="0" animBg="1"/>
      <p:bldP spid="34" grpId="0" animBg="1"/>
      <p:bldP spid="35" grpId="0" animBg="1"/>
      <p:bldP spid="41" grpId="0" animBg="1"/>
      <p:bldP spid="42" grpId="0" animBg="1"/>
      <p:bldP spid="43" grpId="0" animBg="1"/>
      <p:bldP spid="44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1357290" y="2857496"/>
            <a:ext cx="857256" cy="8572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1357290" y="2857496"/>
            <a:ext cx="857256" cy="8572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857356" y="3071810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Cell Division...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6072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600" dirty="0" smtClean="0"/>
              <a:t>When cell division occurs, a cell will basically split into two </a:t>
            </a:r>
            <a:r>
              <a:rPr lang="en-GB" sz="2600" b="1" dirty="0" smtClean="0"/>
              <a:t>identical </a:t>
            </a:r>
            <a:r>
              <a:rPr lang="en-GB" sz="2600" dirty="0" smtClean="0"/>
              <a:t>cells.</a:t>
            </a:r>
          </a:p>
          <a:p>
            <a:pPr algn="ctr">
              <a:buNone/>
            </a:pPr>
            <a:r>
              <a:rPr lang="en-GB" sz="2600" b="1" dirty="0" smtClean="0">
                <a:solidFill>
                  <a:srgbClr val="FF0000"/>
                </a:solidFill>
              </a:rPr>
              <a:t>Whatever was in the original cell has to be </a:t>
            </a:r>
            <a:r>
              <a:rPr lang="en-GB" sz="2600" b="1" u="sng" dirty="0" smtClean="0">
                <a:solidFill>
                  <a:srgbClr val="FF0000"/>
                </a:solidFill>
              </a:rPr>
              <a:t>DUPLICATED</a:t>
            </a:r>
            <a:r>
              <a:rPr lang="en-GB" sz="2600" b="1" dirty="0" smtClean="0">
                <a:solidFill>
                  <a:srgbClr val="FF0000"/>
                </a:solidFill>
              </a:rPr>
              <a:t> and then packaged into two new cells!</a:t>
            </a:r>
          </a:p>
          <a:p>
            <a:pPr algn="ctr">
              <a:buNone/>
            </a:pPr>
            <a:endParaRPr lang="en-GB" sz="2600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en-GB" sz="2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GB" sz="26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2600" dirty="0" smtClean="0"/>
              <a:t>Therefore, the entire cell contents have to be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doubled before a cell can divide</a:t>
            </a:r>
            <a:r>
              <a:rPr lang="en-GB" sz="2600" dirty="0" smtClean="0"/>
              <a:t>.</a:t>
            </a:r>
          </a:p>
          <a:p>
            <a:pPr algn="ctr">
              <a:buNone/>
            </a:pPr>
            <a:r>
              <a:rPr lang="en-GB" sz="2600" dirty="0" smtClean="0"/>
              <a:t>And the most important content of all, is the </a:t>
            </a:r>
            <a:r>
              <a:rPr lang="en-GB" sz="2600" b="1" dirty="0" smtClean="0">
                <a:solidFill>
                  <a:srgbClr val="00B050"/>
                </a:solidFill>
              </a:rPr>
              <a:t>DNA in the nucleus</a:t>
            </a:r>
            <a:r>
              <a:rPr lang="en-GB" sz="2600" b="1" dirty="0" smtClean="0"/>
              <a:t>.</a:t>
            </a:r>
          </a:p>
          <a:p>
            <a:pPr algn="ctr">
              <a:buNone/>
            </a:pPr>
            <a:endParaRPr lang="en-GB" sz="2600" b="1" dirty="0"/>
          </a:p>
          <a:p>
            <a:pPr algn="ctr">
              <a:buNone/>
            </a:pPr>
            <a:r>
              <a:rPr lang="en-GB" sz="2600" b="1" u="sng" dirty="0" smtClean="0"/>
              <a:t>This leads us to DNA Replication........</a:t>
            </a:r>
            <a:endParaRPr lang="en-US" u="sng" dirty="0"/>
          </a:p>
        </p:txBody>
      </p:sp>
      <p:sp>
        <p:nvSpPr>
          <p:cNvPr id="68" name="TextBox 67"/>
          <p:cNvSpPr txBox="1"/>
          <p:nvPr/>
        </p:nvSpPr>
        <p:spPr>
          <a:xfrm>
            <a:off x="714348" y="2500306"/>
            <a:ext cx="2214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 smtClean="0"/>
              <a:t>!!!</a:t>
            </a:r>
            <a:endParaRPr lang="en-US" sz="9600" b="1" dirty="0"/>
          </a:p>
        </p:txBody>
      </p:sp>
      <p:sp>
        <p:nvSpPr>
          <p:cNvPr id="69" name="Oval 68"/>
          <p:cNvSpPr/>
          <p:nvPr/>
        </p:nvSpPr>
        <p:spPr>
          <a:xfrm>
            <a:off x="6643702" y="2786058"/>
            <a:ext cx="857256" cy="8572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643702" y="2786058"/>
            <a:ext cx="857256" cy="8572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7143768" y="3000372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143768" y="3071810"/>
            <a:ext cx="285752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iley Face 74"/>
          <p:cNvSpPr/>
          <p:nvPr/>
        </p:nvSpPr>
        <p:spPr>
          <a:xfrm>
            <a:off x="6643702" y="2786058"/>
            <a:ext cx="928694" cy="928694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571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715140" y="3286124"/>
            <a:ext cx="771379" cy="288388"/>
          </a:xfrm>
          <a:custGeom>
            <a:avLst/>
            <a:gdLst>
              <a:gd name="connsiteX0" fmla="*/ 100818 w 771379"/>
              <a:gd name="connsiteY0" fmla="*/ 23446 h 288388"/>
              <a:gd name="connsiteX1" fmla="*/ 677594 w 771379"/>
              <a:gd name="connsiteY1" fmla="*/ 23446 h 288388"/>
              <a:gd name="connsiteX2" fmla="*/ 663526 w 771379"/>
              <a:gd name="connsiteY2" fmla="*/ 164123 h 288388"/>
              <a:gd name="connsiteX3" fmla="*/ 466578 w 771379"/>
              <a:gd name="connsiteY3" fmla="*/ 276665 h 288388"/>
              <a:gd name="connsiteX4" fmla="*/ 171157 w 771379"/>
              <a:gd name="connsiteY4" fmla="*/ 234462 h 288388"/>
              <a:gd name="connsiteX5" fmla="*/ 72683 w 771379"/>
              <a:gd name="connsiteY5" fmla="*/ 107853 h 288388"/>
              <a:gd name="connsiteX6" fmla="*/ 100818 w 771379"/>
              <a:gd name="connsiteY6" fmla="*/ 23446 h 28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1379" h="288388">
                <a:moveTo>
                  <a:pt x="100818" y="23446"/>
                </a:moveTo>
                <a:cubicBezTo>
                  <a:pt x="201636" y="9378"/>
                  <a:pt x="583809" y="0"/>
                  <a:pt x="677594" y="23446"/>
                </a:cubicBezTo>
                <a:cubicBezTo>
                  <a:pt x="771379" y="46892"/>
                  <a:pt x="698695" y="121920"/>
                  <a:pt x="663526" y="164123"/>
                </a:cubicBezTo>
                <a:cubicBezTo>
                  <a:pt x="628357" y="206326"/>
                  <a:pt x="548639" y="264942"/>
                  <a:pt x="466578" y="276665"/>
                </a:cubicBezTo>
                <a:cubicBezTo>
                  <a:pt x="384517" y="288388"/>
                  <a:pt x="236806" y="262597"/>
                  <a:pt x="171157" y="234462"/>
                </a:cubicBezTo>
                <a:cubicBezTo>
                  <a:pt x="105508" y="206327"/>
                  <a:pt x="91440" y="140678"/>
                  <a:pt x="72683" y="107853"/>
                </a:cubicBezTo>
                <a:cubicBezTo>
                  <a:pt x="53926" y="75028"/>
                  <a:pt x="0" y="37514"/>
                  <a:pt x="100818" y="23446"/>
                </a:cubicBez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9584E-6 L 0.13143 -4.49584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3469E-6 L 0.1158 2.53469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9584E-6 L -0.11267 -4.49584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9584E-6 L 0.13143 -4.49584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53469E-6 L 0.1158 2.53469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9584E-6 L -0.11267 -4.49584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52636E-6 L -0.13143 0.0002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66" grpId="0" animBg="1"/>
      <p:bldP spid="66" grpId="1" animBg="1"/>
      <p:bldP spid="67" grpId="0" animBg="1"/>
      <p:bldP spid="67" grpId="1" animBg="1"/>
      <p:bldP spid="68" grpId="0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4" grpId="0" animBg="1"/>
      <p:bldP spid="74" grpId="1" animBg="1"/>
      <p:bldP spid="75" grpId="0" animBg="1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470025"/>
          </a:xfrm>
        </p:spPr>
        <p:txBody>
          <a:bodyPr/>
          <a:lstStyle/>
          <a:p>
            <a:r>
              <a:rPr lang="en-GB" dirty="0" smtClean="0"/>
              <a:t>Replicating DNA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933712"/>
            <a:ext cx="6400800" cy="3138494"/>
          </a:xfrm>
        </p:spPr>
        <p:txBody>
          <a:bodyPr/>
          <a:lstStyle/>
          <a:p>
            <a:r>
              <a:rPr lang="en-GB" i="1" dirty="0" smtClean="0"/>
              <a:t>Possibly the most perfect process in the universe, for it will happen inside you nearly a quadrillion times, flawlessly.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Replicating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6072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600" dirty="0" smtClean="0"/>
              <a:t>For years after the structure of DNA was discovered, scientists came up with countless theories on how the molecule reproduced itself.</a:t>
            </a:r>
          </a:p>
          <a:p>
            <a:pPr algn="ctr">
              <a:buNone/>
            </a:pPr>
            <a:r>
              <a:rPr lang="en-GB" sz="2600" dirty="0" smtClean="0"/>
              <a:t>Today, the accepted method is the...</a:t>
            </a:r>
          </a:p>
          <a:p>
            <a:pPr algn="ctr">
              <a:buNone/>
            </a:pPr>
            <a:r>
              <a:rPr lang="en-GB" sz="2600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SEMI-CONSERVATIVE REPLICATION OF DNA</a:t>
            </a:r>
          </a:p>
          <a:p>
            <a:pPr algn="ctr">
              <a:buNone/>
            </a:pPr>
            <a:endParaRPr lang="en-GB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800" b="1" dirty="0" smtClean="0"/>
              <a:t>This method of replication requires 4 conditions to be met: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 pool of the four types of nucleotides must be present.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Both strands of the DNA being copied, act as a template.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The enzyme, </a:t>
            </a:r>
            <a:r>
              <a:rPr lang="en-GB" sz="2800" b="1" dirty="0" smtClean="0"/>
              <a:t>DNA Polymerase</a:t>
            </a:r>
            <a:r>
              <a:rPr lang="en-GB" sz="2800" dirty="0" smtClean="0"/>
              <a:t> must be present.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A source of energy (ATP) is required to drive the process.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29600" cy="296842"/>
          </a:xfrm>
        </p:spPr>
        <p:txBody>
          <a:bodyPr>
            <a:noAutofit/>
          </a:bodyPr>
          <a:lstStyle/>
          <a:p>
            <a:r>
              <a:rPr lang="en-GB" sz="3600" dirty="0" smtClean="0"/>
              <a:t>Semi-Conservative Replication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929058" y="1760513"/>
            <a:ext cx="142876" cy="34290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72066" y="1760513"/>
            <a:ext cx="142876" cy="342902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071934" y="1903389"/>
            <a:ext cx="571504" cy="214314"/>
            <a:chOff x="4572000" y="3357562"/>
            <a:chExt cx="1000132" cy="285752"/>
          </a:xfrm>
        </p:grpSpPr>
        <p:sp>
          <p:nvSpPr>
            <p:cNvPr id="7" name="Rectangle 6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357686" y="1903389"/>
            <a:ext cx="714380" cy="214314"/>
            <a:chOff x="5143504" y="3357562"/>
            <a:chExt cx="1000132" cy="285752"/>
          </a:xfrm>
        </p:grpSpPr>
        <p:sp>
          <p:nvSpPr>
            <p:cNvPr id="10" name="Rectangle 9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Triangle 10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Triangle 11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71934" y="2332017"/>
            <a:ext cx="714380" cy="214314"/>
            <a:chOff x="4572000" y="3857628"/>
            <a:chExt cx="1000132" cy="285752"/>
          </a:xfrm>
        </p:grpSpPr>
        <p:sp>
          <p:nvSpPr>
            <p:cNvPr id="14" name="Rectangle 13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429124" y="2332017"/>
            <a:ext cx="642942" cy="214314"/>
            <a:chOff x="5143504" y="3857628"/>
            <a:chExt cx="1000132" cy="285752"/>
          </a:xfrm>
        </p:grpSpPr>
        <p:sp>
          <p:nvSpPr>
            <p:cNvPr id="17" name="Rectangle 16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071934" y="3189273"/>
            <a:ext cx="714380" cy="214314"/>
            <a:chOff x="4572000" y="3857628"/>
            <a:chExt cx="1000132" cy="285752"/>
          </a:xfrm>
        </p:grpSpPr>
        <p:sp>
          <p:nvSpPr>
            <p:cNvPr id="42" name="Rectangle 41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429124" y="3189273"/>
            <a:ext cx="642942" cy="214314"/>
            <a:chOff x="5143504" y="3857628"/>
            <a:chExt cx="1000132" cy="285752"/>
          </a:xfrm>
        </p:grpSpPr>
        <p:sp>
          <p:nvSpPr>
            <p:cNvPr id="45" name="Rectangle 44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 flipH="1">
            <a:off x="4500562" y="2760645"/>
            <a:ext cx="571504" cy="214314"/>
            <a:chOff x="4572000" y="3357562"/>
            <a:chExt cx="1000132" cy="285752"/>
          </a:xfrm>
        </p:grpSpPr>
        <p:sp>
          <p:nvSpPr>
            <p:cNvPr id="49" name="Rectangle 48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Isosceles Triangle 49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4071934" y="2760645"/>
            <a:ext cx="714380" cy="214314"/>
            <a:chOff x="5143504" y="3357562"/>
            <a:chExt cx="1000132" cy="285752"/>
          </a:xfrm>
        </p:grpSpPr>
        <p:sp>
          <p:nvSpPr>
            <p:cNvPr id="52" name="Rectangle 51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ight Triangle 52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ight Triangle 53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 flipH="1">
            <a:off x="4429124" y="3617901"/>
            <a:ext cx="642942" cy="214314"/>
            <a:chOff x="4572000" y="3857628"/>
            <a:chExt cx="1000132" cy="285752"/>
          </a:xfrm>
        </p:grpSpPr>
        <p:sp>
          <p:nvSpPr>
            <p:cNvPr id="56" name="Rectangle 55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 flipH="1">
            <a:off x="4071934" y="3617901"/>
            <a:ext cx="642942" cy="214314"/>
            <a:chOff x="5143504" y="3857628"/>
            <a:chExt cx="1000132" cy="285752"/>
          </a:xfrm>
        </p:grpSpPr>
        <p:sp>
          <p:nvSpPr>
            <p:cNvPr id="59" name="Rectangle 58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4071934" y="4046529"/>
            <a:ext cx="571504" cy="214314"/>
            <a:chOff x="4572000" y="3357562"/>
            <a:chExt cx="1000132" cy="285752"/>
          </a:xfrm>
        </p:grpSpPr>
        <p:sp>
          <p:nvSpPr>
            <p:cNvPr id="84" name="Rectangle 83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Isosceles Triangle 84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357686" y="4046529"/>
            <a:ext cx="714380" cy="214314"/>
            <a:chOff x="5143504" y="3357562"/>
            <a:chExt cx="1000132" cy="285752"/>
          </a:xfrm>
        </p:grpSpPr>
        <p:sp>
          <p:nvSpPr>
            <p:cNvPr id="87" name="Rectangle 86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ight Triangle 87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ight Triangle 88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 flipH="1">
            <a:off x="4429124" y="4475157"/>
            <a:ext cx="642942" cy="214314"/>
            <a:chOff x="4572000" y="3857628"/>
            <a:chExt cx="1000132" cy="285752"/>
          </a:xfrm>
        </p:grpSpPr>
        <p:sp>
          <p:nvSpPr>
            <p:cNvPr id="98" name="Rectangle 97"/>
            <p:cNvSpPr/>
            <p:nvPr/>
          </p:nvSpPr>
          <p:spPr>
            <a:xfrm>
              <a:off x="4572000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5143504" y="3929066"/>
              <a:ext cx="428628" cy="1428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flipH="1">
            <a:off x="4071934" y="4475157"/>
            <a:ext cx="642942" cy="214314"/>
            <a:chOff x="5143504" y="3857628"/>
            <a:chExt cx="1000132" cy="285752"/>
          </a:xfrm>
        </p:grpSpPr>
        <p:sp>
          <p:nvSpPr>
            <p:cNvPr id="101" name="Rectangle 100"/>
            <p:cNvSpPr/>
            <p:nvPr/>
          </p:nvSpPr>
          <p:spPr>
            <a:xfrm>
              <a:off x="5572132" y="3857628"/>
              <a:ext cx="571504" cy="285752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143504" y="3857628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5143504" y="4071942"/>
              <a:ext cx="428628" cy="714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 flipH="1">
            <a:off x="4500562" y="4832347"/>
            <a:ext cx="571504" cy="214314"/>
            <a:chOff x="4572000" y="3357562"/>
            <a:chExt cx="1000132" cy="285752"/>
          </a:xfrm>
        </p:grpSpPr>
        <p:sp>
          <p:nvSpPr>
            <p:cNvPr id="105" name="Rectangle 104"/>
            <p:cNvSpPr/>
            <p:nvPr/>
          </p:nvSpPr>
          <p:spPr>
            <a:xfrm>
              <a:off x="4572000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Isosceles Triangle 105"/>
            <p:cNvSpPr/>
            <p:nvPr/>
          </p:nvSpPr>
          <p:spPr>
            <a:xfrm rot="5400000">
              <a:off x="5214942" y="3286124"/>
              <a:ext cx="285752" cy="428628"/>
            </a:xfrm>
            <a:prstGeom prst="triangle">
              <a:avLst>
                <a:gd name="adj" fmla="val 5139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 flipH="1">
            <a:off x="4071934" y="4832347"/>
            <a:ext cx="714380" cy="214314"/>
            <a:chOff x="5143504" y="3357562"/>
            <a:chExt cx="1000132" cy="285752"/>
          </a:xfrm>
        </p:grpSpPr>
        <p:sp>
          <p:nvSpPr>
            <p:cNvPr id="108" name="Rectangle 107"/>
            <p:cNvSpPr/>
            <p:nvPr/>
          </p:nvSpPr>
          <p:spPr>
            <a:xfrm>
              <a:off x="5572132" y="3357562"/>
              <a:ext cx="571504" cy="2857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ight Triangle 108"/>
            <p:cNvSpPr/>
            <p:nvPr/>
          </p:nvSpPr>
          <p:spPr>
            <a:xfrm rot="10800000">
              <a:off x="5143504" y="3357562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ight Triangle 109"/>
            <p:cNvSpPr/>
            <p:nvPr/>
          </p:nvSpPr>
          <p:spPr>
            <a:xfrm rot="10800000" flipV="1">
              <a:off x="5143504" y="3500438"/>
              <a:ext cx="428628" cy="142876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2143108" y="5546727"/>
            <a:ext cx="47149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Meet the section of DNA being replicated.</a:t>
            </a:r>
            <a:endParaRPr lang="en-US" sz="2800" dirty="0"/>
          </a:p>
        </p:txBody>
      </p:sp>
      <p:sp>
        <p:nvSpPr>
          <p:cNvPr id="113" name="Isosceles Triangle 112"/>
          <p:cNvSpPr/>
          <p:nvPr/>
        </p:nvSpPr>
        <p:spPr>
          <a:xfrm>
            <a:off x="6000760" y="3117835"/>
            <a:ext cx="642942" cy="78581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6500826" y="3117835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DNA </a:t>
            </a:r>
            <a:r>
              <a:rPr lang="en-GB" sz="2400" b="1" dirty="0" err="1" smtClean="0"/>
              <a:t>Helicase</a:t>
            </a:r>
            <a:endParaRPr lang="en-US" sz="24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214282" y="642918"/>
            <a:ext cx="8715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/>
              <a:t>Step 1:</a:t>
            </a:r>
            <a:r>
              <a:rPr lang="en-GB" sz="2200" b="1" dirty="0"/>
              <a:t> </a:t>
            </a:r>
            <a:r>
              <a:rPr lang="en-GB" sz="2200" dirty="0" smtClean="0"/>
              <a:t>An enzyme called </a:t>
            </a:r>
            <a:r>
              <a:rPr lang="en-GB" sz="2200" b="1" dirty="0" smtClean="0"/>
              <a:t>DNA </a:t>
            </a:r>
            <a:r>
              <a:rPr lang="en-GB" sz="2200" b="1" dirty="0" err="1" smtClean="0"/>
              <a:t>Helicase</a:t>
            </a:r>
            <a:r>
              <a:rPr lang="en-GB" sz="2200" dirty="0" smtClean="0"/>
              <a:t> breaks the </a:t>
            </a:r>
            <a:r>
              <a:rPr lang="en-GB" sz="2200" b="1" dirty="0" smtClean="0"/>
              <a:t>hydrogen bonds</a:t>
            </a:r>
            <a:r>
              <a:rPr lang="en-GB" sz="2200" dirty="0" smtClean="0"/>
              <a:t> between the bases of the two strands of DNA. </a:t>
            </a:r>
            <a:endParaRPr lang="en-US" sz="2200" b="1" u="sng" dirty="0"/>
          </a:p>
        </p:txBody>
      </p:sp>
      <p:sp>
        <p:nvSpPr>
          <p:cNvPr id="116" name="TextBox 115"/>
          <p:cNvSpPr txBox="1"/>
          <p:nvPr/>
        </p:nvSpPr>
        <p:spPr>
          <a:xfrm>
            <a:off x="0" y="521495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/>
              <a:t>Note:</a:t>
            </a:r>
          </a:p>
          <a:p>
            <a:pPr algn="ctr"/>
            <a:r>
              <a:rPr lang="en-GB" sz="2800" dirty="0" smtClean="0"/>
              <a:t>The two strands don’t completely separate. They stay linked at the top, because DNA </a:t>
            </a:r>
            <a:r>
              <a:rPr lang="en-GB" sz="2800" dirty="0" err="1" smtClean="0"/>
              <a:t>helicase</a:t>
            </a:r>
            <a:r>
              <a:rPr lang="en-GB" sz="2800" dirty="0" smtClean="0"/>
              <a:t> has an ‘unzipping’ action.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087 0.07378 L -0.06163 0.16998 L -0.08316 0.30944 L -0.15382 0.40379 L -0.19236 0.36471 L -0.19392 0.22549 L -0.19548 -0.36286 " pathEditMode="relative" ptsTypes="AAAAAAAA">
                                      <p:cBhvr>
                                        <p:cTn id="81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9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0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111" grpId="0"/>
      <p:bldP spid="111" grpId="1"/>
      <p:bldP spid="113" grpId="0" animBg="1"/>
      <p:bldP spid="113" grpId="1" animBg="1"/>
      <p:bldP spid="113" grpId="2" animBg="1"/>
      <p:bldP spid="114" grpId="0"/>
      <p:bldP spid="114" grpId="1"/>
      <p:bldP spid="1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735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11.1 Replication of DNA</vt:lpstr>
      <vt:lpstr>Learning Objectives</vt:lpstr>
      <vt:lpstr>Putting What We’ve Learnt So Far In To Context...</vt:lpstr>
      <vt:lpstr>This Lesson...</vt:lpstr>
      <vt:lpstr>Good. Now Cell Division...</vt:lpstr>
      <vt:lpstr>Cell Division...</vt:lpstr>
      <vt:lpstr>Replicating DNA</vt:lpstr>
      <vt:lpstr>Replicating DNA</vt:lpstr>
      <vt:lpstr>Semi-Conservative Replication</vt:lpstr>
      <vt:lpstr>Slide 10</vt:lpstr>
      <vt:lpstr>Slide 11</vt:lpstr>
      <vt:lpstr>Slide 12</vt:lpstr>
      <vt:lpstr>Slide 13</vt:lpstr>
      <vt:lpstr>Slide 14</vt:lpstr>
      <vt:lpstr>Slide 15</vt:lpstr>
      <vt:lpstr>In words...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 Replication of DNA</dc:title>
  <dc:creator>Varinder</dc:creator>
  <cp:lastModifiedBy>Varinder</cp:lastModifiedBy>
  <cp:revision>24</cp:revision>
  <dcterms:created xsi:type="dcterms:W3CDTF">2010-02-04T17:02:11Z</dcterms:created>
  <dcterms:modified xsi:type="dcterms:W3CDTF">2010-02-04T20:19:16Z</dcterms:modified>
</cp:coreProperties>
</file>