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23E"/>
    <a:srgbClr val="7E5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7059" autoAdjust="0"/>
    <p:restoredTop sz="93489" autoAdjust="0"/>
  </p:normalViewPr>
  <p:slideViewPr>
    <p:cSldViewPr>
      <p:cViewPr varScale="1">
        <p:scale>
          <a:sx n="45" d="100"/>
          <a:sy n="45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A22C-2221-47C4-A3CA-2EF90289C595}" type="datetimeFigureOut">
              <a:rPr lang="en-US" smtClean="0"/>
              <a:pPr/>
              <a:t>6/23/2010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8CDF-330A-4FEE-8315-B46C4C664C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11.1 – Structure of Skeletal Muscle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56"/>
          <p:cNvSpPr/>
          <p:nvPr/>
        </p:nvSpPr>
        <p:spPr>
          <a:xfrm>
            <a:off x="535577" y="2740745"/>
            <a:ext cx="653143" cy="182880"/>
          </a:xfrm>
          <a:custGeom>
            <a:avLst/>
            <a:gdLst>
              <a:gd name="connsiteX0" fmla="*/ 0 w 653143"/>
              <a:gd name="connsiteY0" fmla="*/ 0 h 182880"/>
              <a:gd name="connsiteX1" fmla="*/ 365760 w 653143"/>
              <a:gd name="connsiteY1" fmla="*/ 130629 h 182880"/>
              <a:gd name="connsiteX2" fmla="*/ 653143 w 653143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3" h="182880">
                <a:moveTo>
                  <a:pt x="0" y="0"/>
                </a:moveTo>
                <a:cubicBezTo>
                  <a:pt x="128451" y="50074"/>
                  <a:pt x="256903" y="100149"/>
                  <a:pt x="365760" y="130629"/>
                </a:cubicBezTo>
                <a:cubicBezTo>
                  <a:pt x="474617" y="161109"/>
                  <a:pt x="563880" y="171994"/>
                  <a:pt x="653143" y="182880"/>
                </a:cubicBezTo>
              </a:path>
            </a:pathLst>
          </a:custGeom>
          <a:ln w="1174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85752"/>
          </a:xfrm>
        </p:spPr>
        <p:txBody>
          <a:bodyPr>
            <a:noAutofit/>
          </a:bodyPr>
          <a:lstStyle/>
          <a:p>
            <a:r>
              <a:rPr lang="en-GB" sz="3500" dirty="0" smtClean="0"/>
              <a:t>Myofibrils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r>
              <a:rPr lang="en-GB" sz="2450" dirty="0" smtClean="0"/>
              <a:t>Now that you know muscle fibres are composed of many </a:t>
            </a:r>
            <a:r>
              <a:rPr lang="en-GB" sz="2450" b="1" dirty="0" smtClean="0"/>
              <a:t>myofibrils</a:t>
            </a:r>
            <a:r>
              <a:rPr lang="en-GB" sz="2450" dirty="0" smtClean="0"/>
              <a:t>, you need to know these structure of these too.</a:t>
            </a:r>
          </a:p>
          <a:p>
            <a:r>
              <a:rPr lang="en-GB" sz="2450" dirty="0" smtClean="0"/>
              <a:t>Myofibrils actually consist of </a:t>
            </a:r>
            <a:r>
              <a:rPr lang="en-GB" sz="2450" b="1" dirty="0" smtClean="0"/>
              <a:t>two types of protein filaments:</a:t>
            </a:r>
          </a:p>
          <a:p>
            <a:pPr algn="ctr">
              <a:buNone/>
            </a:pPr>
            <a:endParaRPr lang="en-GB" sz="2450" b="1" dirty="0" smtClean="0"/>
          </a:p>
          <a:p>
            <a:pPr marL="457200" indent="-457200" algn="ctr">
              <a:buAutoNum type="arabicPeriod"/>
            </a:pPr>
            <a:r>
              <a:rPr lang="en-GB" sz="2450" b="1" u="sng" dirty="0" smtClean="0"/>
              <a:t>ACTIN</a:t>
            </a:r>
          </a:p>
          <a:p>
            <a:pPr marL="457200" indent="-457200" algn="ctr">
              <a:buAutoNum type="arabicPeriod"/>
            </a:pPr>
            <a:endParaRPr lang="en-GB" sz="2450" b="1" u="sng" dirty="0" smtClean="0"/>
          </a:p>
          <a:p>
            <a:pPr marL="0" indent="-457200" algn="ctr">
              <a:buNone/>
            </a:pPr>
            <a:r>
              <a:rPr lang="en-GB" sz="2450" dirty="0" smtClean="0"/>
              <a:t>Actin is the </a:t>
            </a:r>
            <a:r>
              <a:rPr lang="en-GB" sz="2450" b="1" dirty="0" smtClean="0"/>
              <a:t>thinner</a:t>
            </a:r>
            <a:r>
              <a:rPr lang="en-GB" sz="2450" dirty="0" smtClean="0"/>
              <a:t> of the two filaments that make up a myofibril. It’s actually made up of </a:t>
            </a:r>
            <a:r>
              <a:rPr lang="en-GB" sz="2450" b="1" dirty="0" smtClean="0"/>
              <a:t>two strands coiled around each other</a:t>
            </a:r>
            <a:r>
              <a:rPr lang="en-GB" sz="2450" dirty="0" smtClean="0"/>
              <a:t>.</a:t>
            </a:r>
          </a:p>
          <a:p>
            <a:pPr marL="0" indent="-457200" algn="ctr">
              <a:buAutoNum type="arabicPeriod" startAt="2"/>
            </a:pPr>
            <a:r>
              <a:rPr lang="en-GB" sz="2450" b="1" u="sng" dirty="0" smtClean="0"/>
              <a:t>MYOSIN</a:t>
            </a:r>
          </a:p>
          <a:p>
            <a:pPr marL="0" indent="-457200" algn="ctr">
              <a:buAutoNum type="arabicPeriod" startAt="2"/>
            </a:pPr>
            <a:endParaRPr lang="en-GB" sz="2450" b="1" u="sng" dirty="0" smtClean="0"/>
          </a:p>
          <a:p>
            <a:pPr marL="0" indent="-457200" algn="ctr">
              <a:buAutoNum type="arabicPeriod" startAt="2"/>
            </a:pPr>
            <a:endParaRPr lang="en-GB" sz="2450" b="1" u="sng" dirty="0" smtClean="0"/>
          </a:p>
          <a:p>
            <a:pPr marL="0" indent="-457200" algn="ctr">
              <a:buNone/>
            </a:pPr>
            <a:r>
              <a:rPr lang="en-GB" sz="2450" dirty="0" smtClean="0"/>
              <a:t>Myosin is a strange-looking filament, which is </a:t>
            </a:r>
            <a:r>
              <a:rPr lang="en-GB" sz="2450" b="1" dirty="0" smtClean="0"/>
              <a:t>thicker</a:t>
            </a:r>
            <a:r>
              <a:rPr lang="en-GB" sz="2450" dirty="0" smtClean="0"/>
              <a:t> and consists of </a:t>
            </a:r>
            <a:r>
              <a:rPr lang="en-GB" sz="2450" b="1" dirty="0" smtClean="0"/>
              <a:t>rod-shaped fibres</a:t>
            </a:r>
            <a:r>
              <a:rPr lang="en-GB" sz="2450" dirty="0" smtClean="0"/>
              <a:t> that have </a:t>
            </a:r>
            <a:r>
              <a:rPr lang="en-GB" sz="2450" b="1" dirty="0" smtClean="0"/>
              <a:t>‘</a:t>
            </a:r>
            <a:r>
              <a:rPr lang="en-GB" sz="2450" b="1" dirty="0" err="1" smtClean="0"/>
              <a:t>bulbed</a:t>
            </a:r>
            <a:r>
              <a:rPr lang="en-GB" sz="2450" b="1" dirty="0" smtClean="0"/>
              <a:t>’ heads</a:t>
            </a:r>
            <a:r>
              <a:rPr lang="en-GB" sz="2450" b="1" dirty="0" smtClean="0"/>
              <a:t> </a:t>
            </a:r>
            <a:r>
              <a:rPr lang="en-GB" sz="2450" dirty="0" smtClean="0"/>
              <a:t>that project outwards.</a:t>
            </a:r>
            <a:endParaRPr lang="en-GB" sz="2450" dirty="0" smtClean="0"/>
          </a:p>
          <a:p>
            <a:pPr marL="0" indent="-457200" algn="ctr">
              <a:buNone/>
            </a:pPr>
            <a:endParaRPr lang="en-GB" sz="2450" b="1" dirty="0"/>
          </a:p>
        </p:txBody>
      </p:sp>
      <p:sp>
        <p:nvSpPr>
          <p:cNvPr id="46" name="Freeform 45"/>
          <p:cNvSpPr/>
          <p:nvPr/>
        </p:nvSpPr>
        <p:spPr>
          <a:xfrm>
            <a:off x="522514" y="2721151"/>
            <a:ext cx="8125097" cy="457200"/>
          </a:xfrm>
          <a:custGeom>
            <a:avLst/>
            <a:gdLst>
              <a:gd name="connsiteX0" fmla="*/ 0 w 8125097"/>
              <a:gd name="connsiteY0" fmla="*/ 411480 h 457200"/>
              <a:gd name="connsiteX1" fmla="*/ 1005840 w 8125097"/>
              <a:gd name="connsiteY1" fmla="*/ 150223 h 457200"/>
              <a:gd name="connsiteX2" fmla="*/ 1894115 w 8125097"/>
              <a:gd name="connsiteY2" fmla="*/ 124097 h 457200"/>
              <a:gd name="connsiteX3" fmla="*/ 3213463 w 8125097"/>
              <a:gd name="connsiteY3" fmla="*/ 372291 h 457200"/>
              <a:gd name="connsiteX4" fmla="*/ 4454435 w 8125097"/>
              <a:gd name="connsiteY4" fmla="*/ 424543 h 457200"/>
              <a:gd name="connsiteX5" fmla="*/ 5421086 w 8125097"/>
              <a:gd name="connsiteY5" fmla="*/ 176349 h 457200"/>
              <a:gd name="connsiteX6" fmla="*/ 6453052 w 8125097"/>
              <a:gd name="connsiteY6" fmla="*/ 6531 h 457200"/>
              <a:gd name="connsiteX7" fmla="*/ 7654835 w 8125097"/>
              <a:gd name="connsiteY7" fmla="*/ 137160 h 457200"/>
              <a:gd name="connsiteX8" fmla="*/ 8125097 w 8125097"/>
              <a:gd name="connsiteY8" fmla="*/ 293914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5097" h="457200">
                <a:moveTo>
                  <a:pt x="0" y="411480"/>
                </a:moveTo>
                <a:cubicBezTo>
                  <a:pt x="345077" y="304800"/>
                  <a:pt x="690154" y="198120"/>
                  <a:pt x="1005840" y="150223"/>
                </a:cubicBezTo>
                <a:cubicBezTo>
                  <a:pt x="1321526" y="102326"/>
                  <a:pt x="1526178" y="87086"/>
                  <a:pt x="1894115" y="124097"/>
                </a:cubicBezTo>
                <a:cubicBezTo>
                  <a:pt x="2262052" y="161108"/>
                  <a:pt x="2786743" y="322217"/>
                  <a:pt x="3213463" y="372291"/>
                </a:cubicBezTo>
                <a:cubicBezTo>
                  <a:pt x="3640183" y="422365"/>
                  <a:pt x="4086498" y="457200"/>
                  <a:pt x="4454435" y="424543"/>
                </a:cubicBezTo>
                <a:cubicBezTo>
                  <a:pt x="4822372" y="391886"/>
                  <a:pt x="5087983" y="246018"/>
                  <a:pt x="5421086" y="176349"/>
                </a:cubicBezTo>
                <a:cubicBezTo>
                  <a:pt x="5754189" y="106680"/>
                  <a:pt x="6080761" y="13063"/>
                  <a:pt x="6453052" y="6531"/>
                </a:cubicBezTo>
                <a:cubicBezTo>
                  <a:pt x="6825344" y="0"/>
                  <a:pt x="7376161" y="89263"/>
                  <a:pt x="7654835" y="137160"/>
                </a:cubicBezTo>
                <a:cubicBezTo>
                  <a:pt x="7933509" y="185057"/>
                  <a:pt x="8029303" y="239485"/>
                  <a:pt x="8125097" y="293914"/>
                </a:cubicBezTo>
              </a:path>
            </a:pathLst>
          </a:custGeom>
          <a:ln w="1174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>
            <a:off x="1293223" y="2801705"/>
            <a:ext cx="4402183" cy="365760"/>
          </a:xfrm>
          <a:custGeom>
            <a:avLst/>
            <a:gdLst>
              <a:gd name="connsiteX0" fmla="*/ 0 w 4402183"/>
              <a:gd name="connsiteY0" fmla="*/ 174172 h 365760"/>
              <a:gd name="connsiteX1" fmla="*/ 470263 w 4402183"/>
              <a:gd name="connsiteY1" fmla="*/ 278675 h 365760"/>
              <a:gd name="connsiteX2" fmla="*/ 1031966 w 4402183"/>
              <a:gd name="connsiteY2" fmla="*/ 330926 h 365760"/>
              <a:gd name="connsiteX3" fmla="*/ 2011680 w 4402183"/>
              <a:gd name="connsiteY3" fmla="*/ 330926 h 365760"/>
              <a:gd name="connsiteX4" fmla="*/ 2717074 w 4402183"/>
              <a:gd name="connsiteY4" fmla="*/ 121920 h 365760"/>
              <a:gd name="connsiteX5" fmla="*/ 3304903 w 4402183"/>
              <a:gd name="connsiteY5" fmla="*/ 17417 h 365760"/>
              <a:gd name="connsiteX6" fmla="*/ 4023360 w 4402183"/>
              <a:gd name="connsiteY6" fmla="*/ 17417 h 365760"/>
              <a:gd name="connsiteX7" fmla="*/ 4402183 w 4402183"/>
              <a:gd name="connsiteY7" fmla="*/ 95795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2183" h="365760">
                <a:moveTo>
                  <a:pt x="0" y="174172"/>
                </a:moveTo>
                <a:cubicBezTo>
                  <a:pt x="149134" y="213360"/>
                  <a:pt x="298269" y="252549"/>
                  <a:pt x="470263" y="278675"/>
                </a:cubicBezTo>
                <a:cubicBezTo>
                  <a:pt x="642257" y="304801"/>
                  <a:pt x="775063" y="322218"/>
                  <a:pt x="1031966" y="330926"/>
                </a:cubicBezTo>
                <a:cubicBezTo>
                  <a:pt x="1288869" y="339635"/>
                  <a:pt x="1730829" y="365760"/>
                  <a:pt x="2011680" y="330926"/>
                </a:cubicBezTo>
                <a:cubicBezTo>
                  <a:pt x="2292531" y="296092"/>
                  <a:pt x="2501537" y="174171"/>
                  <a:pt x="2717074" y="121920"/>
                </a:cubicBezTo>
                <a:cubicBezTo>
                  <a:pt x="2932611" y="69669"/>
                  <a:pt x="3087189" y="34834"/>
                  <a:pt x="3304903" y="17417"/>
                </a:cubicBezTo>
                <a:cubicBezTo>
                  <a:pt x="3522617" y="0"/>
                  <a:pt x="3840480" y="4354"/>
                  <a:pt x="4023360" y="17417"/>
                </a:cubicBezTo>
                <a:cubicBezTo>
                  <a:pt x="4206240" y="30480"/>
                  <a:pt x="4304211" y="63137"/>
                  <a:pt x="4402183" y="95795"/>
                </a:cubicBezTo>
              </a:path>
            </a:pathLst>
          </a:custGeom>
          <a:ln w="1174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>
            <a:off x="5848515" y="2714620"/>
            <a:ext cx="2795451" cy="441960"/>
          </a:xfrm>
          <a:custGeom>
            <a:avLst/>
            <a:gdLst>
              <a:gd name="connsiteX0" fmla="*/ 0 w 2795451"/>
              <a:gd name="connsiteY0" fmla="*/ 261257 h 441960"/>
              <a:gd name="connsiteX1" fmla="*/ 404948 w 2795451"/>
              <a:gd name="connsiteY1" fmla="*/ 352697 h 441960"/>
              <a:gd name="connsiteX2" fmla="*/ 1031965 w 2795451"/>
              <a:gd name="connsiteY2" fmla="*/ 431074 h 441960"/>
              <a:gd name="connsiteX3" fmla="*/ 2076994 w 2795451"/>
              <a:gd name="connsiteY3" fmla="*/ 287382 h 441960"/>
              <a:gd name="connsiteX4" fmla="*/ 2795451 w 2795451"/>
              <a:gd name="connsiteY4" fmla="*/ 0 h 44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5451" h="441960">
                <a:moveTo>
                  <a:pt x="0" y="261257"/>
                </a:moveTo>
                <a:cubicBezTo>
                  <a:pt x="116477" y="292825"/>
                  <a:pt x="232954" y="324394"/>
                  <a:pt x="404948" y="352697"/>
                </a:cubicBezTo>
                <a:cubicBezTo>
                  <a:pt x="576942" y="381000"/>
                  <a:pt x="753291" y="441960"/>
                  <a:pt x="1031965" y="431074"/>
                </a:cubicBezTo>
                <a:cubicBezTo>
                  <a:pt x="1310639" y="420188"/>
                  <a:pt x="1783080" y="359228"/>
                  <a:pt x="2076994" y="287382"/>
                </a:cubicBezTo>
                <a:cubicBezTo>
                  <a:pt x="2370908" y="215536"/>
                  <a:pt x="2583179" y="107768"/>
                  <a:pt x="2795451" y="0"/>
                </a:cubicBezTo>
              </a:path>
            </a:pathLst>
          </a:custGeom>
          <a:ln w="1174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lowchart: Direct Access Storage 61"/>
          <p:cNvSpPr/>
          <p:nvPr/>
        </p:nvSpPr>
        <p:spPr>
          <a:xfrm rot="10800000">
            <a:off x="3571868" y="4516475"/>
            <a:ext cx="2286016" cy="785818"/>
          </a:xfrm>
          <a:prstGeom prst="flowChartMagneticDrum">
            <a:avLst/>
          </a:prstGeom>
          <a:solidFill>
            <a:srgbClr val="A4623E"/>
          </a:solidFill>
          <a:ln>
            <a:solidFill>
              <a:srgbClr val="7E5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 rot="18455531">
            <a:off x="4305412" y="4506494"/>
            <a:ext cx="199947" cy="26895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 rot="18455531">
            <a:off x="4375919" y="4455907"/>
            <a:ext cx="199947" cy="26895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 rot="18455531">
            <a:off x="4734040" y="4593837"/>
            <a:ext cx="199947" cy="26895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 rot="18455531">
            <a:off x="4804547" y="4543250"/>
            <a:ext cx="199947" cy="26895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 rot="9345712">
            <a:off x="5335753" y="4547067"/>
            <a:ext cx="210386" cy="28570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 rot="9345712">
            <a:off x="5406260" y="4496480"/>
            <a:ext cx="210386" cy="28570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 rot="9345712">
            <a:off x="4478497" y="4975695"/>
            <a:ext cx="210386" cy="28570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 rot="9345712">
            <a:off x="4549004" y="4925108"/>
            <a:ext cx="210386" cy="28570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 rot="9345712">
            <a:off x="5121438" y="4975695"/>
            <a:ext cx="210386" cy="28570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 rot="9345712">
            <a:off x="5191945" y="4925108"/>
            <a:ext cx="210386" cy="28570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>
            <a:off x="4526688" y="4714041"/>
            <a:ext cx="108857" cy="52251"/>
          </a:xfrm>
          <a:custGeom>
            <a:avLst/>
            <a:gdLst>
              <a:gd name="connsiteX0" fmla="*/ 0 w 108857"/>
              <a:gd name="connsiteY0" fmla="*/ 0 h 52251"/>
              <a:gd name="connsiteX1" fmla="*/ 91440 w 108857"/>
              <a:gd name="connsiteY1" fmla="*/ 39188 h 52251"/>
              <a:gd name="connsiteX2" fmla="*/ 104503 w 108857"/>
              <a:gd name="connsiteY2" fmla="*/ 52251 h 5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857" h="52251">
                <a:moveTo>
                  <a:pt x="0" y="0"/>
                </a:moveTo>
                <a:cubicBezTo>
                  <a:pt x="37011" y="15240"/>
                  <a:pt x="74023" y="30480"/>
                  <a:pt x="91440" y="39188"/>
                </a:cubicBezTo>
                <a:cubicBezTo>
                  <a:pt x="108857" y="47896"/>
                  <a:pt x="106680" y="50073"/>
                  <a:pt x="104503" y="522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reeform 73"/>
          <p:cNvSpPr/>
          <p:nvPr/>
        </p:nvSpPr>
        <p:spPr>
          <a:xfrm>
            <a:off x="4709568" y="5197366"/>
            <a:ext cx="134982" cy="30480"/>
          </a:xfrm>
          <a:custGeom>
            <a:avLst/>
            <a:gdLst>
              <a:gd name="connsiteX0" fmla="*/ 0 w 134982"/>
              <a:gd name="connsiteY0" fmla="*/ 0 h 30480"/>
              <a:gd name="connsiteX1" fmla="*/ 117565 w 134982"/>
              <a:gd name="connsiteY1" fmla="*/ 26126 h 30480"/>
              <a:gd name="connsiteX2" fmla="*/ 104503 w 134982"/>
              <a:gd name="connsiteY2" fmla="*/ 26126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982" h="30480">
                <a:moveTo>
                  <a:pt x="0" y="0"/>
                </a:moveTo>
                <a:lnTo>
                  <a:pt x="117565" y="26126"/>
                </a:lnTo>
                <a:cubicBezTo>
                  <a:pt x="134982" y="30480"/>
                  <a:pt x="119742" y="28303"/>
                  <a:pt x="104503" y="2612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reeform 74"/>
          <p:cNvSpPr/>
          <p:nvPr/>
        </p:nvSpPr>
        <p:spPr>
          <a:xfrm>
            <a:off x="4957762" y="4766292"/>
            <a:ext cx="143691" cy="52252"/>
          </a:xfrm>
          <a:custGeom>
            <a:avLst/>
            <a:gdLst>
              <a:gd name="connsiteX0" fmla="*/ 0 w 143691"/>
              <a:gd name="connsiteY0" fmla="*/ 0 h 52252"/>
              <a:gd name="connsiteX1" fmla="*/ 143691 w 143691"/>
              <a:gd name="connsiteY1" fmla="*/ 52252 h 5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3691" h="52252">
                <a:moveTo>
                  <a:pt x="0" y="0"/>
                </a:moveTo>
                <a:lnTo>
                  <a:pt x="143691" y="5225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reeform 75"/>
          <p:cNvSpPr/>
          <p:nvPr/>
        </p:nvSpPr>
        <p:spPr>
          <a:xfrm>
            <a:off x="5375773" y="5197366"/>
            <a:ext cx="104503" cy="26126"/>
          </a:xfrm>
          <a:custGeom>
            <a:avLst/>
            <a:gdLst>
              <a:gd name="connsiteX0" fmla="*/ 0 w 104503"/>
              <a:gd name="connsiteY0" fmla="*/ 0 h 26126"/>
              <a:gd name="connsiteX1" fmla="*/ 104503 w 104503"/>
              <a:gd name="connsiteY1" fmla="*/ 26126 h 2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503" h="26126">
                <a:moveTo>
                  <a:pt x="0" y="0"/>
                </a:moveTo>
                <a:lnTo>
                  <a:pt x="104503" y="2612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Freeform 76"/>
          <p:cNvSpPr/>
          <p:nvPr/>
        </p:nvSpPr>
        <p:spPr>
          <a:xfrm>
            <a:off x="5506402" y="4779355"/>
            <a:ext cx="182880" cy="52251"/>
          </a:xfrm>
          <a:custGeom>
            <a:avLst/>
            <a:gdLst>
              <a:gd name="connsiteX0" fmla="*/ 0 w 182880"/>
              <a:gd name="connsiteY0" fmla="*/ 0 h 52251"/>
              <a:gd name="connsiteX1" fmla="*/ 182880 w 182880"/>
              <a:gd name="connsiteY1" fmla="*/ 52251 h 52251"/>
              <a:gd name="connsiteX2" fmla="*/ 182880 w 182880"/>
              <a:gd name="connsiteY2" fmla="*/ 52251 h 5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52251">
                <a:moveTo>
                  <a:pt x="0" y="0"/>
                </a:moveTo>
                <a:lnTo>
                  <a:pt x="182880" y="52251"/>
                </a:lnTo>
                <a:lnTo>
                  <a:pt x="182880" y="5225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857224" y="1428736"/>
            <a:ext cx="7429552" cy="35394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There are actually other proteins involved in muscles:</a:t>
            </a:r>
          </a:p>
          <a:p>
            <a:pPr marL="514350" indent="-514350" algn="ctr">
              <a:buAutoNum type="arabicPeriod"/>
            </a:pPr>
            <a:r>
              <a:rPr lang="en-GB" sz="3200" b="1" dirty="0" err="1" smtClean="0"/>
              <a:t>Tropomyosin</a:t>
            </a:r>
            <a:r>
              <a:rPr lang="en-GB" sz="3200" b="1" dirty="0" smtClean="0"/>
              <a:t> </a:t>
            </a:r>
            <a:r>
              <a:rPr lang="en-GB" sz="3200" dirty="0" smtClean="0"/>
              <a:t>forms a fibrous strand around the two actin filaments.</a:t>
            </a:r>
          </a:p>
          <a:p>
            <a:pPr marL="514350" indent="-514350" algn="ctr">
              <a:buAutoNum type="arabicPeriod"/>
            </a:pPr>
            <a:endParaRPr lang="en-GB" sz="3200" dirty="0" smtClean="0"/>
          </a:p>
          <a:p>
            <a:pPr marL="514350" indent="-514350" algn="ctr">
              <a:buAutoNum type="arabicPeriod"/>
            </a:pPr>
            <a:r>
              <a:rPr lang="en-GB" sz="3200" b="1" dirty="0" err="1" smtClean="0"/>
              <a:t>Troponin</a:t>
            </a:r>
            <a:r>
              <a:rPr lang="en-GB" sz="3200" dirty="0" smtClean="0"/>
              <a:t> is a protein involved in muscle contraction (next lesson)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46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85752"/>
          </a:xfrm>
        </p:spPr>
        <p:txBody>
          <a:bodyPr>
            <a:noAutofit/>
          </a:bodyPr>
          <a:lstStyle/>
          <a:p>
            <a:r>
              <a:rPr lang="en-GB" sz="3500" dirty="0" smtClean="0"/>
              <a:t>Myofibrils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r>
              <a:rPr lang="en-GB" sz="2450" dirty="0" smtClean="0"/>
              <a:t>Myofibrils appear </a:t>
            </a:r>
            <a:r>
              <a:rPr lang="en-GB" sz="2450" b="1" dirty="0" smtClean="0"/>
              <a:t>striped</a:t>
            </a:r>
            <a:r>
              <a:rPr lang="en-GB" sz="2450" dirty="0" smtClean="0"/>
              <a:t> because of the way that </a:t>
            </a:r>
            <a:r>
              <a:rPr lang="en-GB" sz="2450" b="1" dirty="0" smtClean="0"/>
              <a:t>actin and myosin filaments </a:t>
            </a:r>
            <a:r>
              <a:rPr lang="en-GB" sz="2450" dirty="0" smtClean="0"/>
              <a:t>are arranged within in them.</a:t>
            </a:r>
          </a:p>
          <a:p>
            <a:pPr marL="0" indent="-457200" algn="ctr">
              <a:buNone/>
            </a:pPr>
            <a:endParaRPr lang="en-GB" sz="2450" b="1" dirty="0"/>
          </a:p>
        </p:txBody>
      </p:sp>
      <p:pic>
        <p:nvPicPr>
          <p:cNvPr id="20482" name="Picture 2" descr="http://themedicalbiochemistrypage.org/images/musclestructure.jpg"/>
          <p:cNvPicPr>
            <a:picLocks noChangeAspect="1" noChangeArrowheads="1"/>
          </p:cNvPicPr>
          <p:nvPr/>
        </p:nvPicPr>
        <p:blipFill>
          <a:blip r:embed="rId2"/>
          <a:srcRect r="53067"/>
          <a:stretch>
            <a:fillRect/>
          </a:stretch>
        </p:blipFill>
        <p:spPr bwMode="auto">
          <a:xfrm>
            <a:off x="214282" y="1457349"/>
            <a:ext cx="3498760" cy="5186361"/>
          </a:xfrm>
          <a:prstGeom prst="rect">
            <a:avLst/>
          </a:prstGeom>
          <a:noFill/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500430" y="3214686"/>
            <a:ext cx="5500726" cy="3429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areas where there </a:t>
            </a:r>
            <a:r>
              <a:rPr kumimoji="0" lang="en-GB" sz="24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GB" sz="2450" dirty="0" smtClean="0"/>
              <a:t>s </a:t>
            </a:r>
            <a:r>
              <a:rPr lang="en-GB" sz="2450" b="1" dirty="0" smtClean="0"/>
              <a:t>overlapping</a:t>
            </a:r>
            <a:r>
              <a:rPr lang="en-GB" sz="2450" dirty="0" smtClean="0"/>
              <a:t> of actin and myosin, the bands are </a:t>
            </a:r>
            <a:r>
              <a:rPr lang="en-GB" sz="2450" b="1" dirty="0" smtClean="0"/>
              <a:t>darker</a:t>
            </a:r>
            <a:r>
              <a:rPr lang="en-GB" sz="245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GB" sz="245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areas where there is </a:t>
            </a:r>
            <a:r>
              <a:rPr kumimoji="0" lang="en-GB" sz="245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overlapping</a:t>
            </a:r>
            <a:r>
              <a:rPr kumimoji="0" lang="en-GB" sz="245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bands appear </a:t>
            </a:r>
            <a:r>
              <a:rPr kumimoji="0" lang="en-GB" sz="245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light</a:t>
            </a:r>
            <a:r>
              <a:rPr kumimoji="0" lang="en-GB" sz="245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50" b="0" baseline="0" dirty="0" smtClean="0"/>
              <a:t>So</a:t>
            </a:r>
            <a:r>
              <a:rPr lang="en-GB" sz="2450" b="0" dirty="0" smtClean="0"/>
              <a:t> basically, actin and myosin filaments are arranged as shown above – these units are known as </a:t>
            </a:r>
            <a:r>
              <a:rPr lang="en-GB" sz="2450" b="1" dirty="0" err="1" smtClean="0"/>
              <a:t>sarcomeres</a:t>
            </a:r>
            <a:r>
              <a:rPr lang="en-GB" sz="2450" b="1" dirty="0" smtClean="0"/>
              <a:t>.</a:t>
            </a:r>
            <a:endParaRPr kumimoji="0" lang="en-GB" sz="24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286380" y="1857364"/>
            <a:ext cx="1714512" cy="71438"/>
          </a:xfrm>
          <a:prstGeom prst="roundRect">
            <a:avLst/>
          </a:prstGeom>
          <a:solidFill>
            <a:srgbClr val="A4623E"/>
          </a:solidFill>
          <a:ln>
            <a:solidFill>
              <a:srgbClr val="A4623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5286380" y="2143116"/>
            <a:ext cx="1714512" cy="71438"/>
          </a:xfrm>
          <a:prstGeom prst="roundRect">
            <a:avLst/>
          </a:prstGeom>
          <a:solidFill>
            <a:srgbClr val="A4623E"/>
          </a:solidFill>
          <a:ln>
            <a:solidFill>
              <a:srgbClr val="A4623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5286380" y="2428868"/>
            <a:ext cx="1714512" cy="71438"/>
          </a:xfrm>
          <a:prstGeom prst="roundRect">
            <a:avLst/>
          </a:prstGeom>
          <a:solidFill>
            <a:srgbClr val="A4623E"/>
          </a:solidFill>
          <a:ln>
            <a:solidFill>
              <a:srgbClr val="A4623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5286380" y="2714620"/>
            <a:ext cx="1714512" cy="71438"/>
          </a:xfrm>
          <a:prstGeom prst="roundRect">
            <a:avLst/>
          </a:prstGeom>
          <a:solidFill>
            <a:srgbClr val="A4623E"/>
          </a:solidFill>
          <a:ln>
            <a:solidFill>
              <a:srgbClr val="A4623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250000" y="2321314"/>
            <a:ext cx="1500198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4000496" y="1714488"/>
            <a:ext cx="1643074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4000496" y="2000241"/>
            <a:ext cx="1643074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4000496" y="2355841"/>
            <a:ext cx="1643074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4000496" y="2641593"/>
            <a:ext cx="1643074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000496" y="2927345"/>
            <a:ext cx="1643074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6642908" y="1571612"/>
            <a:ext cx="1643868" cy="1500198"/>
            <a:chOff x="4152102" y="1724012"/>
            <a:chExt cx="1643868" cy="1500198"/>
          </a:xfrm>
        </p:grpSpPr>
        <p:cxnSp>
          <p:nvCxnSpPr>
            <p:cNvPr id="41" name="Straight Connector 40"/>
            <p:cNvCxnSpPr/>
            <p:nvPr/>
          </p:nvCxnSpPr>
          <p:spPr>
            <a:xfrm rot="5400000">
              <a:off x="3402400" y="2473714"/>
              <a:ext cx="1500198" cy="794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4152896" y="1866888"/>
              <a:ext cx="1643074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>
              <a:off x="4152896" y="2152641"/>
              <a:ext cx="1643074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4152896" y="2508241"/>
              <a:ext cx="1643074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4152896" y="2793993"/>
              <a:ext cx="1643074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4152896" y="3079745"/>
              <a:ext cx="1643074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/>
          <p:cNvSpPr/>
          <p:nvPr/>
        </p:nvSpPr>
        <p:spPr>
          <a:xfrm>
            <a:off x="5429256" y="142852"/>
            <a:ext cx="3143272" cy="278608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00034" y="500042"/>
            <a:ext cx="4357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 </a:t>
            </a:r>
            <a:r>
              <a:rPr lang="en-GB" sz="2800" b="1" dirty="0" smtClean="0"/>
              <a:t>cross-section </a:t>
            </a:r>
            <a:r>
              <a:rPr lang="en-GB" sz="2800" dirty="0" smtClean="0"/>
              <a:t>of a myofibril, showing actin and myosin filaments, would look like this... 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6143636" y="3571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86578" y="3571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429520" y="3571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786710" y="8572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7143768" y="8572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357950" y="8572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786446" y="8572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500694" y="13572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072198" y="13572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86578" y="13572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500958" y="13572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8143900" y="13572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 rot="10800000">
            <a:off x="7429520" y="235743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 rot="10800000">
            <a:off x="6786578" y="235743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 rot="10800000">
            <a:off x="6143636" y="235743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 rot="10800000">
            <a:off x="5786446" y="185736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 rot="10800000">
            <a:off x="6429388" y="185736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 rot="10800000">
            <a:off x="7215206" y="185736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 rot="10800000">
            <a:off x="7786710" y="185736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5929322" y="642918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572264" y="642918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7215206" y="642918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7858148" y="642918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572396" y="857232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572396" y="1142984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858016" y="1142984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858016" y="857232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215074" y="785794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6215074" y="1142984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857884" y="1285860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5857884" y="1643050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6215074" y="1795450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500826" y="1643050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6500826" y="1357298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7215206" y="1357298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7215206" y="1643050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7929586" y="1643050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7929586" y="1357298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7858148" y="2357430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6929454" y="2143116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6929454" y="1857364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6215074" y="2143116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6572264" y="2285992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572264" y="2643182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7215206" y="2643182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7215206" y="2285992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5929322" y="2285992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6572264" y="285728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7215206" y="285728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7367606" y="2214554"/>
            <a:ext cx="142876" cy="1428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rot="10800000">
            <a:off x="428596" y="3071810"/>
            <a:ext cx="814393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2844" y="3225202"/>
            <a:ext cx="8786874" cy="3347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50" dirty="0" smtClean="0"/>
              <a:t>There are actually </a:t>
            </a:r>
            <a:r>
              <a:rPr lang="en-GB" sz="2350" b="1" dirty="0" smtClean="0"/>
              <a:t>two types </a:t>
            </a:r>
            <a:r>
              <a:rPr lang="en-GB" sz="2350" dirty="0" smtClean="0"/>
              <a:t>of muscle fibres too.</a:t>
            </a:r>
          </a:p>
          <a:p>
            <a:pPr algn="ctr"/>
            <a:r>
              <a:rPr lang="en-GB" sz="2350" b="1" u="sng" dirty="0" smtClean="0"/>
              <a:t>SLOW-TWITCH FIBRES</a:t>
            </a:r>
          </a:p>
          <a:p>
            <a:pPr algn="ctr"/>
            <a:r>
              <a:rPr lang="en-GB" sz="2350" dirty="0" smtClean="0"/>
              <a:t>These are found in muscles that have to carry out </a:t>
            </a:r>
            <a:r>
              <a:rPr lang="en-GB" sz="2350" b="1" dirty="0" smtClean="0"/>
              <a:t>endurance exercise</a:t>
            </a:r>
            <a:r>
              <a:rPr lang="en-GB" sz="2350" dirty="0" smtClean="0"/>
              <a:t>. They therefore have to be adapted to carry out </a:t>
            </a:r>
            <a:r>
              <a:rPr lang="en-GB" sz="2350" b="1" dirty="0" smtClean="0"/>
              <a:t>aerobic respiration</a:t>
            </a:r>
            <a:r>
              <a:rPr lang="en-GB" sz="2350" dirty="0" smtClean="0"/>
              <a:t>.</a:t>
            </a:r>
          </a:p>
          <a:p>
            <a:pPr algn="ctr"/>
            <a:endParaRPr lang="en-GB" sz="2350" dirty="0" smtClean="0"/>
          </a:p>
          <a:p>
            <a:pPr algn="ctr"/>
            <a:r>
              <a:rPr lang="en-GB" sz="2350" b="1" u="sng" dirty="0" smtClean="0"/>
              <a:t>FAST-TWITCH FIBRES</a:t>
            </a:r>
            <a:endParaRPr lang="en-GB" sz="2350" dirty="0" smtClean="0"/>
          </a:p>
          <a:p>
            <a:pPr algn="ctr"/>
            <a:r>
              <a:rPr lang="en-GB" sz="2350" dirty="0" smtClean="0"/>
              <a:t>These contract </a:t>
            </a:r>
            <a:r>
              <a:rPr lang="en-GB" sz="2350" b="1" dirty="0" smtClean="0"/>
              <a:t>rapidly  and powerfully</a:t>
            </a:r>
            <a:r>
              <a:rPr lang="en-GB" sz="2350" dirty="0" smtClean="0"/>
              <a:t>, but for short periods.  They are therefore useful for adapted for intense exercise. These are also adapted for </a:t>
            </a:r>
            <a:r>
              <a:rPr lang="en-GB" sz="2350" b="1" dirty="0" smtClean="0"/>
              <a:t>anaerobic respiration</a:t>
            </a:r>
            <a:r>
              <a:rPr lang="en-GB" sz="2350" dirty="0" smtClean="0"/>
              <a:t>. </a:t>
            </a:r>
            <a:endParaRPr lang="en-GB" sz="2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</a:t>
            </a:r>
            <a:r>
              <a:rPr lang="en-GB" dirty="0" err="1" smtClean="0"/>
              <a:t>sarcomeres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85752"/>
          </a:xfrm>
        </p:spPr>
        <p:txBody>
          <a:bodyPr>
            <a:noAutofit/>
          </a:bodyPr>
          <a:lstStyle/>
          <a:p>
            <a:r>
              <a:rPr lang="en-GB" sz="3500" dirty="0" smtClean="0"/>
              <a:t>Sarcomeres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r>
              <a:rPr lang="en-GB" sz="2450" dirty="0" smtClean="0"/>
              <a:t>To understand later how muscles contract, we need to know what happens in the sarcomere, but first we need to understand their </a:t>
            </a:r>
            <a:r>
              <a:rPr lang="en-GB" sz="2450" b="1" dirty="0" smtClean="0"/>
              <a:t>structure.</a:t>
            </a:r>
          </a:p>
          <a:p>
            <a:endParaRPr lang="en-GB" sz="2450" b="1" dirty="0" smtClean="0"/>
          </a:p>
          <a:p>
            <a:endParaRPr lang="en-GB" sz="2450" b="1" dirty="0" smtClean="0"/>
          </a:p>
          <a:p>
            <a:endParaRPr lang="en-GB" sz="2450" b="1" dirty="0" smtClean="0"/>
          </a:p>
          <a:p>
            <a:endParaRPr lang="en-GB" sz="2450" b="1" dirty="0" smtClean="0"/>
          </a:p>
          <a:p>
            <a:pPr>
              <a:buNone/>
            </a:pPr>
            <a:endParaRPr lang="en-GB" sz="2450" b="1" dirty="0" smtClean="0"/>
          </a:p>
          <a:p>
            <a:r>
              <a:rPr lang="en-GB" sz="2450" dirty="0" smtClean="0"/>
              <a:t>When muscles contract, it involves actin and myosin </a:t>
            </a:r>
            <a:r>
              <a:rPr lang="en-GB" sz="2450" b="1" dirty="0" smtClean="0"/>
              <a:t>sliding over each other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The theory of muscle contraction is therefore known as </a:t>
            </a:r>
            <a:r>
              <a:rPr lang="en-GB" sz="2450" b="1" u="sng" dirty="0" smtClean="0"/>
              <a:t>THE SLIDING FILAMENT MECHANISM</a:t>
            </a:r>
            <a:r>
              <a:rPr lang="en-GB" sz="2450" u="sng" dirty="0" smtClean="0"/>
              <a:t>.</a:t>
            </a:r>
          </a:p>
          <a:p>
            <a:r>
              <a:rPr lang="en-GB" sz="2450" dirty="0" smtClean="0"/>
              <a:t>It therefore follows, that when a muscle contracts, the sarcomere shown above, will slide inwards.</a:t>
            </a:r>
            <a:endParaRPr lang="en-GB" sz="2450" dirty="0" smtClean="0"/>
          </a:p>
          <a:p>
            <a:pPr marL="0" indent="-457200" algn="ctr">
              <a:buNone/>
            </a:pPr>
            <a:endParaRPr lang="en-GB" sz="245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214678" y="2355048"/>
            <a:ext cx="2714644" cy="1588"/>
          </a:xfrm>
          <a:prstGeom prst="line">
            <a:avLst/>
          </a:prstGeom>
          <a:ln w="698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14678" y="2640800"/>
            <a:ext cx="2714644" cy="1588"/>
          </a:xfrm>
          <a:prstGeom prst="line">
            <a:avLst/>
          </a:prstGeom>
          <a:ln w="698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14678" y="2926552"/>
            <a:ext cx="2714644" cy="1588"/>
          </a:xfrm>
          <a:prstGeom prst="line">
            <a:avLst/>
          </a:prstGeom>
          <a:ln w="698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14678" y="3212304"/>
            <a:ext cx="2714644" cy="1588"/>
          </a:xfrm>
          <a:prstGeom prst="line">
            <a:avLst/>
          </a:prstGeom>
          <a:ln w="698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14678" y="3498056"/>
            <a:ext cx="2714644" cy="1588"/>
          </a:xfrm>
          <a:prstGeom prst="line">
            <a:avLst/>
          </a:prstGeom>
          <a:ln w="698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2357421" y="2499512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2357422" y="2783675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2357422" y="3071016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2357422" y="3355179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2357422" y="3640931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2357421" y="2212171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5143504" y="2213761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5143504" y="2497924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5143504" y="2783676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43504" y="3071017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5143504" y="3355180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5143504" y="3642521"/>
            <a:ext cx="1714512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1428728" y="2928140"/>
            <a:ext cx="1857388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928528" y="2927346"/>
            <a:ext cx="1857388" cy="15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14348" y="271462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Actin filaments</a:t>
            </a:r>
            <a:endParaRPr lang="en-GB" dirty="0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1928794" y="2786058"/>
            <a:ext cx="100013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929190" y="1353909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Myosin filaments</a:t>
            </a:r>
            <a:endParaRPr lang="en-GB" dirty="0"/>
          </a:p>
        </p:txBody>
      </p:sp>
      <p:cxnSp>
        <p:nvCxnSpPr>
          <p:cNvPr id="67" name="Straight Arrow Connector 66"/>
          <p:cNvCxnSpPr/>
          <p:nvPr/>
        </p:nvCxnSpPr>
        <p:spPr>
          <a:xfrm rot="10800000" flipV="1">
            <a:off x="4786314" y="192880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285852" y="1714488"/>
            <a:ext cx="6715172" cy="3286148"/>
            <a:chOff x="2356628" y="1714488"/>
            <a:chExt cx="4501388" cy="185818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214678" y="2070090"/>
              <a:ext cx="2714644" cy="1588"/>
            </a:xfrm>
            <a:prstGeom prst="line">
              <a:avLst/>
            </a:prstGeom>
            <a:ln w="698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3214678" y="2355842"/>
              <a:ext cx="2714644" cy="1588"/>
            </a:xfrm>
            <a:prstGeom prst="line">
              <a:avLst/>
            </a:prstGeom>
            <a:ln w="698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214678" y="2641594"/>
              <a:ext cx="2714644" cy="1588"/>
            </a:xfrm>
            <a:prstGeom prst="line">
              <a:avLst/>
            </a:prstGeom>
            <a:ln w="698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14678" y="2927346"/>
              <a:ext cx="2714644" cy="1588"/>
            </a:xfrm>
            <a:prstGeom prst="line">
              <a:avLst/>
            </a:prstGeom>
            <a:ln w="698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14678" y="3213098"/>
              <a:ext cx="2714644" cy="1588"/>
            </a:xfrm>
            <a:prstGeom prst="line">
              <a:avLst/>
            </a:prstGeom>
            <a:ln w="698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2357421" y="2214554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2357422" y="2498717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2357422" y="2786058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2357422" y="3070221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2357422" y="3355973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2357421" y="1927213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5143504" y="1928803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5143504" y="2212966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5143504" y="2498718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5143504" y="2786059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5143504" y="3070222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5143504" y="3357563"/>
              <a:ext cx="1714512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1428728" y="2643182"/>
              <a:ext cx="1857388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5928528" y="2642388"/>
              <a:ext cx="1857388" cy="158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 rot="5400000">
            <a:off x="1606529" y="1607331"/>
            <a:ext cx="64373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8596" y="357166"/>
            <a:ext cx="335758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area appears </a:t>
            </a:r>
            <a:r>
              <a:rPr lang="en-GB" b="1" dirty="0" smtClean="0"/>
              <a:t>light</a:t>
            </a:r>
            <a:r>
              <a:rPr lang="en-GB" dirty="0" smtClean="0"/>
              <a:t>, because only thin, actin filaments are present. </a:t>
            </a:r>
            <a:r>
              <a:rPr lang="en-GB" b="1" u="sng" dirty="0" smtClean="0"/>
              <a:t>IT IS CALLED THE </a:t>
            </a:r>
            <a:r>
              <a:rPr lang="en-GB" b="1" u="sng" dirty="0" smtClean="0">
                <a:solidFill>
                  <a:srgbClr val="FF0000"/>
                </a:solidFill>
              </a:rPr>
              <a:t>I-BAND</a:t>
            </a:r>
            <a:endParaRPr lang="en-GB" dirty="0"/>
          </a:p>
        </p:txBody>
      </p:sp>
      <p:sp>
        <p:nvSpPr>
          <p:cNvPr id="34" name="Left Brace 33"/>
          <p:cNvSpPr/>
          <p:nvPr/>
        </p:nvSpPr>
        <p:spPr>
          <a:xfrm rot="5400000">
            <a:off x="4518423" y="-89321"/>
            <a:ext cx="178594" cy="4071968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4429124" y="357166"/>
            <a:ext cx="335758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area appears </a:t>
            </a:r>
            <a:r>
              <a:rPr lang="en-GB" b="1" dirty="0" smtClean="0"/>
              <a:t>dark</a:t>
            </a:r>
            <a:r>
              <a:rPr lang="en-GB" dirty="0" smtClean="0"/>
              <a:t> because there is overlapping of both filaments. </a:t>
            </a:r>
            <a:r>
              <a:rPr lang="en-GB" b="1" u="sng" dirty="0" smtClean="0"/>
              <a:t>IT IS CALLED THE </a:t>
            </a:r>
            <a:r>
              <a:rPr lang="en-GB" b="1" u="sng" dirty="0" smtClean="0">
                <a:solidFill>
                  <a:srgbClr val="FF0000"/>
                </a:solidFill>
              </a:rPr>
              <a:t>A-BAND</a:t>
            </a:r>
            <a:r>
              <a:rPr lang="en-GB" u="sng" dirty="0" smtClean="0">
                <a:solidFill>
                  <a:srgbClr val="FF0000"/>
                </a:solidFill>
              </a:rPr>
              <a:t>.</a:t>
            </a:r>
            <a:endParaRPr lang="en-GB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 flipV="1">
            <a:off x="4786314" y="157161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86116" y="4929198"/>
            <a:ext cx="278608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area, where there are </a:t>
            </a:r>
            <a:r>
              <a:rPr lang="en-GB" b="1" dirty="0" smtClean="0"/>
              <a:t>only myosin filaments</a:t>
            </a:r>
            <a:r>
              <a:rPr lang="en-GB" dirty="0" smtClean="0"/>
              <a:t>, is called the </a:t>
            </a:r>
            <a:r>
              <a:rPr lang="en-GB" b="1" u="sng" dirty="0" smtClean="0"/>
              <a:t>H-ZONE</a:t>
            </a:r>
            <a:endParaRPr lang="en-GB" dirty="0"/>
          </a:p>
        </p:txBody>
      </p:sp>
      <p:sp>
        <p:nvSpPr>
          <p:cNvPr id="39" name="Left Brace 38"/>
          <p:cNvSpPr/>
          <p:nvPr/>
        </p:nvSpPr>
        <p:spPr>
          <a:xfrm rot="16200000">
            <a:off x="4572000" y="4000505"/>
            <a:ext cx="142876" cy="157163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285720" y="5425875"/>
            <a:ext cx="22860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is called the </a:t>
            </a:r>
            <a:r>
              <a:rPr lang="en-GB" b="1" u="sng" dirty="0" smtClean="0"/>
              <a:t>Z-LINE</a:t>
            </a:r>
            <a:endParaRPr lang="en-GB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1108051" y="5250669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357950" y="5000636"/>
            <a:ext cx="250033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Remember that the size of the I and A bands can change, because the filaments slide over each other.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the </a:t>
            </a:r>
            <a:r>
              <a:rPr lang="en-GB" b="1" dirty="0" smtClean="0"/>
              <a:t>gross</a:t>
            </a:r>
            <a:r>
              <a:rPr lang="en-GB" dirty="0" smtClean="0"/>
              <a:t> and </a:t>
            </a:r>
            <a:r>
              <a:rPr lang="en-GB" b="1" dirty="0" smtClean="0"/>
              <a:t>microscopic</a:t>
            </a:r>
            <a:r>
              <a:rPr lang="en-GB" dirty="0" smtClean="0"/>
              <a:t> structure of skeletal muscle.</a:t>
            </a:r>
          </a:p>
          <a:p>
            <a:endParaRPr lang="en-GB" dirty="0"/>
          </a:p>
          <a:p>
            <a:r>
              <a:rPr lang="en-GB" dirty="0" smtClean="0"/>
              <a:t>Learn the ultrastructure of a myofibril.</a:t>
            </a:r>
          </a:p>
          <a:p>
            <a:endParaRPr lang="en-GB" dirty="0"/>
          </a:p>
          <a:p>
            <a:r>
              <a:rPr lang="en-GB" dirty="0" smtClean="0"/>
              <a:t>Learn how </a:t>
            </a:r>
            <a:r>
              <a:rPr lang="en-GB" b="1" dirty="0" smtClean="0"/>
              <a:t>actin</a:t>
            </a:r>
            <a:r>
              <a:rPr lang="en-GB" dirty="0" smtClean="0"/>
              <a:t> and </a:t>
            </a:r>
            <a:r>
              <a:rPr lang="en-GB" b="1" dirty="0" smtClean="0"/>
              <a:t>myosin</a:t>
            </a:r>
            <a:r>
              <a:rPr lang="en-GB" dirty="0" smtClean="0"/>
              <a:t> are arranged within a myofibril.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qigongweekly.com/wp-content/uploads/2009/11/ZOO-234-Muscular-System-Anterior-View.jpg"/>
          <p:cNvPicPr>
            <a:picLocks noChangeAspect="1" noChangeArrowheads="1"/>
          </p:cNvPicPr>
          <p:nvPr/>
        </p:nvPicPr>
        <p:blipFill>
          <a:blip r:embed="rId2"/>
          <a:srcRect t="6250" b="1249"/>
          <a:stretch>
            <a:fillRect/>
          </a:stretch>
        </p:blipFill>
        <p:spPr bwMode="auto">
          <a:xfrm>
            <a:off x="5081616" y="684364"/>
            <a:ext cx="3919540" cy="581647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85752"/>
          </a:xfrm>
        </p:spPr>
        <p:txBody>
          <a:bodyPr>
            <a:noAutofit/>
          </a:bodyPr>
          <a:lstStyle/>
          <a:p>
            <a:r>
              <a:rPr lang="en-GB" sz="3500" dirty="0" smtClean="0"/>
              <a:t>Muscle and Bone Works Together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5214974" cy="6143668"/>
          </a:xfrm>
        </p:spPr>
        <p:txBody>
          <a:bodyPr>
            <a:normAutofit/>
          </a:bodyPr>
          <a:lstStyle/>
          <a:p>
            <a:r>
              <a:rPr lang="en-GB" sz="2450" dirty="0" smtClean="0"/>
              <a:t>Your skeleton is made of </a:t>
            </a:r>
            <a:r>
              <a:rPr lang="en-GB" sz="2450" b="1" dirty="0" smtClean="0"/>
              <a:t>bones</a:t>
            </a:r>
            <a:r>
              <a:rPr lang="en-GB" sz="2450" dirty="0" smtClean="0"/>
              <a:t> and </a:t>
            </a:r>
            <a:r>
              <a:rPr lang="en-GB" sz="2450" b="1" dirty="0" smtClean="0"/>
              <a:t>joints</a:t>
            </a:r>
            <a:r>
              <a:rPr lang="en-GB" sz="2450" dirty="0" smtClean="0"/>
              <a:t>.</a:t>
            </a:r>
          </a:p>
          <a:p>
            <a:r>
              <a:rPr lang="en-GB" sz="2450" b="1" dirty="0" smtClean="0"/>
              <a:t>Movement</a:t>
            </a:r>
            <a:r>
              <a:rPr lang="en-GB" sz="2450" dirty="0" smtClean="0"/>
              <a:t> of these components however, is caused by the action of </a:t>
            </a:r>
            <a:r>
              <a:rPr lang="en-GB" sz="2450" b="1" dirty="0" smtClean="0"/>
              <a:t>muscles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Muscles act by </a:t>
            </a:r>
            <a:r>
              <a:rPr lang="en-GB" sz="2450" b="1" dirty="0" smtClean="0"/>
              <a:t>pulling bones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They do so due to receiving </a:t>
            </a:r>
            <a:r>
              <a:rPr lang="en-GB" sz="2450" b="1" dirty="0" smtClean="0"/>
              <a:t>nerve impulses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It is important to realise that muscles are not just slabs of meat, but are highly ordered </a:t>
            </a:r>
            <a:r>
              <a:rPr lang="en-GB" sz="2450" b="1" dirty="0" smtClean="0"/>
              <a:t>bundles of fibres</a:t>
            </a:r>
            <a:r>
              <a:rPr lang="en-GB" sz="2450" dirty="0" smtClean="0"/>
              <a:t>.</a:t>
            </a:r>
          </a:p>
          <a:p>
            <a:r>
              <a:rPr lang="en-GB" sz="2450" b="1" dirty="0" smtClean="0"/>
              <a:t>Glucose, glycogen </a:t>
            </a:r>
            <a:r>
              <a:rPr lang="en-GB" sz="2450" dirty="0" smtClean="0"/>
              <a:t>and </a:t>
            </a:r>
            <a:r>
              <a:rPr lang="en-GB" sz="2450" b="1" dirty="0" smtClean="0"/>
              <a:t>fatty acids </a:t>
            </a:r>
            <a:r>
              <a:rPr lang="en-GB" sz="2450" dirty="0" smtClean="0"/>
              <a:t>are sources of energy for muscle </a:t>
            </a:r>
            <a:r>
              <a:rPr lang="en-GB" sz="2450" b="1" dirty="0" smtClean="0"/>
              <a:t>contraction</a:t>
            </a:r>
            <a:r>
              <a:rPr lang="en-GB" sz="245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85752"/>
          </a:xfrm>
        </p:spPr>
        <p:txBody>
          <a:bodyPr>
            <a:noAutofit/>
          </a:bodyPr>
          <a:lstStyle/>
          <a:p>
            <a:r>
              <a:rPr lang="en-GB" sz="3500" dirty="0" smtClean="0"/>
              <a:t>Different Types of Muscle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r>
              <a:rPr lang="en-GB" sz="2450" dirty="0" smtClean="0"/>
              <a:t>There are actually </a:t>
            </a:r>
            <a:r>
              <a:rPr lang="en-GB" sz="2450" b="1" dirty="0" smtClean="0"/>
              <a:t>three types of muscle</a:t>
            </a:r>
            <a:r>
              <a:rPr lang="en-GB" sz="2450" dirty="0" smtClean="0"/>
              <a:t> that can respond to </a:t>
            </a:r>
            <a:r>
              <a:rPr lang="en-GB" sz="2450" b="1" dirty="0" smtClean="0"/>
              <a:t>nervous stimulation</a:t>
            </a:r>
            <a:r>
              <a:rPr lang="en-GB" sz="2450" dirty="0" smtClean="0"/>
              <a:t>.</a:t>
            </a:r>
            <a:endParaRPr lang="en-GB" sz="2450" b="1" dirty="0"/>
          </a:p>
        </p:txBody>
      </p:sp>
      <p:pic>
        <p:nvPicPr>
          <p:cNvPr id="16386" name="Picture 2" descr="http://www.nlm.nih.gov/medlineplus/ency/images/ency/fullsize/19917.jpg"/>
          <p:cNvPicPr>
            <a:picLocks noChangeAspect="1" noChangeArrowheads="1"/>
          </p:cNvPicPr>
          <p:nvPr/>
        </p:nvPicPr>
        <p:blipFill>
          <a:blip r:embed="rId2"/>
          <a:srcRect b="10937"/>
          <a:stretch>
            <a:fillRect/>
          </a:stretch>
        </p:blipFill>
        <p:spPr bwMode="auto">
          <a:xfrm>
            <a:off x="71406" y="2071678"/>
            <a:ext cx="4857784" cy="346119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72066" y="1214422"/>
            <a:ext cx="3857652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Cardiac muscle</a:t>
            </a:r>
            <a:r>
              <a:rPr lang="en-GB" sz="2200" dirty="0" smtClean="0"/>
              <a:t> is present in the </a:t>
            </a:r>
            <a:r>
              <a:rPr lang="en-GB" sz="2200" b="1" dirty="0" smtClean="0"/>
              <a:t>heart</a:t>
            </a:r>
            <a:r>
              <a:rPr lang="en-GB" sz="2200" dirty="0" smtClean="0"/>
              <a:t>. It acts </a:t>
            </a:r>
            <a:r>
              <a:rPr lang="en-GB" sz="2200" b="1" dirty="0" smtClean="0"/>
              <a:t>involuntarily</a:t>
            </a:r>
            <a:r>
              <a:rPr lang="en-GB" sz="2200" dirty="0" smtClean="0"/>
              <a:t>. We call it </a:t>
            </a:r>
            <a:r>
              <a:rPr lang="en-GB" sz="2200" b="1" dirty="0" err="1" smtClean="0"/>
              <a:t>myogenic</a:t>
            </a:r>
            <a:r>
              <a:rPr lang="en-GB" sz="2200" dirty="0" smtClean="0"/>
              <a:t>, because it is able to regulate its own </a:t>
            </a:r>
            <a:r>
              <a:rPr lang="en-GB" sz="2200" b="1" dirty="0" smtClean="0"/>
              <a:t>rhythm</a:t>
            </a:r>
            <a:r>
              <a:rPr lang="en-GB" sz="2200" dirty="0" smtClean="0"/>
              <a:t>.</a:t>
            </a:r>
            <a:endParaRPr lang="en-GB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2982582"/>
            <a:ext cx="3857652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Skeletal muscle</a:t>
            </a:r>
            <a:r>
              <a:rPr lang="en-GB" sz="2200" dirty="0" smtClean="0"/>
              <a:t> is the muscle </a:t>
            </a:r>
            <a:r>
              <a:rPr lang="en-GB" sz="2200" b="1" dirty="0" smtClean="0"/>
              <a:t>attached to bones</a:t>
            </a:r>
            <a:r>
              <a:rPr lang="en-GB" sz="2200" dirty="0" smtClean="0"/>
              <a:t>. It makes up the </a:t>
            </a:r>
            <a:r>
              <a:rPr lang="en-GB" sz="2200" b="1" dirty="0" smtClean="0"/>
              <a:t>vast majority of muscle</a:t>
            </a:r>
            <a:r>
              <a:rPr lang="en-GB" sz="2200" dirty="0" smtClean="0"/>
              <a:t> and can be controlled </a:t>
            </a:r>
            <a:r>
              <a:rPr lang="en-GB" sz="2200" b="1" dirty="0" smtClean="0"/>
              <a:t>voluntarily</a:t>
            </a:r>
            <a:r>
              <a:rPr lang="en-GB" sz="2200" dirty="0" smtClean="0"/>
              <a:t>.</a:t>
            </a:r>
            <a:endParaRPr lang="en-GB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4787168"/>
            <a:ext cx="3857652" cy="1785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Smooth muscle</a:t>
            </a:r>
            <a:r>
              <a:rPr lang="en-GB" sz="2200" dirty="0" smtClean="0"/>
              <a:t> is another type of </a:t>
            </a:r>
            <a:r>
              <a:rPr lang="en-GB" sz="2200" b="1" dirty="0" smtClean="0"/>
              <a:t>involuntary muscle</a:t>
            </a:r>
            <a:r>
              <a:rPr lang="en-GB" sz="2200" dirty="0" smtClean="0"/>
              <a:t>. This type of muscle is found predominantly in the </a:t>
            </a:r>
            <a:r>
              <a:rPr lang="en-GB" sz="2200" b="1" dirty="0" smtClean="0"/>
              <a:t>gut </a:t>
            </a:r>
            <a:r>
              <a:rPr lang="en-GB" sz="2200" dirty="0" smtClean="0"/>
              <a:t>and in the </a:t>
            </a:r>
            <a:r>
              <a:rPr lang="en-GB" sz="2200" b="1" dirty="0" smtClean="0"/>
              <a:t>iris </a:t>
            </a:r>
            <a:r>
              <a:rPr lang="en-GB" sz="2200" dirty="0" smtClean="0"/>
              <a:t>of the eye.</a:t>
            </a:r>
            <a:endParaRPr lang="en-GB" sz="2200" b="1" dirty="0"/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>
          <a:xfrm rot="10800000" flipV="1">
            <a:off x="4572000" y="1937696"/>
            <a:ext cx="500066" cy="491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rot="10800000" flipV="1">
            <a:off x="4572000" y="3705856"/>
            <a:ext cx="500066" cy="8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1"/>
          </p:cNvCxnSpPr>
          <p:nvPr/>
        </p:nvCxnSpPr>
        <p:spPr>
          <a:xfrm rot="10800000">
            <a:off x="4643438" y="5357826"/>
            <a:ext cx="428628" cy="321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4282" y="6141385"/>
            <a:ext cx="4643470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This lesson focuses on </a:t>
            </a:r>
            <a:r>
              <a:rPr lang="en-GB" sz="2200" b="1" dirty="0" smtClean="0"/>
              <a:t>skeletal muscle.</a:t>
            </a:r>
            <a:r>
              <a:rPr lang="en-GB" sz="2200" dirty="0" smtClean="0"/>
              <a:t> 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Skeletal muscle structure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academic.kellogg.edu/herbrandsonc/bio201_McKinley/f10-1a_structural_organ_c.jpg"/>
          <p:cNvPicPr>
            <a:picLocks noChangeAspect="1" noChangeArrowheads="1"/>
          </p:cNvPicPr>
          <p:nvPr/>
        </p:nvPicPr>
        <p:blipFill>
          <a:blip r:embed="rId2"/>
          <a:srcRect t="2273"/>
          <a:stretch>
            <a:fillRect/>
          </a:stretch>
        </p:blipFill>
        <p:spPr bwMode="auto">
          <a:xfrm>
            <a:off x="5072066" y="142852"/>
            <a:ext cx="3889373" cy="65722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85752"/>
          </a:xfrm>
        </p:spPr>
        <p:txBody>
          <a:bodyPr>
            <a:noAutofit/>
          </a:bodyPr>
          <a:lstStyle/>
          <a:p>
            <a:r>
              <a:rPr lang="en-GB" sz="3500" dirty="0" smtClean="0"/>
              <a:t>Skeletal Muscle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71480"/>
            <a:ext cx="4786346" cy="6143668"/>
          </a:xfrm>
        </p:spPr>
        <p:txBody>
          <a:bodyPr>
            <a:normAutofit/>
          </a:bodyPr>
          <a:lstStyle/>
          <a:p>
            <a:r>
              <a:rPr lang="en-GB" sz="2450" dirty="0" smtClean="0"/>
              <a:t>As mentioned earlier, this muscle type is </a:t>
            </a:r>
            <a:r>
              <a:rPr lang="en-GB" sz="2450" b="1" dirty="0" smtClean="0"/>
              <a:t>stimulated voluntarily</a:t>
            </a:r>
            <a:r>
              <a:rPr lang="en-GB" sz="2450" b="1" dirty="0"/>
              <a:t> </a:t>
            </a:r>
            <a:r>
              <a:rPr lang="en-GB" sz="2450" dirty="0" smtClean="0"/>
              <a:t>when you want to make </a:t>
            </a:r>
            <a:r>
              <a:rPr lang="en-GB" sz="2450" b="1" dirty="0" smtClean="0"/>
              <a:t>movement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When viewed through a microscope, skeletal muscle has the appearance of being </a:t>
            </a:r>
            <a:r>
              <a:rPr lang="en-GB" sz="2450" b="1" dirty="0" smtClean="0"/>
              <a:t>striped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Skeletal muscle is made up of </a:t>
            </a:r>
            <a:r>
              <a:rPr lang="en-GB" sz="2450" b="1" dirty="0" smtClean="0"/>
              <a:t>bundles of muscle fibres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The picture on the right is highly detailed, but shows the arrangement of </a:t>
            </a:r>
            <a:r>
              <a:rPr lang="en-GB" sz="2450" b="1" dirty="0" smtClean="0"/>
              <a:t>muscle fibres</a:t>
            </a:r>
            <a:r>
              <a:rPr lang="en-GB" sz="2450" dirty="0" smtClean="0"/>
              <a:t> into </a:t>
            </a:r>
            <a:r>
              <a:rPr lang="en-GB" sz="2450" b="1" dirty="0" smtClean="0"/>
              <a:t>bundles</a:t>
            </a:r>
            <a:r>
              <a:rPr lang="en-GB" sz="2450" dirty="0" smtClean="0"/>
              <a:t>, and the bundles being grouped into a </a:t>
            </a:r>
            <a:r>
              <a:rPr lang="en-GB" sz="2450" b="1" dirty="0" smtClean="0"/>
              <a:t>whole muscle</a:t>
            </a:r>
            <a:r>
              <a:rPr lang="en-GB" sz="2450" dirty="0" smtClean="0"/>
              <a:t>.</a:t>
            </a:r>
            <a:endParaRPr lang="en-GB" sz="24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port-fitness-advisor.com/images/muscle_anatomy.jpg"/>
          <p:cNvPicPr>
            <a:picLocks noChangeAspect="1" noChangeArrowheads="1"/>
          </p:cNvPicPr>
          <p:nvPr/>
        </p:nvPicPr>
        <p:blipFill>
          <a:blip r:embed="rId2"/>
          <a:srcRect t="1852" b="16666"/>
          <a:stretch>
            <a:fillRect/>
          </a:stretch>
        </p:blipFill>
        <p:spPr bwMode="auto">
          <a:xfrm>
            <a:off x="1643042" y="1142984"/>
            <a:ext cx="6429420" cy="235745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85752"/>
          </a:xfrm>
        </p:spPr>
        <p:txBody>
          <a:bodyPr>
            <a:noAutofit/>
          </a:bodyPr>
          <a:lstStyle/>
          <a:p>
            <a:r>
              <a:rPr lang="en-GB" sz="3500" dirty="0" smtClean="0"/>
              <a:t>Skeletal Muscle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r>
              <a:rPr lang="en-GB" sz="2450" dirty="0" smtClean="0"/>
              <a:t>So now you now that muscle is composed of </a:t>
            </a:r>
            <a:r>
              <a:rPr lang="en-GB" sz="2450" b="1" dirty="0" smtClean="0"/>
              <a:t>small units that are </a:t>
            </a:r>
            <a:r>
              <a:rPr lang="en-GB" sz="2450" b="1" u="sng" dirty="0" smtClean="0"/>
              <a:t>bundled</a:t>
            </a:r>
            <a:r>
              <a:rPr lang="en-GB" sz="2450" b="1" dirty="0" smtClean="0"/>
              <a:t> into progressively larger units. </a:t>
            </a:r>
          </a:p>
          <a:p>
            <a:r>
              <a:rPr lang="en-GB" sz="2450" dirty="0" smtClean="0"/>
              <a:t>I.E.</a:t>
            </a:r>
          </a:p>
          <a:p>
            <a:endParaRPr lang="en-GB" sz="2450" dirty="0" smtClean="0"/>
          </a:p>
          <a:p>
            <a:endParaRPr lang="en-GB" sz="2450" dirty="0" smtClean="0"/>
          </a:p>
          <a:p>
            <a:endParaRPr lang="en-GB" sz="2450" dirty="0" smtClean="0"/>
          </a:p>
          <a:p>
            <a:r>
              <a:rPr lang="en-GB" sz="2450" dirty="0" smtClean="0"/>
              <a:t>It is the </a:t>
            </a:r>
            <a:r>
              <a:rPr lang="en-GB" sz="2450" b="1" dirty="0" smtClean="0"/>
              <a:t>myofibrils </a:t>
            </a:r>
            <a:r>
              <a:rPr lang="en-GB" sz="2450" dirty="0" smtClean="0"/>
              <a:t>that cause skeletal muscle to appear </a:t>
            </a:r>
            <a:r>
              <a:rPr lang="en-GB" sz="2450" b="1" dirty="0" smtClean="0"/>
              <a:t>striped (we’ll come on to this later).</a:t>
            </a:r>
            <a:endParaRPr lang="en-GB" sz="2450" dirty="0" smtClean="0"/>
          </a:p>
          <a:p>
            <a:r>
              <a:rPr lang="en-GB" sz="2450" dirty="0" smtClean="0"/>
              <a:t>It is also the </a:t>
            </a:r>
            <a:r>
              <a:rPr lang="en-GB" sz="2450" b="1" dirty="0" smtClean="0"/>
              <a:t>action </a:t>
            </a:r>
            <a:r>
              <a:rPr lang="en-GB" sz="2450" dirty="0" smtClean="0"/>
              <a:t>of the myofibrils that brings about </a:t>
            </a:r>
            <a:r>
              <a:rPr lang="en-GB" sz="2450" b="1" dirty="0" smtClean="0"/>
              <a:t>contraction of muscles</a:t>
            </a:r>
            <a:r>
              <a:rPr lang="en-GB" sz="2450" dirty="0" smtClean="0"/>
              <a:t> (next lesson).</a:t>
            </a:r>
          </a:p>
          <a:p>
            <a:pPr>
              <a:buNone/>
            </a:pPr>
            <a:endParaRPr lang="en-GB" sz="2450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714620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Myofibrils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2143116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Muscle Fibres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164305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Bundles of Fibres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15140" y="1071546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Whole Muscle</a:t>
            </a:r>
            <a:endParaRPr lang="en-GB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571736" y="2643183"/>
            <a:ext cx="714380" cy="214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286248" y="207167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429388" y="150017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4282" y="4643446"/>
            <a:ext cx="871543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It is useful to think of skeletal muscle as a thick piece of </a:t>
            </a:r>
            <a:r>
              <a:rPr lang="en-GB" sz="2000" b="1" dirty="0" smtClean="0"/>
              <a:t>rope</a:t>
            </a:r>
            <a:r>
              <a:rPr lang="en-GB" sz="2000" dirty="0" smtClean="0"/>
              <a:t>.</a:t>
            </a:r>
          </a:p>
          <a:p>
            <a:pPr algn="ctr"/>
            <a:r>
              <a:rPr lang="en-GB" sz="2000" dirty="0" smtClean="0"/>
              <a:t>The tiny </a:t>
            </a:r>
            <a:r>
              <a:rPr lang="en-GB" sz="2000" b="1" dirty="0" smtClean="0"/>
              <a:t>threads</a:t>
            </a:r>
            <a:r>
              <a:rPr lang="en-GB" sz="2000" dirty="0" smtClean="0"/>
              <a:t> (myofibrils) are very weak individually, but when they are arranged into </a:t>
            </a:r>
            <a:r>
              <a:rPr lang="en-GB" sz="2000" b="1" dirty="0" smtClean="0"/>
              <a:t>string</a:t>
            </a:r>
            <a:r>
              <a:rPr lang="en-GB" sz="2000" dirty="0" smtClean="0"/>
              <a:t> (</a:t>
            </a:r>
            <a:r>
              <a:rPr lang="en-GB" sz="2000" dirty="0" err="1" smtClean="0"/>
              <a:t>musle</a:t>
            </a:r>
            <a:r>
              <a:rPr lang="en-GB" sz="2000" dirty="0" smtClean="0"/>
              <a:t> fibres), they are stronger. The string can then be wound into </a:t>
            </a:r>
            <a:r>
              <a:rPr lang="en-GB" sz="2000" b="1" dirty="0" smtClean="0"/>
              <a:t>thin rope</a:t>
            </a:r>
            <a:r>
              <a:rPr lang="en-GB" sz="2000" dirty="0" smtClean="0"/>
              <a:t> (bundles of fibres), which in turn can be wound into </a:t>
            </a:r>
            <a:r>
              <a:rPr lang="en-GB" sz="2000" b="1" dirty="0" smtClean="0"/>
              <a:t>thick rope</a:t>
            </a:r>
            <a:r>
              <a:rPr lang="en-GB" sz="2000" dirty="0" smtClean="0"/>
              <a:t> (whole muscle).</a:t>
            </a:r>
          </a:p>
          <a:p>
            <a:pPr algn="ctr"/>
            <a:r>
              <a:rPr lang="en-GB" sz="2000" dirty="0" smtClean="0"/>
              <a:t>The </a:t>
            </a:r>
            <a:r>
              <a:rPr lang="en-GB" sz="2000" b="1" dirty="0" smtClean="0"/>
              <a:t>overall structure is immensely strong</a:t>
            </a:r>
            <a:r>
              <a:rPr lang="en-GB" sz="2000" dirty="0" smtClean="0"/>
              <a:t> and fit for the purpose.</a:t>
            </a:r>
          </a:p>
        </p:txBody>
      </p:sp>
      <p:pic>
        <p:nvPicPr>
          <p:cNvPr id="1026" name="Picture 2" descr="http://www.eorthopod.com/sites/default/files/images/ankle_anatomy_tendons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714356"/>
            <a:ext cx="4857784" cy="3643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8" name="Straight Arrow Connector 17"/>
          <p:cNvCxnSpPr/>
          <p:nvPr/>
        </p:nvCxnSpPr>
        <p:spPr>
          <a:xfrm rot="16200000" flipH="1">
            <a:off x="2285984" y="3143248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4036215" y="267890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6037273" y="2108191"/>
            <a:ext cx="284958" cy="70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358082" y="185736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5" grpId="1"/>
      <p:bldP spid="6" grpId="0"/>
      <p:bldP spid="6" grpId="1"/>
      <p:bldP spid="7" grpId="0"/>
      <p:bldP spid="8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85752"/>
          </a:xfrm>
        </p:spPr>
        <p:txBody>
          <a:bodyPr>
            <a:noAutofit/>
          </a:bodyPr>
          <a:lstStyle/>
          <a:p>
            <a:r>
              <a:rPr lang="en-GB" sz="3500" dirty="0" smtClean="0"/>
              <a:t>Skeletal Muscle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r>
              <a:rPr lang="en-GB" sz="2450" dirty="0" smtClean="0"/>
              <a:t>What we haven’t talked about yet are </a:t>
            </a:r>
            <a:r>
              <a:rPr lang="en-GB" sz="2450" b="1" dirty="0" smtClean="0"/>
              <a:t>individual ‘muscle cells’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If muscle consisted of individual cells arranged </a:t>
            </a:r>
            <a:r>
              <a:rPr lang="en-GB" sz="2450" b="1" dirty="0" smtClean="0"/>
              <a:t>end-to-end</a:t>
            </a:r>
            <a:r>
              <a:rPr lang="en-GB" sz="2450" dirty="0" smtClean="0"/>
              <a:t>, muscles would be very </a:t>
            </a:r>
            <a:r>
              <a:rPr lang="en-GB" sz="2450" b="1" dirty="0" smtClean="0"/>
              <a:t>weak</a:t>
            </a:r>
            <a:r>
              <a:rPr lang="en-GB" sz="2450" dirty="0" smtClean="0"/>
              <a:t>.</a:t>
            </a:r>
          </a:p>
          <a:p>
            <a:r>
              <a:rPr lang="en-GB" sz="2450" dirty="0" smtClean="0"/>
              <a:t>Instead, individual cells have been </a:t>
            </a:r>
            <a:r>
              <a:rPr lang="en-GB" sz="2450" b="1" dirty="0" smtClean="0"/>
              <a:t>fused together</a:t>
            </a:r>
            <a:r>
              <a:rPr lang="en-GB" sz="2450" dirty="0" smtClean="0"/>
              <a:t> to form the </a:t>
            </a:r>
            <a:r>
              <a:rPr lang="en-GB" sz="2450" b="1" dirty="0" smtClean="0"/>
              <a:t>muscle fibres</a:t>
            </a:r>
            <a:r>
              <a:rPr lang="en-GB" sz="2450" dirty="0" smtClean="0"/>
              <a:t> you’ve learnt about. </a:t>
            </a:r>
          </a:p>
          <a:p>
            <a:r>
              <a:rPr lang="en-GB" sz="2450" dirty="0" smtClean="0"/>
              <a:t>In a way, the </a:t>
            </a:r>
            <a:r>
              <a:rPr lang="en-GB" sz="2450" b="1" dirty="0" smtClean="0"/>
              <a:t>myofibrils </a:t>
            </a:r>
            <a:r>
              <a:rPr lang="en-GB" sz="2450" dirty="0" smtClean="0"/>
              <a:t>are ‘organelles’ within these muscle fibres.</a:t>
            </a:r>
          </a:p>
          <a:p>
            <a:r>
              <a:rPr lang="en-GB" sz="2450" dirty="0" smtClean="0"/>
              <a:t>So, because these muscle fibres are </a:t>
            </a:r>
            <a:r>
              <a:rPr lang="en-GB" sz="2450" b="1" dirty="0" smtClean="0"/>
              <a:t>such massive cells</a:t>
            </a:r>
            <a:r>
              <a:rPr lang="en-GB" sz="2450" dirty="0" smtClean="0"/>
              <a:t>, they are actually </a:t>
            </a:r>
            <a:r>
              <a:rPr lang="en-GB" sz="2450" b="1" dirty="0" smtClean="0"/>
              <a:t>multinucleate – </a:t>
            </a:r>
            <a:r>
              <a:rPr lang="en-GB" sz="2450" dirty="0" smtClean="0"/>
              <a:t>they have many nuclei.</a:t>
            </a:r>
            <a:endParaRPr lang="en-GB" sz="2450" dirty="0"/>
          </a:p>
        </p:txBody>
      </p:sp>
      <p:sp>
        <p:nvSpPr>
          <p:cNvPr id="19" name="Freeform 18"/>
          <p:cNvSpPr/>
          <p:nvPr/>
        </p:nvSpPr>
        <p:spPr>
          <a:xfrm>
            <a:off x="1121367" y="4734902"/>
            <a:ext cx="6746966" cy="980114"/>
          </a:xfrm>
          <a:custGeom>
            <a:avLst/>
            <a:gdLst>
              <a:gd name="connsiteX0" fmla="*/ 202474 w 6746966"/>
              <a:gd name="connsiteY0" fmla="*/ 461554 h 899160"/>
              <a:gd name="connsiteX1" fmla="*/ 1325880 w 6746966"/>
              <a:gd name="connsiteY1" fmla="*/ 278674 h 899160"/>
              <a:gd name="connsiteX2" fmla="*/ 2906486 w 6746966"/>
              <a:gd name="connsiteY2" fmla="*/ 30480 h 899160"/>
              <a:gd name="connsiteX3" fmla="*/ 4552406 w 6746966"/>
              <a:gd name="connsiteY3" fmla="*/ 95794 h 899160"/>
              <a:gd name="connsiteX4" fmla="*/ 5675812 w 6746966"/>
              <a:gd name="connsiteY4" fmla="*/ 291737 h 899160"/>
              <a:gd name="connsiteX5" fmla="*/ 6590212 w 6746966"/>
              <a:gd name="connsiteY5" fmla="*/ 252549 h 899160"/>
              <a:gd name="connsiteX6" fmla="*/ 6616337 w 6746966"/>
              <a:gd name="connsiteY6" fmla="*/ 252549 h 899160"/>
              <a:gd name="connsiteX7" fmla="*/ 6642463 w 6746966"/>
              <a:gd name="connsiteY7" fmla="*/ 487680 h 899160"/>
              <a:gd name="connsiteX8" fmla="*/ 6655526 w 6746966"/>
              <a:gd name="connsiteY8" fmla="*/ 592183 h 899160"/>
              <a:gd name="connsiteX9" fmla="*/ 6655526 w 6746966"/>
              <a:gd name="connsiteY9" fmla="*/ 605246 h 899160"/>
              <a:gd name="connsiteX10" fmla="*/ 6328954 w 6746966"/>
              <a:gd name="connsiteY10" fmla="*/ 657497 h 899160"/>
              <a:gd name="connsiteX11" fmla="*/ 5845629 w 6746966"/>
              <a:gd name="connsiteY11" fmla="*/ 683623 h 899160"/>
              <a:gd name="connsiteX12" fmla="*/ 5505994 w 6746966"/>
              <a:gd name="connsiteY12" fmla="*/ 683623 h 899160"/>
              <a:gd name="connsiteX13" fmla="*/ 5061857 w 6746966"/>
              <a:gd name="connsiteY13" fmla="*/ 592183 h 899160"/>
              <a:gd name="connsiteX14" fmla="*/ 4526280 w 6746966"/>
              <a:gd name="connsiteY14" fmla="*/ 500743 h 899160"/>
              <a:gd name="connsiteX15" fmla="*/ 3768634 w 6746966"/>
              <a:gd name="connsiteY15" fmla="*/ 435429 h 899160"/>
              <a:gd name="connsiteX16" fmla="*/ 3102429 w 6746966"/>
              <a:gd name="connsiteY16" fmla="*/ 422366 h 899160"/>
              <a:gd name="connsiteX17" fmla="*/ 2462349 w 6746966"/>
              <a:gd name="connsiteY17" fmla="*/ 487680 h 899160"/>
              <a:gd name="connsiteX18" fmla="*/ 1378132 w 6746966"/>
              <a:gd name="connsiteY18" fmla="*/ 722811 h 899160"/>
              <a:gd name="connsiteX19" fmla="*/ 424543 w 6746966"/>
              <a:gd name="connsiteY19" fmla="*/ 853440 h 899160"/>
              <a:gd name="connsiteX20" fmla="*/ 215537 w 6746966"/>
              <a:gd name="connsiteY20" fmla="*/ 879566 h 899160"/>
              <a:gd name="connsiteX21" fmla="*/ 111034 w 6746966"/>
              <a:gd name="connsiteY21" fmla="*/ 735874 h 899160"/>
              <a:gd name="connsiteX22" fmla="*/ 111034 w 6746966"/>
              <a:gd name="connsiteY22" fmla="*/ 539931 h 899160"/>
              <a:gd name="connsiteX23" fmla="*/ 202474 w 6746966"/>
              <a:gd name="connsiteY23" fmla="*/ 461554 h 89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46966" h="899160">
                <a:moveTo>
                  <a:pt x="202474" y="461554"/>
                </a:moveTo>
                <a:cubicBezTo>
                  <a:pt x="404948" y="418011"/>
                  <a:pt x="1325880" y="278674"/>
                  <a:pt x="1325880" y="278674"/>
                </a:cubicBezTo>
                <a:cubicBezTo>
                  <a:pt x="1776549" y="206828"/>
                  <a:pt x="2368732" y="60960"/>
                  <a:pt x="2906486" y="30480"/>
                </a:cubicBezTo>
                <a:cubicBezTo>
                  <a:pt x="3444240" y="0"/>
                  <a:pt x="4090852" y="52251"/>
                  <a:pt x="4552406" y="95794"/>
                </a:cubicBezTo>
                <a:cubicBezTo>
                  <a:pt x="5013960" y="139337"/>
                  <a:pt x="5336178" y="265611"/>
                  <a:pt x="5675812" y="291737"/>
                </a:cubicBezTo>
                <a:cubicBezTo>
                  <a:pt x="6015446" y="317863"/>
                  <a:pt x="6433458" y="259080"/>
                  <a:pt x="6590212" y="252549"/>
                </a:cubicBezTo>
                <a:cubicBezTo>
                  <a:pt x="6746966" y="246018"/>
                  <a:pt x="6607629" y="213361"/>
                  <a:pt x="6616337" y="252549"/>
                </a:cubicBezTo>
                <a:cubicBezTo>
                  <a:pt x="6625046" y="291738"/>
                  <a:pt x="6635932" y="431074"/>
                  <a:pt x="6642463" y="487680"/>
                </a:cubicBezTo>
                <a:cubicBezTo>
                  <a:pt x="6648994" y="544286"/>
                  <a:pt x="6653349" y="572589"/>
                  <a:pt x="6655526" y="592183"/>
                </a:cubicBezTo>
                <a:cubicBezTo>
                  <a:pt x="6657703" y="611777"/>
                  <a:pt x="6709955" y="594360"/>
                  <a:pt x="6655526" y="605246"/>
                </a:cubicBezTo>
                <a:cubicBezTo>
                  <a:pt x="6601097" y="616132"/>
                  <a:pt x="6463937" y="644434"/>
                  <a:pt x="6328954" y="657497"/>
                </a:cubicBezTo>
                <a:cubicBezTo>
                  <a:pt x="6193971" y="670560"/>
                  <a:pt x="5982789" y="679269"/>
                  <a:pt x="5845629" y="683623"/>
                </a:cubicBezTo>
                <a:cubicBezTo>
                  <a:pt x="5708469" y="687977"/>
                  <a:pt x="5636623" y="698863"/>
                  <a:pt x="5505994" y="683623"/>
                </a:cubicBezTo>
                <a:cubicBezTo>
                  <a:pt x="5375365" y="668383"/>
                  <a:pt x="5225142" y="622663"/>
                  <a:pt x="5061857" y="592183"/>
                </a:cubicBezTo>
                <a:cubicBezTo>
                  <a:pt x="4898572" y="561703"/>
                  <a:pt x="4741817" y="526869"/>
                  <a:pt x="4526280" y="500743"/>
                </a:cubicBezTo>
                <a:cubicBezTo>
                  <a:pt x="4310743" y="474617"/>
                  <a:pt x="4005942" y="448492"/>
                  <a:pt x="3768634" y="435429"/>
                </a:cubicBezTo>
                <a:cubicBezTo>
                  <a:pt x="3531326" y="422366"/>
                  <a:pt x="3320143" y="413658"/>
                  <a:pt x="3102429" y="422366"/>
                </a:cubicBezTo>
                <a:cubicBezTo>
                  <a:pt x="2884715" y="431074"/>
                  <a:pt x="2749732" y="437606"/>
                  <a:pt x="2462349" y="487680"/>
                </a:cubicBezTo>
                <a:cubicBezTo>
                  <a:pt x="2174966" y="537754"/>
                  <a:pt x="1717766" y="661851"/>
                  <a:pt x="1378132" y="722811"/>
                </a:cubicBezTo>
                <a:cubicBezTo>
                  <a:pt x="1038498" y="783771"/>
                  <a:pt x="424543" y="853440"/>
                  <a:pt x="424543" y="853440"/>
                </a:cubicBezTo>
                <a:cubicBezTo>
                  <a:pt x="230777" y="879566"/>
                  <a:pt x="267788" y="899160"/>
                  <a:pt x="215537" y="879566"/>
                </a:cubicBezTo>
                <a:cubicBezTo>
                  <a:pt x="163286" y="859972"/>
                  <a:pt x="128451" y="792480"/>
                  <a:pt x="111034" y="735874"/>
                </a:cubicBezTo>
                <a:cubicBezTo>
                  <a:pt x="93617" y="679268"/>
                  <a:pt x="95794" y="585651"/>
                  <a:pt x="111034" y="539931"/>
                </a:cubicBezTo>
                <a:cubicBezTo>
                  <a:pt x="126274" y="494211"/>
                  <a:pt x="0" y="505097"/>
                  <a:pt x="202474" y="461554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7572396" y="5020654"/>
            <a:ext cx="357190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 rot="20888557">
            <a:off x="1547234" y="5190165"/>
            <a:ext cx="195776" cy="4379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 rot="20888557">
            <a:off x="2261614" y="5087515"/>
            <a:ext cx="195776" cy="4379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 rot="20888557">
            <a:off x="3190308" y="4873201"/>
            <a:ext cx="195776" cy="4379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4071934" y="4776978"/>
            <a:ext cx="169229" cy="4379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4974275" y="4786322"/>
            <a:ext cx="169229" cy="4379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6045845" y="4919854"/>
            <a:ext cx="169229" cy="4379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7045977" y="5062730"/>
            <a:ext cx="169229" cy="4379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143108" y="5857892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Muscle Fibre</a:t>
            </a:r>
            <a:endParaRPr lang="en-GB" sz="3200" dirty="0"/>
          </a:p>
        </p:txBody>
      </p:sp>
      <p:sp>
        <p:nvSpPr>
          <p:cNvPr id="32" name="Oval 31"/>
          <p:cNvSpPr/>
          <p:nvPr/>
        </p:nvSpPr>
        <p:spPr>
          <a:xfrm>
            <a:off x="7669553" y="509779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740991" y="507207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812429" y="509779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7858148" y="514351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7786710" y="516923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7715272" y="514351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7643834" y="514351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7643834" y="521495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7669553" y="528638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7715272" y="521495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7715272" y="536735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7715272" y="528638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7786710" y="521495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7858148" y="521495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7812429" y="528638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7786710" y="535782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286644" y="578645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myofibrils</a:t>
            </a:r>
            <a:endParaRPr lang="en-GB" dirty="0"/>
          </a:p>
        </p:txBody>
      </p:sp>
      <p:cxnSp>
        <p:nvCxnSpPr>
          <p:cNvPr id="52" name="Straight Arrow Connector 51"/>
          <p:cNvCxnSpPr>
            <a:stCxn id="50" idx="0"/>
            <a:endCxn id="47" idx="2"/>
          </p:cNvCxnSpPr>
          <p:nvPr/>
        </p:nvCxnSpPr>
        <p:spPr>
          <a:xfrm rot="16200000" flipV="1">
            <a:off x="7721702" y="5399975"/>
            <a:ext cx="477206" cy="29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 rot="20818651">
            <a:off x="1785918" y="5072074"/>
            <a:ext cx="785818" cy="2143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 rot="21262686">
            <a:off x="3651914" y="5038611"/>
            <a:ext cx="785818" cy="2143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 rot="784947">
            <a:off x="6223681" y="5128795"/>
            <a:ext cx="785818" cy="2143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357158" y="457200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nucleus</a:t>
            </a:r>
            <a:endParaRPr lang="en-GB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643042" y="4929198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85786" y="1000108"/>
            <a:ext cx="7500990" cy="50167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i="1" u="sng" dirty="0" smtClean="0"/>
              <a:t>Why so nucleated?</a:t>
            </a:r>
          </a:p>
          <a:p>
            <a:pPr algn="ctr"/>
            <a:r>
              <a:rPr lang="en-GB" sz="3200" i="1" dirty="0" smtClean="0"/>
              <a:t>Remember that each muscle fibre is essentially a massively </a:t>
            </a:r>
            <a:r>
              <a:rPr lang="en-GB" sz="3200" b="1" i="1" dirty="0" smtClean="0"/>
              <a:t>long</a:t>
            </a:r>
            <a:r>
              <a:rPr lang="en-GB" sz="3200" i="1" dirty="0" smtClean="0"/>
              <a:t> cell.</a:t>
            </a:r>
          </a:p>
          <a:p>
            <a:pPr algn="ctr"/>
            <a:r>
              <a:rPr lang="en-GB" sz="3200" i="1" dirty="0" smtClean="0"/>
              <a:t>It needs nuclei ‘dotted’ along it so that transcription doesn’t just occur in </a:t>
            </a:r>
            <a:r>
              <a:rPr lang="en-GB" sz="3200" b="1" i="1" dirty="0" smtClean="0"/>
              <a:t>one place</a:t>
            </a:r>
            <a:r>
              <a:rPr lang="en-GB" sz="3200" dirty="0" smtClean="0"/>
              <a:t>.</a:t>
            </a:r>
          </a:p>
          <a:p>
            <a:pPr algn="ctr"/>
            <a:endParaRPr lang="en-GB" sz="3200" i="1" dirty="0" smtClean="0"/>
          </a:p>
          <a:p>
            <a:pPr algn="ctr"/>
            <a:r>
              <a:rPr lang="en-GB" sz="3200" i="1" dirty="0" smtClean="0"/>
              <a:t>A cell that is so packed with protein, requires protein synthesis to happen </a:t>
            </a:r>
            <a:r>
              <a:rPr lang="en-GB" sz="3200" b="1" i="1" dirty="0" smtClean="0"/>
              <a:t>all along</a:t>
            </a:r>
            <a:r>
              <a:rPr lang="en-GB" sz="3200" i="1" dirty="0" smtClean="0"/>
              <a:t> it. Which is why muscle fibres are multinucleate.</a:t>
            </a:r>
            <a:endParaRPr lang="en-GB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50" grpId="0"/>
      <p:bldP spid="53" grpId="0" animBg="1"/>
      <p:bldP spid="54" grpId="0" animBg="1"/>
      <p:bldP spid="55" grpId="0" animBg="1"/>
      <p:bldP spid="56" grpId="0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myofibrils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1019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11.1 – Structure of Skeletal Muscle</vt:lpstr>
      <vt:lpstr>Learning Objectives</vt:lpstr>
      <vt:lpstr>Muscle and Bone Works Together</vt:lpstr>
      <vt:lpstr>Different Types of Muscle</vt:lpstr>
      <vt:lpstr>Skeletal muscle structure</vt:lpstr>
      <vt:lpstr>Skeletal Muscle</vt:lpstr>
      <vt:lpstr>Skeletal Muscle</vt:lpstr>
      <vt:lpstr>Skeletal Muscle</vt:lpstr>
      <vt:lpstr>Structure of myofibrils</vt:lpstr>
      <vt:lpstr>Myofibrils</vt:lpstr>
      <vt:lpstr>Myofibrils</vt:lpstr>
      <vt:lpstr>Slide 12</vt:lpstr>
      <vt:lpstr>Structure of sarcomeres</vt:lpstr>
      <vt:lpstr>Sarcomeres</vt:lpstr>
      <vt:lpstr>Slide 15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 – Structure of Skeletal Muscle</dc:title>
  <dc:creator> </dc:creator>
  <cp:lastModifiedBy> </cp:lastModifiedBy>
  <cp:revision>16</cp:revision>
  <dcterms:created xsi:type="dcterms:W3CDTF">2010-06-23T09:50:22Z</dcterms:created>
  <dcterms:modified xsi:type="dcterms:W3CDTF">2010-06-23T15:47:28Z</dcterms:modified>
</cp:coreProperties>
</file>