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2063" autoAdjust="0"/>
    <p:restoredTop sz="94660"/>
  </p:normalViewPr>
  <p:slideViewPr>
    <p:cSldViewPr>
      <p:cViewPr varScale="1">
        <p:scale>
          <a:sx n="69" d="100"/>
          <a:sy n="69" d="100"/>
        </p:scale>
        <p:origin x="-1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0F09-C794-4109-87A2-DC23437EA81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7187-F22F-40BD-B825-1A0DFD33D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0F09-C794-4109-87A2-DC23437EA81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7187-F22F-40BD-B825-1A0DFD33D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0F09-C794-4109-87A2-DC23437EA81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7187-F22F-40BD-B825-1A0DFD33D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0F09-C794-4109-87A2-DC23437EA81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7187-F22F-40BD-B825-1A0DFD33D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0F09-C794-4109-87A2-DC23437EA81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7187-F22F-40BD-B825-1A0DFD33D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0F09-C794-4109-87A2-DC23437EA81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7187-F22F-40BD-B825-1A0DFD33D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0F09-C794-4109-87A2-DC23437EA81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7187-F22F-40BD-B825-1A0DFD33D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0F09-C794-4109-87A2-DC23437EA81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7187-F22F-40BD-B825-1A0DFD33D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0F09-C794-4109-87A2-DC23437EA81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7187-F22F-40BD-B825-1A0DFD33D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0F09-C794-4109-87A2-DC23437EA81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7187-F22F-40BD-B825-1A0DFD33D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0F09-C794-4109-87A2-DC23437EA81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7187-F22F-40BD-B825-1A0DFD33D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C0F09-C794-4109-87A2-DC23437EA811}" type="datetimeFigureOut">
              <a:rPr lang="en-US" smtClean="0"/>
              <a:pPr/>
              <a:t>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37187-F22F-40BD-B825-1A0DFD33D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a/a2/DNAreplicationModes.pn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Evidence for Semi-Conservative Replication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Welcome to 1958...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57190"/>
          </a:xfrm>
        </p:spPr>
        <p:txBody>
          <a:bodyPr>
            <a:noAutofit/>
          </a:bodyPr>
          <a:lstStyle/>
          <a:p>
            <a:r>
              <a:rPr lang="en-GB" sz="3200" dirty="0" smtClean="0"/>
              <a:t>Enter, </a:t>
            </a:r>
            <a:r>
              <a:rPr lang="en-GB" sz="3200" dirty="0" err="1" smtClean="0"/>
              <a:t>Meselson</a:t>
            </a:r>
            <a:r>
              <a:rPr lang="en-GB" sz="3200" dirty="0" smtClean="0"/>
              <a:t> and Stahl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642918"/>
            <a:ext cx="8858312" cy="607223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GB" sz="2400" dirty="0" err="1" smtClean="0"/>
              <a:t>Meselson</a:t>
            </a:r>
            <a:r>
              <a:rPr lang="en-GB" sz="2400" dirty="0" smtClean="0"/>
              <a:t> and Stahl designed their experiment, with </a:t>
            </a:r>
            <a:r>
              <a:rPr lang="en-GB" sz="2400" b="1" dirty="0" smtClean="0"/>
              <a:t>three facts</a:t>
            </a:r>
            <a:r>
              <a:rPr lang="en-GB" sz="2400" dirty="0" smtClean="0"/>
              <a:t> in mind:</a:t>
            </a:r>
          </a:p>
          <a:p>
            <a:pPr marL="0" algn="ctr"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ALL BASES IN DNA CONTAIN </a:t>
            </a:r>
            <a:r>
              <a:rPr lang="en-GB" sz="2400" b="1" u="sng" dirty="0" smtClean="0">
                <a:solidFill>
                  <a:srgbClr val="FF0000"/>
                </a:solidFill>
              </a:rPr>
              <a:t>NITROGEN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marL="0" algn="ctr">
              <a:buNone/>
            </a:pPr>
            <a:r>
              <a:rPr lang="en-GB" sz="2400" b="1" dirty="0" smtClean="0">
                <a:solidFill>
                  <a:srgbClr val="00B050"/>
                </a:solidFill>
              </a:rPr>
              <a:t>NITROGEN HAS </a:t>
            </a:r>
            <a:r>
              <a:rPr lang="en-GB" sz="2400" b="1" u="sng" dirty="0" smtClean="0">
                <a:solidFill>
                  <a:srgbClr val="00B050"/>
                </a:solidFill>
              </a:rPr>
              <a:t>TWO FORMS</a:t>
            </a:r>
            <a:r>
              <a:rPr lang="en-GB" sz="2400" b="1" dirty="0" smtClean="0">
                <a:solidFill>
                  <a:srgbClr val="00B050"/>
                </a:solidFill>
              </a:rPr>
              <a:t> – </a:t>
            </a:r>
            <a:r>
              <a:rPr lang="en-GB" sz="2400" b="1" baseline="30000" dirty="0" smtClean="0">
                <a:solidFill>
                  <a:srgbClr val="00B050"/>
                </a:solidFill>
              </a:rPr>
              <a:t>14</a:t>
            </a:r>
            <a:r>
              <a:rPr lang="en-GB" sz="2400" b="1" dirty="0" smtClean="0">
                <a:solidFill>
                  <a:srgbClr val="00B050"/>
                </a:solidFill>
              </a:rPr>
              <a:t>N AND </a:t>
            </a:r>
            <a:r>
              <a:rPr lang="en-GB" sz="2400" b="1" baseline="30000" dirty="0" smtClean="0">
                <a:solidFill>
                  <a:srgbClr val="00B050"/>
                </a:solidFill>
              </a:rPr>
              <a:t>15</a:t>
            </a:r>
            <a:r>
              <a:rPr lang="en-GB" sz="2400" b="1" dirty="0" smtClean="0">
                <a:solidFill>
                  <a:srgbClr val="00B050"/>
                </a:solidFill>
              </a:rPr>
              <a:t>N</a:t>
            </a:r>
          </a:p>
          <a:p>
            <a:pPr marL="0" algn="ctr">
              <a:buNone/>
            </a:pPr>
            <a:r>
              <a:rPr lang="en-GB" sz="2400" b="1" dirty="0" smtClean="0">
                <a:solidFill>
                  <a:srgbClr val="0070C0"/>
                </a:solidFill>
              </a:rPr>
              <a:t>IF YOU PUT NITROGEN INTO A BACTERIUM’S GROWTH MEDIUM, IT WILL INCORPORATE IT INTO IT’S DNA</a:t>
            </a:r>
          </a:p>
          <a:p>
            <a:pPr marL="0" algn="ctr">
              <a:buNone/>
            </a:pP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72264" y="142852"/>
            <a:ext cx="183830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(finally)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8" name="Picture 2" descr="http://upload.wikimedia.org/wikipedia/commons/thumb/f/fb/Meselson-stahl_experiment_diagram_en.svg/491px-Meselson-stahl_experiment_diagram_en.svg.png"/>
          <p:cNvPicPr>
            <a:picLocks noChangeAspect="1" noChangeArrowheads="1"/>
          </p:cNvPicPr>
          <p:nvPr/>
        </p:nvPicPr>
        <p:blipFill>
          <a:blip r:embed="rId2" cstate="print"/>
          <a:srcRect b="59316"/>
          <a:stretch>
            <a:fillRect/>
          </a:stretch>
        </p:blipFill>
        <p:spPr bwMode="auto">
          <a:xfrm>
            <a:off x="1027068" y="4071942"/>
            <a:ext cx="7116832" cy="25003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3286124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They theorised that growing bacteria on a medium containing </a:t>
            </a:r>
            <a:r>
              <a:rPr lang="en-GB" b="1" baseline="30000" dirty="0" smtClean="0"/>
              <a:t>14</a:t>
            </a:r>
            <a:r>
              <a:rPr lang="en-GB" b="1" dirty="0" smtClean="0"/>
              <a:t>N </a:t>
            </a:r>
            <a:r>
              <a:rPr lang="en-GB" dirty="0" smtClean="0"/>
              <a:t>would cause those bacteria to have </a:t>
            </a:r>
            <a:r>
              <a:rPr lang="en-GB" b="1" dirty="0" smtClean="0"/>
              <a:t>lighter DNA</a:t>
            </a:r>
            <a:r>
              <a:rPr lang="en-GB" dirty="0" smtClean="0"/>
              <a:t>, than bacteria grown on a medium containing </a:t>
            </a:r>
            <a:r>
              <a:rPr lang="en-GB" b="1" baseline="30000" dirty="0" smtClean="0"/>
              <a:t>15</a:t>
            </a:r>
            <a:r>
              <a:rPr lang="en-GB" b="1" dirty="0" smtClean="0"/>
              <a:t>N.</a:t>
            </a:r>
            <a:r>
              <a:rPr lang="en-GB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:\Documents and Settings\Varinder\My Documents\My Pictures\meselson stahl.jpg"/>
          <p:cNvPicPr>
            <a:picLocks noChangeAspect="1" noChangeArrowheads="1"/>
          </p:cNvPicPr>
          <p:nvPr/>
        </p:nvPicPr>
        <p:blipFill>
          <a:blip r:embed="rId2" cstate="print"/>
          <a:srcRect l="65026" t="28834" r="26089" b="58250"/>
          <a:stretch>
            <a:fillRect/>
          </a:stretch>
        </p:blipFill>
        <p:spPr bwMode="auto">
          <a:xfrm rot="10800000">
            <a:off x="285720" y="4643446"/>
            <a:ext cx="969175" cy="1938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57190"/>
          </a:xfrm>
        </p:spPr>
        <p:txBody>
          <a:bodyPr>
            <a:noAutofit/>
          </a:bodyPr>
          <a:lstStyle/>
          <a:p>
            <a:r>
              <a:rPr lang="en-GB" sz="3200" dirty="0" smtClean="0"/>
              <a:t>The Experiment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500042"/>
            <a:ext cx="8858312" cy="607223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GB" sz="2400" dirty="0" err="1" smtClean="0"/>
              <a:t>Meselson</a:t>
            </a:r>
            <a:r>
              <a:rPr lang="en-GB" sz="2400" dirty="0" smtClean="0"/>
              <a:t> and Stahl grew a huge population of </a:t>
            </a:r>
            <a:r>
              <a:rPr lang="en-GB" sz="2400" i="1" dirty="0" smtClean="0"/>
              <a:t>Escherichia coli </a:t>
            </a:r>
            <a:r>
              <a:rPr lang="en-GB" sz="2400" dirty="0" smtClean="0"/>
              <a:t>on a </a:t>
            </a:r>
            <a:r>
              <a:rPr lang="en-GB" sz="2400" b="1" dirty="0" smtClean="0"/>
              <a:t>Nitrogen-15 </a:t>
            </a:r>
            <a:r>
              <a:rPr lang="en-GB" sz="2400" dirty="0" smtClean="0"/>
              <a:t>(</a:t>
            </a:r>
            <a:r>
              <a:rPr lang="en-GB" sz="2400" baseline="30000" dirty="0" smtClean="0"/>
              <a:t>15</a:t>
            </a:r>
            <a:r>
              <a:rPr lang="en-GB" sz="2400" dirty="0" smtClean="0"/>
              <a:t>N) growth medium, starting with a single cell. </a:t>
            </a:r>
            <a:r>
              <a:rPr lang="en-GB" sz="2400" i="1" dirty="0" smtClean="0"/>
              <a:t> </a:t>
            </a:r>
          </a:p>
          <a:p>
            <a:pPr marL="0" algn="ctr">
              <a:buNone/>
            </a:pPr>
            <a:endParaRPr lang="en-GB" sz="2400" i="1" dirty="0"/>
          </a:p>
          <a:p>
            <a:pPr marL="0" algn="ctr">
              <a:buNone/>
            </a:pPr>
            <a:r>
              <a:rPr lang="en-GB" sz="2400" b="1" u="sng" dirty="0" smtClean="0"/>
              <a:t>ENTER THE ULTRACENTRIFUGE!!</a:t>
            </a:r>
            <a:endParaRPr lang="en-US" sz="2400" b="1" u="sn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2844" y="1357298"/>
            <a:ext cx="8858312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indent="-342900" algn="ctr">
              <a:spcBef>
                <a:spcPct val="20000"/>
              </a:spcBef>
            </a:pPr>
            <a:r>
              <a:rPr lang="en-GB" sz="2200" b="1" dirty="0" smtClean="0"/>
              <a:t>So all of the DNA in these bacteria is ‘heavy DNA’, full of </a:t>
            </a:r>
            <a:r>
              <a:rPr lang="en-GB" sz="2200" b="1" baseline="30000" dirty="0" smtClean="0"/>
              <a:t>15</a:t>
            </a:r>
            <a:r>
              <a:rPr lang="en-GB" sz="2200" b="1" dirty="0" smtClean="0"/>
              <a:t>N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C:\Documents and Settings\Varinder\My Documents\My Pictures\meselson stahl.jpg"/>
          <p:cNvPicPr>
            <a:picLocks noChangeAspect="1" noChangeArrowheads="1"/>
          </p:cNvPicPr>
          <p:nvPr/>
        </p:nvPicPr>
        <p:blipFill>
          <a:blip r:embed="rId2" cstate="print"/>
          <a:srcRect l="38513" t="43972" r="18516" b="48098"/>
          <a:stretch>
            <a:fillRect/>
          </a:stretch>
        </p:blipFill>
        <p:spPr bwMode="auto">
          <a:xfrm rot="10800000">
            <a:off x="428595" y="2285992"/>
            <a:ext cx="8001057" cy="20310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28728" y="4643447"/>
            <a:ext cx="635798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After centrifugation, the ‘heavy DNA’ appears as a </a:t>
            </a:r>
            <a:r>
              <a:rPr lang="en-GB" sz="2400" b="1" dirty="0" smtClean="0"/>
              <a:t>band,</a:t>
            </a:r>
            <a:r>
              <a:rPr lang="en-GB" sz="2400" dirty="0" smtClean="0"/>
              <a:t> </a:t>
            </a:r>
            <a:r>
              <a:rPr lang="en-GB" sz="2400" b="1" dirty="0" smtClean="0"/>
              <a:t>quite low down</a:t>
            </a:r>
            <a:r>
              <a:rPr lang="en-GB" sz="2400" dirty="0" smtClean="0"/>
              <a:t> in the tube.</a:t>
            </a:r>
          </a:p>
          <a:p>
            <a:pPr algn="ctr"/>
            <a:r>
              <a:rPr lang="en-GB" sz="2400" dirty="0" smtClean="0"/>
              <a:t>If the bacteria was grown on </a:t>
            </a:r>
            <a:r>
              <a:rPr lang="en-GB" sz="2400" baseline="30000" dirty="0" smtClean="0"/>
              <a:t>14</a:t>
            </a:r>
            <a:r>
              <a:rPr lang="en-GB" sz="2400" dirty="0" smtClean="0"/>
              <a:t>N, where do you think the band would appear?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1071538" y="5286388"/>
            <a:ext cx="121444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4" descr="C:\Documents and Settings\Varinder\My Documents\My Pictures\meselson stahl.jpg"/>
          <p:cNvPicPr>
            <a:picLocks noChangeAspect="1" noChangeArrowheads="1"/>
          </p:cNvPicPr>
          <p:nvPr/>
        </p:nvPicPr>
        <p:blipFill>
          <a:blip r:embed="rId2" cstate="print"/>
          <a:srcRect l="74684" t="28834" r="16870" b="58250"/>
          <a:stretch>
            <a:fillRect/>
          </a:stretch>
        </p:blipFill>
        <p:spPr bwMode="auto">
          <a:xfrm rot="10800000">
            <a:off x="8008318" y="4633921"/>
            <a:ext cx="921400" cy="19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85752"/>
          </a:xfrm>
        </p:spPr>
        <p:txBody>
          <a:bodyPr>
            <a:noAutofit/>
          </a:bodyPr>
          <a:lstStyle/>
          <a:p>
            <a:r>
              <a:rPr lang="en-GB" sz="3000" dirty="0" smtClean="0"/>
              <a:t>The Next Step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500042"/>
            <a:ext cx="8858312" cy="607223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GB" sz="2400" dirty="0" smtClean="0"/>
              <a:t>The bacteria grown in </a:t>
            </a:r>
            <a:r>
              <a:rPr lang="en-GB" sz="2400" baseline="30000" dirty="0" smtClean="0"/>
              <a:t>15</a:t>
            </a:r>
            <a:r>
              <a:rPr lang="en-GB" sz="2400" dirty="0" smtClean="0"/>
              <a:t>N, were then </a:t>
            </a:r>
            <a:r>
              <a:rPr lang="en-GB" sz="2400" b="1" dirty="0" smtClean="0">
                <a:solidFill>
                  <a:srgbClr val="FF0000"/>
                </a:solidFill>
              </a:rPr>
              <a:t>transferred to a 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14</a:t>
            </a:r>
            <a:r>
              <a:rPr lang="en-GB" sz="2400" b="1" dirty="0" smtClean="0">
                <a:solidFill>
                  <a:srgbClr val="FF0000"/>
                </a:solidFill>
              </a:rPr>
              <a:t>N </a:t>
            </a:r>
            <a:r>
              <a:rPr lang="en-GB" sz="2400" dirty="0" smtClean="0"/>
              <a:t>growth medium.</a:t>
            </a:r>
          </a:p>
          <a:p>
            <a:pPr marL="0" algn="ctr">
              <a:buNone/>
            </a:pPr>
            <a:r>
              <a:rPr lang="en-GB" sz="2400" dirty="0" smtClean="0"/>
              <a:t>Now, any new DNA produced during replication will </a:t>
            </a:r>
            <a:r>
              <a:rPr lang="en-GB" sz="2400" b="1" dirty="0" smtClean="0">
                <a:solidFill>
                  <a:srgbClr val="FF0000"/>
                </a:solidFill>
              </a:rPr>
              <a:t>incorporate 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14</a:t>
            </a:r>
            <a:r>
              <a:rPr lang="en-GB" sz="2400" b="1" dirty="0" smtClean="0">
                <a:solidFill>
                  <a:srgbClr val="FF0000"/>
                </a:solidFill>
              </a:rPr>
              <a:t>N </a:t>
            </a:r>
            <a:r>
              <a:rPr lang="en-GB" sz="2400" dirty="0" smtClean="0"/>
              <a:t>into it’s structure.</a:t>
            </a:r>
            <a:endParaRPr lang="en-US" sz="2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95244" y="2285992"/>
            <a:ext cx="8563036" cy="16430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indent="-342900" algn="ctr">
              <a:spcBef>
                <a:spcPct val="20000"/>
              </a:spcBef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being transferred to </a:t>
            </a:r>
            <a:r>
              <a:rPr lang="en-GB" sz="2400" b="1" baseline="30000" dirty="0" smtClean="0"/>
              <a:t>14</a:t>
            </a:r>
            <a:r>
              <a:rPr lang="en-GB" sz="2400" b="1" dirty="0" smtClean="0"/>
              <a:t>N, the bacteria were allowed to replicate </a:t>
            </a:r>
            <a:r>
              <a:rPr lang="en-GB" sz="2400" b="1" u="sng" dirty="0" smtClean="0"/>
              <a:t>ONCE</a:t>
            </a:r>
            <a:r>
              <a:rPr lang="en-GB" sz="2400" dirty="0" smtClean="0"/>
              <a:t>.</a:t>
            </a:r>
          </a:p>
          <a:p>
            <a:pPr lvl="0" indent="-342900" algn="ctr">
              <a:spcBef>
                <a:spcPct val="20000"/>
              </a:spcBef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do</a:t>
            </a:r>
            <a:r>
              <a:rPr kumimoji="0" lang="en-GB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you think a band would appear, if the DNA in these bacteria </a:t>
            </a:r>
            <a:r>
              <a:rPr lang="en-GB" sz="2400" b="1" i="1" dirty="0" smtClean="0"/>
              <a:t>was centrifuged?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4" descr="C:\Documents and Settings\Varinder\My Documents\My Pictures\meselson stahl.jpg"/>
          <p:cNvPicPr>
            <a:picLocks noChangeAspect="1" noChangeArrowheads="1"/>
          </p:cNvPicPr>
          <p:nvPr/>
        </p:nvPicPr>
        <p:blipFill>
          <a:blip r:embed="rId2" cstate="print"/>
          <a:srcRect l="65026" t="28834" r="16870" b="58250"/>
          <a:stretch>
            <a:fillRect/>
          </a:stretch>
        </p:blipFill>
        <p:spPr bwMode="auto">
          <a:xfrm rot="10800000">
            <a:off x="357158" y="4429132"/>
            <a:ext cx="2214578" cy="217364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00034" y="400050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Remember:</a:t>
            </a:r>
            <a:endParaRPr lang="en-US" b="1" dirty="0"/>
          </a:p>
        </p:txBody>
      </p:sp>
      <p:pic>
        <p:nvPicPr>
          <p:cNvPr id="19" name="Picture 4" descr="C:\Documents and Settings\Varinder\My Documents\My Pictures\meselson stahl.jpg"/>
          <p:cNvPicPr>
            <a:picLocks noChangeAspect="1" noChangeArrowheads="1"/>
          </p:cNvPicPr>
          <p:nvPr/>
        </p:nvPicPr>
        <p:blipFill>
          <a:blip r:embed="rId2" cstate="print"/>
          <a:srcRect l="55369" t="28834" r="35746" b="58250"/>
          <a:stretch>
            <a:fillRect/>
          </a:stretch>
        </p:blipFill>
        <p:spPr bwMode="auto">
          <a:xfrm rot="10800000">
            <a:off x="7317602" y="4071942"/>
            <a:ext cx="1326364" cy="265272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857488" y="4071942"/>
            <a:ext cx="428628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50" dirty="0" smtClean="0"/>
              <a:t>The band appeared in the </a:t>
            </a:r>
            <a:r>
              <a:rPr lang="en-GB" sz="2050" b="1" dirty="0" smtClean="0"/>
              <a:t>middle!</a:t>
            </a:r>
          </a:p>
          <a:p>
            <a:pPr algn="ctr"/>
            <a:r>
              <a:rPr lang="en-GB" sz="2050" dirty="0" smtClean="0"/>
              <a:t>It was proved that DNA replication was </a:t>
            </a:r>
            <a:r>
              <a:rPr lang="en-GB" sz="2050" b="1" dirty="0" smtClean="0"/>
              <a:t>semi-conservative</a:t>
            </a:r>
            <a:r>
              <a:rPr lang="en-GB" sz="2050" dirty="0" smtClean="0"/>
              <a:t>, because the new DNA was neither ‘light’ nor ‘heavy’.</a:t>
            </a:r>
          </a:p>
          <a:p>
            <a:pPr algn="ctr"/>
            <a:r>
              <a:rPr lang="en-GB" sz="2050" dirty="0" smtClean="0"/>
              <a:t>It appeared in the middle of the tube after centrifugation because it contained both </a:t>
            </a:r>
            <a:r>
              <a:rPr lang="en-GB" sz="2050" b="1" baseline="30000" dirty="0" smtClean="0"/>
              <a:t>14</a:t>
            </a:r>
            <a:r>
              <a:rPr lang="en-GB" sz="2050" b="1" dirty="0" smtClean="0"/>
              <a:t>N </a:t>
            </a:r>
            <a:r>
              <a:rPr lang="en-GB" sz="2050" dirty="0" smtClean="0"/>
              <a:t>and </a:t>
            </a:r>
            <a:r>
              <a:rPr lang="en-GB" sz="2050" b="1" baseline="30000" dirty="0" smtClean="0"/>
              <a:t>15</a:t>
            </a:r>
            <a:r>
              <a:rPr lang="en-GB" sz="2050" b="1" dirty="0" smtClean="0"/>
              <a:t>N.</a:t>
            </a:r>
            <a:endParaRPr lang="en-US" sz="2050" b="1" dirty="0"/>
          </a:p>
        </p:txBody>
      </p:sp>
      <p:sp>
        <p:nvSpPr>
          <p:cNvPr id="21" name="Right Arrow 20"/>
          <p:cNvSpPr/>
          <p:nvPr/>
        </p:nvSpPr>
        <p:spPr>
          <a:xfrm>
            <a:off x="7000892" y="4429132"/>
            <a:ext cx="714380" cy="85725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Autofit/>
          </a:bodyPr>
          <a:lstStyle/>
          <a:p>
            <a:r>
              <a:rPr lang="en-GB" sz="3200" dirty="0" smtClean="0"/>
              <a:t>A Few Things You Should Know...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642918"/>
            <a:ext cx="8858312" cy="607223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GB" sz="2600" b="1" dirty="0" smtClean="0"/>
              <a:t>Isotopes:</a:t>
            </a:r>
          </a:p>
          <a:p>
            <a:pPr marL="0" algn="ctr">
              <a:buNone/>
            </a:pPr>
            <a:r>
              <a:rPr lang="en-GB" sz="2600" dirty="0" smtClean="0"/>
              <a:t>Different atomic forms of the same element, which have the </a:t>
            </a:r>
            <a:r>
              <a:rPr lang="en-GB" sz="2600" b="1" dirty="0" smtClean="0">
                <a:solidFill>
                  <a:srgbClr val="00B050"/>
                </a:solidFill>
              </a:rPr>
              <a:t>same proton number</a:t>
            </a:r>
            <a:r>
              <a:rPr lang="en-GB" sz="2600" dirty="0" smtClean="0"/>
              <a:t>, but a </a:t>
            </a:r>
            <a:r>
              <a:rPr lang="en-GB" sz="2600" b="1" dirty="0" smtClean="0">
                <a:solidFill>
                  <a:srgbClr val="FF0000"/>
                </a:solidFill>
              </a:rPr>
              <a:t>different neutron number</a:t>
            </a:r>
            <a:r>
              <a:rPr lang="en-GB" sz="2600" dirty="0" smtClean="0"/>
              <a:t>.</a:t>
            </a:r>
          </a:p>
          <a:p>
            <a:pPr marL="0" algn="ctr">
              <a:buNone/>
            </a:pPr>
            <a:endParaRPr lang="en-GB" sz="2600" dirty="0"/>
          </a:p>
          <a:p>
            <a:pPr marL="0" algn="ctr">
              <a:buNone/>
            </a:pPr>
            <a:endParaRPr lang="en-GB" sz="2600" dirty="0" smtClean="0"/>
          </a:p>
          <a:p>
            <a:pPr marL="0" algn="ctr">
              <a:buNone/>
            </a:pPr>
            <a:endParaRPr lang="en-GB" sz="2600" dirty="0"/>
          </a:p>
          <a:p>
            <a:pPr marL="0" algn="ctr">
              <a:buNone/>
            </a:pPr>
            <a:endParaRPr lang="en-GB" sz="2600" dirty="0" smtClean="0"/>
          </a:p>
          <a:p>
            <a:pPr marL="0" algn="ctr">
              <a:buNone/>
            </a:pPr>
            <a:r>
              <a:rPr lang="en-GB" sz="2600" b="1" dirty="0" smtClean="0"/>
              <a:t>Ultracentrifuge:</a:t>
            </a:r>
          </a:p>
          <a:p>
            <a:pPr marL="0" algn="ctr">
              <a:buNone/>
            </a:pPr>
            <a:r>
              <a:rPr lang="en-GB" sz="2600" dirty="0" smtClean="0"/>
              <a:t>This machine is so advanced and sensitive, that it can separate out molecules that contain Nitrogen-14 and Nitrogen-15.</a:t>
            </a:r>
          </a:p>
          <a:p>
            <a:pPr marL="0" algn="ctr">
              <a:buNone/>
            </a:pPr>
            <a:r>
              <a:rPr lang="en-GB" sz="2600" dirty="0" smtClean="0"/>
              <a:t>It does this by </a:t>
            </a:r>
            <a:r>
              <a:rPr lang="en-GB" sz="2600" b="1" dirty="0" smtClean="0">
                <a:solidFill>
                  <a:srgbClr val="FF0000"/>
                </a:solidFill>
              </a:rPr>
              <a:t>spinning vessels </a:t>
            </a:r>
            <a:r>
              <a:rPr lang="en-GB" sz="2600" dirty="0" smtClean="0"/>
              <a:t>containing the molecules in a way that causes them to </a:t>
            </a:r>
            <a:r>
              <a:rPr lang="en-GB" sz="2600" b="1" dirty="0" smtClean="0">
                <a:solidFill>
                  <a:srgbClr val="00B050"/>
                </a:solidFill>
              </a:rPr>
              <a:t>collect in different areas</a:t>
            </a:r>
            <a:r>
              <a:rPr lang="en-GB" sz="2600" dirty="0" smtClean="0"/>
              <a:t>, depending on their </a:t>
            </a:r>
            <a:r>
              <a:rPr lang="en-GB" sz="2600" b="1" dirty="0" smtClean="0">
                <a:solidFill>
                  <a:srgbClr val="00B0F0"/>
                </a:solidFill>
              </a:rPr>
              <a:t>densities</a:t>
            </a:r>
            <a:r>
              <a:rPr lang="en-GB" sz="2600" dirty="0" smtClean="0"/>
              <a:t>. 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785918" y="2071678"/>
            <a:ext cx="92869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500" b="1" dirty="0" smtClean="0"/>
              <a:t>N</a:t>
            </a:r>
            <a:endParaRPr lang="en-US" sz="8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388" y="2100055"/>
            <a:ext cx="92869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500" b="1" dirty="0" smtClean="0"/>
              <a:t>N</a:t>
            </a:r>
            <a:endParaRPr lang="en-US" sz="8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66" y="285749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 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3636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3636" y="285749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 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8926" y="2143116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mass number of the ‘heavier’ isotope changes due to different numbers of neutrons. </a:t>
            </a:r>
            <a:r>
              <a:rPr lang="en-GB" b="1" dirty="0" smtClean="0"/>
              <a:t>The atomic/proton number stays the same</a:t>
            </a:r>
            <a:r>
              <a:rPr lang="en-GB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Autofit/>
          </a:bodyPr>
          <a:lstStyle/>
          <a:p>
            <a:r>
              <a:rPr lang="en-GB" sz="3200" dirty="0" smtClean="0"/>
              <a:t>Ultracentrifuge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3643338"/>
            <a:ext cx="8858312" cy="3286124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GB" sz="2600" dirty="0" smtClean="0"/>
              <a:t>A sample containing the molecules being tested are placed in tubes.</a:t>
            </a:r>
          </a:p>
          <a:p>
            <a:pPr marL="0" algn="ctr">
              <a:buNone/>
            </a:pPr>
            <a:r>
              <a:rPr lang="en-GB" sz="2600" dirty="0" smtClean="0"/>
              <a:t>The ultracentrifuge will then spin them at </a:t>
            </a:r>
            <a:r>
              <a:rPr lang="en-GB" sz="2600" b="1" dirty="0" smtClean="0">
                <a:solidFill>
                  <a:srgbClr val="FF0000"/>
                </a:solidFill>
              </a:rPr>
              <a:t>great speed</a:t>
            </a:r>
            <a:r>
              <a:rPr lang="en-GB" sz="2600" dirty="0" smtClean="0"/>
              <a:t>, causing molecules of </a:t>
            </a:r>
            <a:r>
              <a:rPr lang="en-GB" sz="2600" b="1" dirty="0" smtClean="0">
                <a:solidFill>
                  <a:srgbClr val="00B050"/>
                </a:solidFill>
              </a:rPr>
              <a:t>different densities </a:t>
            </a:r>
            <a:r>
              <a:rPr lang="en-GB" sz="2600" dirty="0" smtClean="0"/>
              <a:t>(weight, if you like) to separate at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different bands </a:t>
            </a:r>
            <a:r>
              <a:rPr lang="en-GB" sz="2600" dirty="0" smtClean="0"/>
              <a:t>in the tube. </a:t>
            </a:r>
          </a:p>
          <a:p>
            <a:pPr marL="0" algn="ctr">
              <a:buNone/>
            </a:pPr>
            <a:r>
              <a:rPr lang="en-GB" sz="2600" dirty="0" smtClean="0"/>
              <a:t>Heavier molecules separate out in </a:t>
            </a:r>
            <a:r>
              <a:rPr lang="en-GB" sz="2600" b="1" dirty="0" smtClean="0">
                <a:solidFill>
                  <a:srgbClr val="0070C0"/>
                </a:solidFill>
              </a:rPr>
              <a:t>lower bands</a:t>
            </a:r>
            <a:r>
              <a:rPr lang="en-GB" sz="2600" dirty="0" smtClean="0">
                <a:solidFill>
                  <a:srgbClr val="0070C0"/>
                </a:solidFill>
              </a:rPr>
              <a:t> </a:t>
            </a:r>
            <a:r>
              <a:rPr lang="en-GB" sz="2600" dirty="0" smtClean="0"/>
              <a:t>than light molecules.</a:t>
            </a:r>
            <a:endParaRPr lang="en-US" sz="2600" dirty="0"/>
          </a:p>
        </p:txBody>
      </p:sp>
      <p:pic>
        <p:nvPicPr>
          <p:cNvPr id="1026" name="Picture 2" descr="http://www.id.yamagata-u.ac.jp/CLRE/img/biochem_gif/u-cent-mini-to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2683176" cy="2559064"/>
          </a:xfrm>
          <a:prstGeom prst="rect">
            <a:avLst/>
          </a:prstGeom>
          <a:noFill/>
        </p:spPr>
      </p:pic>
      <p:pic>
        <p:nvPicPr>
          <p:cNvPr id="1028" name="Picture 4" descr="http://media-2.web.britannica.com/eb-media/71/7271-004-769C5D3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857232"/>
            <a:ext cx="2632878" cy="2714644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rot="10800000">
            <a:off x="2214546" y="2500306"/>
            <a:ext cx="392909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Let’s go back to 1953...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Autofit/>
          </a:bodyPr>
          <a:lstStyle/>
          <a:p>
            <a:r>
              <a:rPr lang="en-GB" sz="3200" dirty="0" smtClean="0"/>
              <a:t>Elucidation of the Structure of DNA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642918"/>
            <a:ext cx="8858312" cy="607223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GB" sz="2400" dirty="0" smtClean="0"/>
              <a:t>On April 25, 1953, James Watson and Francis Crick released a paper in which they described the structure of:</a:t>
            </a:r>
          </a:p>
          <a:p>
            <a:pPr marL="0" algn="ctr">
              <a:buNone/>
            </a:pPr>
            <a:r>
              <a:rPr lang="en-GB" sz="2400" b="1" dirty="0" err="1" smtClean="0">
                <a:solidFill>
                  <a:srgbClr val="FF0000"/>
                </a:solidFill>
              </a:rPr>
              <a:t>D</a:t>
            </a:r>
            <a:r>
              <a:rPr lang="en-GB" sz="2400" dirty="0" err="1" smtClean="0"/>
              <a:t>eoxyribose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00B050"/>
                </a:solidFill>
              </a:rPr>
              <a:t>N</a:t>
            </a:r>
            <a:r>
              <a:rPr lang="en-GB" sz="2400" dirty="0" smtClean="0"/>
              <a:t>ucleic </a:t>
            </a:r>
            <a:r>
              <a:rPr lang="en-GB" sz="2400" b="1" dirty="0" smtClean="0">
                <a:solidFill>
                  <a:srgbClr val="0070C0"/>
                </a:solidFill>
              </a:rPr>
              <a:t>A</a:t>
            </a:r>
            <a:r>
              <a:rPr lang="en-GB" sz="2400" dirty="0" smtClean="0"/>
              <a:t>cid</a:t>
            </a:r>
          </a:p>
          <a:p>
            <a:pPr marL="0" algn="ctr">
              <a:buNone/>
            </a:pPr>
            <a:r>
              <a:rPr lang="en-GB" sz="2400" b="1" dirty="0" smtClean="0"/>
              <a:t>The paper probably stands as one of the most important documents ever to be released in the field of Molecular Biology</a:t>
            </a:r>
            <a:r>
              <a:rPr lang="en-GB" sz="2400" dirty="0" smtClean="0"/>
              <a:t>.</a:t>
            </a:r>
            <a:endParaRPr lang="en-US" sz="2400" b="1" dirty="0"/>
          </a:p>
        </p:txBody>
      </p:sp>
      <p:pic>
        <p:nvPicPr>
          <p:cNvPr id="17410" name="Picture 2" descr="http://www.gordon-ermer.com/uploaded_images/watson-702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5090"/>
            <a:ext cx="3357586" cy="3381916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786182" y="2928934"/>
            <a:ext cx="5143536" cy="371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Towards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end of the paper, the duo</a:t>
            </a:r>
            <a:r>
              <a:rPr lang="en-GB" sz="2400" dirty="0" smtClean="0"/>
              <a:t> commented:</a:t>
            </a: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‘It has not escaped out notice that the specific pairing we have postulated</a:t>
            </a:r>
            <a:r>
              <a:rPr kumimoji="0" lang="en-GB" sz="2400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immediately suggests a possible copying mechanism for the genetic material.’</a:t>
            </a: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400" baseline="0" dirty="0" smtClean="0"/>
              <a:t>Their</a:t>
            </a:r>
            <a:r>
              <a:rPr lang="en-GB" sz="2400" dirty="0" smtClean="0"/>
              <a:t> assumption would be followed up by other scientists though.</a:t>
            </a:r>
            <a:endParaRPr kumimoji="0" lang="en-US" sz="24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Autofit/>
          </a:bodyPr>
          <a:lstStyle/>
          <a:p>
            <a:r>
              <a:rPr lang="en-GB" sz="3200" dirty="0" smtClean="0"/>
              <a:t>3 Possible Copying Mechanisms?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642918"/>
            <a:ext cx="8858312" cy="607223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GB" sz="2400" dirty="0" smtClean="0"/>
              <a:t>Immediately after Watson and Crick delivered their paper on DNA structure, scientists began the race to find out how the </a:t>
            </a:r>
            <a:r>
              <a:rPr lang="en-GB" sz="2400" b="1" dirty="0" smtClean="0">
                <a:solidFill>
                  <a:srgbClr val="FF0000"/>
                </a:solidFill>
              </a:rPr>
              <a:t>molecule copied</a:t>
            </a:r>
            <a:r>
              <a:rPr lang="en-GB" sz="2400" dirty="0" smtClean="0"/>
              <a:t> itself.</a:t>
            </a:r>
          </a:p>
          <a:p>
            <a:pPr marL="0" algn="ctr">
              <a:buNone/>
            </a:pPr>
            <a:r>
              <a:rPr lang="en-GB" sz="2400" dirty="0" smtClean="0"/>
              <a:t>Matthew </a:t>
            </a:r>
            <a:r>
              <a:rPr lang="en-GB" sz="2400" dirty="0" err="1" smtClean="0"/>
              <a:t>Meselson</a:t>
            </a:r>
            <a:r>
              <a:rPr lang="en-GB" sz="2400" dirty="0" smtClean="0"/>
              <a:t> and Franklin Stahl were a pair of scientists who decided to be </a:t>
            </a:r>
            <a:r>
              <a:rPr lang="en-GB" sz="2400" b="1" dirty="0" smtClean="0">
                <a:solidFill>
                  <a:srgbClr val="00B050"/>
                </a:solidFill>
              </a:rPr>
              <a:t>unbiased</a:t>
            </a:r>
            <a:r>
              <a:rPr lang="en-GB" sz="2400" dirty="0" smtClean="0"/>
              <a:t>, and focus on the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3 accepted, possible copying mechanisms</a:t>
            </a:r>
            <a:r>
              <a:rPr lang="en-GB" sz="2400" b="1" dirty="0" smtClean="0"/>
              <a:t> </a:t>
            </a:r>
            <a:r>
              <a:rPr lang="en-GB" sz="2400" dirty="0" smtClean="0"/>
              <a:t>at the time.</a:t>
            </a:r>
          </a:p>
          <a:p>
            <a:pPr marL="0" algn="ctr">
              <a:buNone/>
            </a:pPr>
            <a:endParaRPr lang="en-GB" sz="2400" dirty="0"/>
          </a:p>
          <a:p>
            <a:pPr marL="0" algn="ctr">
              <a:buNone/>
            </a:pPr>
            <a:r>
              <a:rPr lang="en-GB" sz="2400" b="1" dirty="0" smtClean="0"/>
              <a:t>The experiment they carried out is one of the most famous in Biology.</a:t>
            </a:r>
          </a:p>
          <a:p>
            <a:pPr marL="0" algn="ctr">
              <a:buNone/>
            </a:pPr>
            <a:endParaRPr lang="en-GB" sz="2400" dirty="0" smtClean="0"/>
          </a:p>
          <a:p>
            <a:pPr marL="0" algn="ctr">
              <a:buNone/>
            </a:pPr>
            <a:endParaRPr lang="en-US" sz="2400" b="1" dirty="0"/>
          </a:p>
        </p:txBody>
      </p:sp>
      <p:pic>
        <p:nvPicPr>
          <p:cNvPr id="19458" name="Picture 2" descr="http://www.achievement.org/achievers/wat0/large/wat0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1030" y="4000504"/>
            <a:ext cx="3442474" cy="2676523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14282" y="4429132"/>
            <a:ext cx="5072098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were the first to work out which of the 3 mechanisms (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 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slide) was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correct.</a:t>
            </a: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2400" baseline="0" dirty="0"/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400" b="1" dirty="0" smtClean="0"/>
              <a:t>They achieved their goal in 1958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DNAreplicationMode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80446"/>
            <a:ext cx="8429684" cy="594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500858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GB" sz="2400" b="1" u="sng" dirty="0" smtClean="0">
                <a:solidFill>
                  <a:srgbClr val="FF0000"/>
                </a:solidFill>
              </a:rPr>
              <a:t>The Conservative Method</a:t>
            </a:r>
          </a:p>
          <a:p>
            <a:pPr marL="0" algn="ctr">
              <a:buNone/>
            </a:pPr>
            <a:r>
              <a:rPr lang="en-GB" sz="2400" dirty="0" smtClean="0"/>
              <a:t>This model suggested that the original, parental DNA molecule would </a:t>
            </a:r>
            <a:r>
              <a:rPr lang="en-GB" sz="2400" b="1" dirty="0" smtClean="0">
                <a:solidFill>
                  <a:srgbClr val="00B050"/>
                </a:solidFill>
              </a:rPr>
              <a:t>remain intact</a:t>
            </a:r>
            <a:r>
              <a:rPr lang="en-GB" sz="2400" dirty="0" smtClean="0"/>
              <a:t>. It said that a separate, new DNA molecule would be made </a:t>
            </a:r>
            <a:r>
              <a:rPr lang="en-GB" sz="2400" b="1" dirty="0" smtClean="0">
                <a:solidFill>
                  <a:srgbClr val="7030A0"/>
                </a:solidFill>
              </a:rPr>
              <a:t>from scratch</a:t>
            </a:r>
            <a:r>
              <a:rPr lang="en-GB" sz="2400" dirty="0" smtClean="0"/>
              <a:t>.</a:t>
            </a:r>
          </a:p>
          <a:p>
            <a:pPr marL="0" algn="ctr">
              <a:buNone/>
            </a:pPr>
            <a:endParaRPr lang="en-GB" sz="2400" dirty="0" smtClean="0"/>
          </a:p>
          <a:p>
            <a:pPr marL="0" algn="ctr">
              <a:buNone/>
            </a:pPr>
            <a:r>
              <a:rPr lang="en-GB" sz="2400" b="1" u="sng" dirty="0" smtClean="0">
                <a:solidFill>
                  <a:srgbClr val="FF0000"/>
                </a:solidFill>
              </a:rPr>
              <a:t>The Semi-Conservative Method</a:t>
            </a:r>
          </a:p>
          <a:p>
            <a:pPr marL="0" algn="ctr">
              <a:buNone/>
            </a:pPr>
            <a:r>
              <a:rPr lang="en-GB" sz="2400" dirty="0" smtClean="0"/>
              <a:t>Proposed that the original, parental molecule would </a:t>
            </a:r>
            <a:r>
              <a:rPr lang="en-GB" sz="2400" b="1" dirty="0" smtClean="0">
                <a:solidFill>
                  <a:srgbClr val="00B050"/>
                </a:solidFill>
              </a:rPr>
              <a:t>split in half</a:t>
            </a:r>
            <a:r>
              <a:rPr lang="en-GB" sz="2400" dirty="0" smtClean="0"/>
              <a:t>, into two separate strands. These then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act as a template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smtClean="0"/>
              <a:t>for the ‘missing half’ of each to be filled in with </a:t>
            </a:r>
            <a:r>
              <a:rPr lang="en-GB" sz="2400" b="1" dirty="0" smtClean="0">
                <a:solidFill>
                  <a:srgbClr val="0070C0"/>
                </a:solidFill>
              </a:rPr>
              <a:t>free nucleotides</a:t>
            </a:r>
            <a:r>
              <a:rPr lang="en-GB" sz="2400" dirty="0" smtClean="0"/>
              <a:t>.</a:t>
            </a:r>
          </a:p>
          <a:p>
            <a:pPr marL="0" algn="ctr">
              <a:buNone/>
            </a:pPr>
            <a:endParaRPr lang="en-GB" sz="2400" dirty="0"/>
          </a:p>
          <a:p>
            <a:pPr marL="0" algn="ctr">
              <a:buNone/>
            </a:pPr>
            <a:r>
              <a:rPr lang="en-GB" sz="2400" b="1" u="sng" dirty="0" smtClean="0">
                <a:solidFill>
                  <a:srgbClr val="FF0000"/>
                </a:solidFill>
              </a:rPr>
              <a:t>The Dispersive Method</a:t>
            </a:r>
          </a:p>
          <a:p>
            <a:pPr marL="0" algn="ctr">
              <a:buNone/>
            </a:pPr>
            <a:r>
              <a:rPr lang="en-GB" sz="2400" dirty="0" smtClean="0"/>
              <a:t>Idiotic.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Autofit/>
          </a:bodyPr>
          <a:lstStyle/>
          <a:p>
            <a:r>
              <a:rPr lang="en-GB" sz="3200" dirty="0" smtClean="0"/>
              <a:t>Now We Need An Experiment...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642918"/>
            <a:ext cx="8858312" cy="607223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GB" sz="2400" dirty="0" smtClean="0"/>
              <a:t>If we disregard the </a:t>
            </a:r>
            <a:r>
              <a:rPr lang="en-GB" sz="2400" b="1" dirty="0" smtClean="0"/>
              <a:t>Dispersive Method</a:t>
            </a:r>
            <a:r>
              <a:rPr lang="en-GB" sz="2400" dirty="0" smtClean="0"/>
              <a:t>, we’re left with two plausible explanations for DNA replication.</a:t>
            </a:r>
          </a:p>
          <a:p>
            <a:pPr marL="0" algn="ctr">
              <a:buNone/>
            </a:pPr>
            <a:endParaRPr lang="en-GB" sz="2400" b="1" dirty="0"/>
          </a:p>
          <a:p>
            <a:pPr marL="0" algn="ctr">
              <a:buNone/>
            </a:pPr>
            <a:endParaRPr lang="en-GB" sz="2400" b="1" dirty="0" smtClean="0"/>
          </a:p>
          <a:p>
            <a:pPr marL="0" algn="ctr">
              <a:buNone/>
            </a:pPr>
            <a:endParaRPr lang="en-GB" sz="2400" b="1" dirty="0"/>
          </a:p>
          <a:p>
            <a:pPr marL="0" algn="ctr">
              <a:buNone/>
            </a:pPr>
            <a:endParaRPr lang="en-GB" sz="2400" b="1" dirty="0" smtClean="0"/>
          </a:p>
          <a:p>
            <a:pPr marL="0" algn="ctr">
              <a:buNone/>
            </a:pPr>
            <a:endParaRPr lang="en-GB" sz="2400" b="1" dirty="0"/>
          </a:p>
          <a:p>
            <a:pPr marL="0" algn="ctr">
              <a:buNone/>
            </a:pPr>
            <a:endParaRPr lang="en-GB" sz="2400" b="1" dirty="0" smtClean="0"/>
          </a:p>
          <a:p>
            <a:pPr marL="0" algn="ctr">
              <a:buNone/>
            </a:pPr>
            <a:endParaRPr lang="en-GB" sz="2400" b="1" dirty="0"/>
          </a:p>
          <a:p>
            <a:pPr marL="0" algn="ctr">
              <a:buNone/>
            </a:pPr>
            <a:endParaRPr lang="en-GB" sz="2400" b="1" dirty="0" smtClean="0"/>
          </a:p>
          <a:p>
            <a:pPr marL="0" algn="ctr">
              <a:buNone/>
            </a:pPr>
            <a:endParaRPr lang="en-GB" sz="2000" b="1" dirty="0" smtClean="0"/>
          </a:p>
          <a:p>
            <a:pPr marL="0" algn="ctr">
              <a:buNone/>
            </a:pPr>
            <a:r>
              <a:rPr lang="en-GB" sz="2200" b="1" dirty="0" smtClean="0"/>
              <a:t>Theoretically, to find out which mechanism is correct is </a:t>
            </a:r>
            <a:r>
              <a:rPr lang="en-GB" sz="2200" b="1" u="sng" dirty="0" smtClean="0"/>
              <a:t>easy</a:t>
            </a:r>
            <a:r>
              <a:rPr lang="en-GB" sz="2200" dirty="0" smtClean="0"/>
              <a:t>.</a:t>
            </a:r>
          </a:p>
          <a:p>
            <a:pPr marL="0" algn="ctr">
              <a:buNone/>
            </a:pPr>
            <a:r>
              <a:rPr lang="en-GB" sz="2200" b="1" dirty="0" smtClean="0"/>
              <a:t>You just ‘label’ the old nucleotides, wait for the molecule to replicate, and then look at how the nucleotides were distributed after replication.</a:t>
            </a:r>
          </a:p>
          <a:p>
            <a:pPr marL="0" algn="ctr">
              <a:buNone/>
            </a:pPr>
            <a:endParaRPr lang="en-GB" sz="2400" dirty="0" smtClean="0"/>
          </a:p>
          <a:p>
            <a:pPr marL="0" algn="ctr">
              <a:buNone/>
            </a:pPr>
            <a:endParaRPr lang="en-US" sz="2400" b="1" dirty="0"/>
          </a:p>
        </p:txBody>
      </p:sp>
      <p:pic>
        <p:nvPicPr>
          <p:cNvPr id="20486" name="Picture 6" descr="http://www.bio.miami.edu/~cmallery/150/gene/c8.16x10.models.jpg"/>
          <p:cNvPicPr>
            <a:picLocks noChangeAspect="1" noChangeArrowheads="1"/>
          </p:cNvPicPr>
          <p:nvPr/>
        </p:nvPicPr>
        <p:blipFill>
          <a:blip r:embed="rId2" cstate="print"/>
          <a:srcRect r="33000" b="30825"/>
          <a:stretch>
            <a:fillRect/>
          </a:stretch>
        </p:blipFill>
        <p:spPr bwMode="auto">
          <a:xfrm>
            <a:off x="1500166" y="1740078"/>
            <a:ext cx="6000792" cy="3403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798</Words>
  <Application>Microsoft Office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Evidence for Semi-Conservative Replication</vt:lpstr>
      <vt:lpstr>A Few Things You Should Know...</vt:lpstr>
      <vt:lpstr>Ultracentrifuge</vt:lpstr>
      <vt:lpstr>Let’s go back to 1953...</vt:lpstr>
      <vt:lpstr>Elucidation of the Structure of DNA</vt:lpstr>
      <vt:lpstr>3 Possible Copying Mechanisms?</vt:lpstr>
      <vt:lpstr>Slide 7</vt:lpstr>
      <vt:lpstr>Slide 8</vt:lpstr>
      <vt:lpstr>Now We Need An Experiment...</vt:lpstr>
      <vt:lpstr>Welcome to 1958...</vt:lpstr>
      <vt:lpstr>Enter, Meselson and Stahl</vt:lpstr>
      <vt:lpstr>The Experiment</vt:lpstr>
      <vt:lpstr>The Next Step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Varinder</dc:creator>
  <cp:lastModifiedBy> </cp:lastModifiedBy>
  <cp:revision>19</cp:revision>
  <dcterms:created xsi:type="dcterms:W3CDTF">2010-02-09T17:44:21Z</dcterms:created>
  <dcterms:modified xsi:type="dcterms:W3CDTF">2010-02-10T09:27:34Z</dcterms:modified>
</cp:coreProperties>
</file>