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5" r:id="rId13"/>
    <p:sldId id="267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EF2B8-4F29-4299-B320-5A3719422182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94D23-0604-460E-9160-8B83C89E65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CA9063-10E6-4545-82AF-0CE4F3CAF79F}" type="datetimeFigureOut">
              <a:rPr lang="en-US" smtClean="0"/>
              <a:pPr/>
              <a:t>3/30/2011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0C54F4-196C-4675-A806-A64F0173D74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Contraction of Skeletal Muscle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11.2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pic>
        <p:nvPicPr>
          <p:cNvPr id="30723" name="Picture 2" descr="http://www.octc.kctcs.edu/GCaplan/anat/images/Image336.gif"/>
          <p:cNvPicPr>
            <a:picLocks noChangeAspect="1" noChangeArrowheads="1"/>
          </p:cNvPicPr>
          <p:nvPr/>
        </p:nvPicPr>
        <p:blipFill>
          <a:blip r:embed="rId2"/>
          <a:srcRect b="5154"/>
          <a:stretch>
            <a:fillRect/>
          </a:stretch>
        </p:blipFill>
        <p:spPr bwMode="auto">
          <a:xfrm>
            <a:off x="357188" y="0"/>
            <a:ext cx="8572500" cy="671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Energy Supply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Muscles need a lot of energy when they contract</a:t>
            </a:r>
          </a:p>
          <a:p>
            <a:r>
              <a:rPr lang="en-GB" sz="2800" dirty="0" smtClean="0"/>
              <a:t>Supplied by the hydrolysis of ATP</a:t>
            </a:r>
          </a:p>
          <a:p>
            <a:r>
              <a:rPr lang="en-GB" sz="2800" dirty="0" smtClean="0"/>
              <a:t>Because of the great demand for energy in certain cases (e.g. Fight or flight responses) then it is required that ATP be generated </a:t>
            </a:r>
            <a:r>
              <a:rPr lang="en-GB" sz="2800" b="1" dirty="0" err="1" smtClean="0"/>
              <a:t>anaerobically</a:t>
            </a:r>
            <a:r>
              <a:rPr lang="en-GB" sz="2800" dirty="0" smtClean="0"/>
              <a:t> as well</a:t>
            </a:r>
          </a:p>
          <a:p>
            <a:r>
              <a:rPr lang="en-GB" sz="2800" dirty="0" smtClean="0"/>
              <a:t>This is achieved by using </a:t>
            </a:r>
            <a:r>
              <a:rPr lang="en-GB" sz="2800" b="1" dirty="0" err="1" smtClean="0"/>
              <a:t>phosphocreatine</a:t>
            </a:r>
            <a:endParaRPr lang="en-GB" sz="2800" b="1" dirty="0" smtClean="0"/>
          </a:p>
          <a:p>
            <a:r>
              <a:rPr lang="en-GB" sz="2800" b="1" dirty="0" err="1" smtClean="0"/>
              <a:t>Phosphocreatine</a:t>
            </a:r>
            <a:r>
              <a:rPr lang="en-GB" sz="2800" b="1" dirty="0" smtClean="0"/>
              <a:t> </a:t>
            </a:r>
            <a:r>
              <a:rPr lang="en-GB" sz="2800" dirty="0" smtClean="0"/>
              <a:t>is stored in the muscle and helps to regenerate ATP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Look through the diagrams on page 190 and check you understand the detail of what is happening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Explain the sliding filament mechanism</a:t>
            </a:r>
          </a:p>
          <a:p>
            <a:r>
              <a:rPr lang="en-GB" dirty="0" smtClean="0"/>
              <a:t>State what evidence supports the sliding filament mechanism</a:t>
            </a:r>
          </a:p>
          <a:p>
            <a:r>
              <a:rPr lang="en-GB" dirty="0" smtClean="0"/>
              <a:t>Explain where the energy comes from for muscle contraction</a:t>
            </a:r>
          </a:p>
          <a:p>
            <a:pPr>
              <a:buNone/>
            </a:pPr>
            <a:r>
              <a:rPr lang="en-GB" dirty="0" smtClean="0"/>
              <a:t>Success Criteria</a:t>
            </a:r>
          </a:p>
          <a:p>
            <a:r>
              <a:rPr lang="en-GB" dirty="0" smtClean="0"/>
              <a:t>Make notes on evidence for the sliding filament mechanism</a:t>
            </a:r>
          </a:p>
          <a:p>
            <a:r>
              <a:rPr lang="en-GB" dirty="0" smtClean="0"/>
              <a:t>Arrange statements for the detail of muscle contraction into the correct order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Explain the sliding filament mechanism</a:t>
            </a:r>
          </a:p>
          <a:p>
            <a:r>
              <a:rPr lang="en-GB" dirty="0" smtClean="0"/>
              <a:t>State what evidence supports the sliding filament mechanism</a:t>
            </a:r>
          </a:p>
          <a:p>
            <a:r>
              <a:rPr lang="en-GB" dirty="0" smtClean="0"/>
              <a:t>Explain where the energy comes from for muscle contraction</a:t>
            </a:r>
          </a:p>
          <a:p>
            <a:pPr>
              <a:buNone/>
            </a:pPr>
            <a:r>
              <a:rPr lang="en-GB" dirty="0" smtClean="0"/>
              <a:t>Success Criteria</a:t>
            </a:r>
          </a:p>
          <a:p>
            <a:r>
              <a:rPr lang="en-GB" dirty="0" smtClean="0"/>
              <a:t>Make notes on evidence for the sliding filament mechanism</a:t>
            </a:r>
          </a:p>
          <a:p>
            <a:r>
              <a:rPr lang="en-GB" dirty="0" smtClean="0"/>
              <a:t>Arrange statements for the detail of muscle contraction into the correct order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arrangement of </a:t>
            </a:r>
            <a:r>
              <a:rPr lang="en-GB" dirty="0" err="1" smtClean="0"/>
              <a:t>actin</a:t>
            </a:r>
            <a:r>
              <a:rPr lang="en-GB" dirty="0" smtClean="0"/>
              <a:t> and myosin in a </a:t>
            </a:r>
            <a:r>
              <a:rPr lang="en-GB" dirty="0" err="1" smtClean="0"/>
              <a:t>sarcomere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Sliding Filament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GB" dirty="0" err="1" smtClean="0"/>
              <a:t>Actin</a:t>
            </a:r>
            <a:r>
              <a:rPr lang="en-GB" dirty="0" smtClean="0"/>
              <a:t> and myosin slide past one another when the muscle contracts</a:t>
            </a:r>
          </a:p>
          <a:p>
            <a:pPr>
              <a:buNone/>
            </a:pPr>
            <a:r>
              <a:rPr lang="en-GB" u="sng" dirty="0" smtClean="0"/>
              <a:t>Evidence for this:</a:t>
            </a:r>
          </a:p>
          <a:p>
            <a:r>
              <a:rPr lang="en-GB" dirty="0" err="1" smtClean="0"/>
              <a:t>Sarcomere</a:t>
            </a:r>
            <a:r>
              <a:rPr lang="en-GB" dirty="0" smtClean="0"/>
              <a:t> gets shorter </a:t>
            </a:r>
          </a:p>
          <a:p>
            <a:r>
              <a:rPr lang="en-GB" dirty="0" smtClean="0"/>
              <a:t>More overlap</a:t>
            </a:r>
          </a:p>
          <a:p>
            <a:r>
              <a:rPr lang="en-GB" dirty="0" smtClean="0"/>
              <a:t>Z-lines get closer together</a:t>
            </a:r>
          </a:p>
          <a:p>
            <a:r>
              <a:rPr lang="en-GB" dirty="0" smtClean="0"/>
              <a:t>I-band gets narrower</a:t>
            </a:r>
          </a:p>
          <a:p>
            <a:r>
              <a:rPr lang="en-GB" dirty="0" smtClean="0"/>
              <a:t>H-zone gets narrower</a:t>
            </a:r>
            <a:endParaRPr lang="en-GB" dirty="0"/>
          </a:p>
        </p:txBody>
      </p:sp>
      <p:pic>
        <p:nvPicPr>
          <p:cNvPr id="5" name="Picture 6" descr="muscl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2133600"/>
            <a:ext cx="4419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Main Proteins Involved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Myosin – 2 globular, bulbous heads and a long tail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Actin</a:t>
            </a:r>
            <a:r>
              <a:rPr lang="en-GB" dirty="0" smtClean="0"/>
              <a:t> – a globular protein where the molecules are twisted into a helix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Tropomyosin</a:t>
            </a:r>
            <a:r>
              <a:rPr lang="en-GB" dirty="0" smtClean="0"/>
              <a:t> </a:t>
            </a:r>
            <a:r>
              <a:rPr lang="en-GB" dirty="0" smtClean="0"/>
              <a:t>– long, thin threads wrapped around </a:t>
            </a:r>
            <a:r>
              <a:rPr lang="en-GB" dirty="0" err="1" smtClean="0"/>
              <a:t>actin</a:t>
            </a:r>
            <a:endParaRPr lang="en-GB" dirty="0"/>
          </a:p>
        </p:txBody>
      </p:sp>
      <p:pic>
        <p:nvPicPr>
          <p:cNvPr id="4" name="Picture 15" descr="Fila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928794" y="3890695"/>
            <a:ext cx="5100648" cy="296730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28794" y="3929066"/>
            <a:ext cx="5000660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928794" y="5500702"/>
            <a:ext cx="5000660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Muscle Contraction – Sliding Filament Mechanism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Heads of myosin form cross-bridges with the </a:t>
            </a:r>
            <a:r>
              <a:rPr lang="en-GB" dirty="0" err="1" smtClean="0"/>
              <a:t>actin</a:t>
            </a:r>
            <a:r>
              <a:rPr lang="en-GB" dirty="0" smtClean="0"/>
              <a:t> filaments (attach to binding sites)</a:t>
            </a:r>
          </a:p>
          <a:p>
            <a:r>
              <a:rPr lang="en-GB" dirty="0" smtClean="0"/>
              <a:t>Myosin heads flex together and pull the </a:t>
            </a:r>
            <a:r>
              <a:rPr lang="en-GB" dirty="0" err="1" smtClean="0"/>
              <a:t>actin</a:t>
            </a:r>
            <a:r>
              <a:rPr lang="en-GB" dirty="0" smtClean="0"/>
              <a:t> along the myosin</a:t>
            </a:r>
          </a:p>
          <a:p>
            <a:r>
              <a:rPr lang="en-GB" dirty="0" smtClean="0"/>
              <a:t>They detach</a:t>
            </a:r>
          </a:p>
          <a:p>
            <a:r>
              <a:rPr lang="en-GB" dirty="0" smtClean="0"/>
              <a:t>Return to original angle and re-attach (uses ATP)</a:t>
            </a:r>
          </a:p>
          <a:p>
            <a:r>
              <a:rPr lang="en-GB" dirty="0" smtClean="0"/>
              <a:t>Repeats 100 times a second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Muscle Contraction – Sliding Filament Mechanism</a:t>
            </a:r>
            <a:endParaRPr lang="en-GB" dirty="0"/>
          </a:p>
        </p:txBody>
      </p:sp>
      <p:pic>
        <p:nvPicPr>
          <p:cNvPr id="4" name="Picture 3" descr="Imag1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079" y="2500306"/>
            <a:ext cx="853486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Stages of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1. Stimulation</a:t>
            </a:r>
          </a:p>
          <a:p>
            <a:pPr lvl="1"/>
            <a:r>
              <a:rPr lang="en-GB" dirty="0" smtClean="0"/>
              <a:t>Neuromuscular junctions – acetylcholine diffuses across the cleft and binds to receptors causing depolarisation</a:t>
            </a:r>
          </a:p>
          <a:p>
            <a:pPr>
              <a:buNone/>
            </a:pPr>
            <a:r>
              <a:rPr lang="en-GB" dirty="0" smtClean="0"/>
              <a:t>2. Contraction</a:t>
            </a:r>
          </a:p>
          <a:p>
            <a:pPr lvl="1"/>
            <a:r>
              <a:rPr lang="en-GB" dirty="0" smtClean="0"/>
              <a:t>Action potential carried through t-tubules</a:t>
            </a:r>
          </a:p>
          <a:p>
            <a:pPr lvl="1"/>
            <a:r>
              <a:rPr lang="en-GB" dirty="0" smtClean="0"/>
              <a:t>Ca</a:t>
            </a:r>
            <a:r>
              <a:rPr lang="en-GB" baseline="30000" dirty="0" smtClean="0"/>
              <a:t>2+ </a:t>
            </a:r>
            <a:r>
              <a:rPr lang="en-GB" dirty="0" smtClean="0"/>
              <a:t>ions are released and </a:t>
            </a:r>
            <a:r>
              <a:rPr lang="en-GB" dirty="0" err="1" smtClean="0"/>
              <a:t>tropomyosin</a:t>
            </a:r>
            <a:r>
              <a:rPr lang="en-GB" dirty="0" smtClean="0"/>
              <a:t> molecules move away from binding sites</a:t>
            </a:r>
          </a:p>
          <a:p>
            <a:pPr lvl="1"/>
            <a:r>
              <a:rPr lang="en-GB" dirty="0" smtClean="0"/>
              <a:t>Myosin bind to </a:t>
            </a:r>
            <a:r>
              <a:rPr lang="en-GB" dirty="0" err="1" smtClean="0"/>
              <a:t>actin</a:t>
            </a:r>
            <a:r>
              <a:rPr lang="en-GB" dirty="0" smtClean="0"/>
              <a:t> and move it along</a:t>
            </a:r>
          </a:p>
          <a:p>
            <a:pPr>
              <a:buNone/>
            </a:pPr>
            <a:r>
              <a:rPr lang="en-GB" dirty="0" smtClean="0"/>
              <a:t>3. Relaxation</a:t>
            </a:r>
          </a:p>
          <a:p>
            <a:pPr lvl="1"/>
            <a:r>
              <a:rPr lang="en-GB" dirty="0" smtClean="0"/>
              <a:t>Ca</a:t>
            </a:r>
            <a:r>
              <a:rPr lang="en-GB" baseline="30000" dirty="0" smtClean="0"/>
              <a:t>2+ </a:t>
            </a:r>
            <a:r>
              <a:rPr lang="en-GB" dirty="0" smtClean="0"/>
              <a:t>ions transported back to the ER and </a:t>
            </a:r>
            <a:r>
              <a:rPr lang="en-GB" dirty="0" err="1" smtClean="0"/>
              <a:t>tropomyosin</a:t>
            </a:r>
            <a:r>
              <a:rPr lang="en-GB" dirty="0" smtClean="0"/>
              <a:t> blocks the </a:t>
            </a:r>
            <a:r>
              <a:rPr lang="en-GB" dirty="0" err="1" smtClean="0"/>
              <a:t>actin</a:t>
            </a:r>
            <a:r>
              <a:rPr lang="en-GB" dirty="0" smtClean="0"/>
              <a:t> again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Detail on Muscle Contraction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Cut out the key stages and arrange them into the </a:t>
            </a:r>
            <a:r>
              <a:rPr lang="en-GB" sz="3600" u="sng" dirty="0" smtClean="0"/>
              <a:t>correct order </a:t>
            </a:r>
            <a:r>
              <a:rPr lang="en-GB" sz="3600" dirty="0" smtClean="0"/>
              <a:t>under the 3 headings (</a:t>
            </a:r>
            <a:r>
              <a:rPr lang="en-GB" sz="3600" u="sng" dirty="0" smtClean="0"/>
              <a:t>Stimulation, Contraction, Relaxation</a:t>
            </a:r>
            <a:r>
              <a:rPr lang="en-GB" sz="3600" dirty="0" smtClean="0"/>
              <a:t>)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412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Contraction of Skeletal Muscle</vt:lpstr>
      <vt:lpstr>Learning Objectives</vt:lpstr>
      <vt:lpstr>Starter</vt:lpstr>
      <vt:lpstr>The Sliding Filament Mechanism</vt:lpstr>
      <vt:lpstr>3 Main Proteins Involved</vt:lpstr>
      <vt:lpstr>Muscle Contraction – Sliding Filament Mechanism</vt:lpstr>
      <vt:lpstr>Muscle Contraction – Sliding Filament Mechanism</vt:lpstr>
      <vt:lpstr>3 Stages of Muscle Contraction</vt:lpstr>
      <vt:lpstr>Detail on Muscle Contraction</vt:lpstr>
      <vt:lpstr>Slide 10</vt:lpstr>
      <vt:lpstr>Energy Supply </vt:lpstr>
      <vt:lpstr>Plenary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Contraction of Skeletal Muscle</dc:title>
  <dc:creator> </dc:creator>
  <cp:lastModifiedBy> </cp:lastModifiedBy>
  <cp:revision>18</cp:revision>
  <dcterms:created xsi:type="dcterms:W3CDTF">2011-03-21T16:29:03Z</dcterms:created>
  <dcterms:modified xsi:type="dcterms:W3CDTF">2011-03-30T14:10:59Z</dcterms:modified>
</cp:coreProperties>
</file>