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68" r:id="rId18"/>
    <p:sldId id="270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C44CF-29E6-5F4A-87CB-B5EF0950C0CF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54188-24B2-E444-B402-27D8A015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885C-F4DB-7E42-9012-B3CB1537F4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885C-F4DB-7E42-9012-B3CB1537F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1716F-173A-F04B-A9A6-FDA253EEC7BA}" type="datetimeFigureOut">
              <a:rPr lang="en-US" smtClean="0"/>
              <a:t>26/01/2014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B51C-B193-244C-A83E-9F3BA3F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B3 – student gap fill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6150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4 –  Cell division – MEISOSIS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Happens only with </a:t>
            </a:r>
            <a:r>
              <a:rPr lang="en-US" sz="3200" dirty="0" smtClean="0"/>
              <a:t>g_______ </a:t>
            </a:r>
            <a:r>
              <a:rPr lang="en-US" sz="3200" dirty="0" smtClean="0"/>
              <a:t>(sperm and egg)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Cells divide TWICE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First division = produces 2 cells with the </a:t>
            </a:r>
            <a:r>
              <a:rPr lang="en-US" sz="3200" dirty="0" smtClean="0"/>
              <a:t>_______ </a:t>
            </a:r>
            <a:r>
              <a:rPr lang="en-US" sz="3200" dirty="0" smtClean="0"/>
              <a:t>number of chromosomes </a:t>
            </a:r>
            <a:r>
              <a:rPr lang="en-US" sz="3200" dirty="0" smtClean="0"/>
              <a:t>(</a:t>
            </a:r>
            <a:r>
              <a:rPr lang="en-US" sz="3200" dirty="0" smtClean="0"/>
              <a:t>___</a:t>
            </a:r>
            <a:r>
              <a:rPr lang="en-US" sz="3200" dirty="0" err="1" smtClean="0"/>
              <a:t>ploid</a:t>
            </a:r>
            <a:r>
              <a:rPr lang="en-US" sz="3200" dirty="0" smtClean="0"/>
              <a:t>, </a:t>
            </a:r>
            <a:r>
              <a:rPr lang="en-US" sz="3200" dirty="0" smtClean="0"/>
              <a:t>__n, </a:t>
            </a:r>
            <a:r>
              <a:rPr lang="en-US" sz="3200" dirty="0" smtClean="0"/>
              <a:t>23 </a:t>
            </a:r>
            <a:r>
              <a:rPr lang="en-US" sz="3200" dirty="0" smtClean="0"/>
              <a:t>P____)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4. Second division = produces 2 cells with HALF the number of chromosomes </a:t>
            </a:r>
            <a:r>
              <a:rPr lang="en-US" sz="3200" dirty="0" smtClean="0"/>
              <a:t>(___</a:t>
            </a:r>
            <a:r>
              <a:rPr lang="en-US" sz="3200" dirty="0" err="1" smtClean="0"/>
              <a:t>ploid</a:t>
            </a:r>
            <a:r>
              <a:rPr lang="en-US" sz="3200" dirty="0" smtClean="0"/>
              <a:t>, n, 23 SINGLE)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5. When a sperm </a:t>
            </a:r>
            <a:r>
              <a:rPr lang="en-US" sz="3200" dirty="0" smtClean="0"/>
              <a:t>f______ an </a:t>
            </a:r>
            <a:r>
              <a:rPr lang="en-US" sz="3200" dirty="0" smtClean="0"/>
              <a:t>egg, they both bring 23 SINGLE chromosomes to make 23 </a:t>
            </a:r>
            <a:r>
              <a:rPr lang="en-US" sz="3200" dirty="0" smtClean="0"/>
              <a:t>______ 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6. Meiosis produces a little </a:t>
            </a:r>
            <a:r>
              <a:rPr lang="en-US" sz="3200" dirty="0" smtClean="0"/>
              <a:t>v____ </a:t>
            </a:r>
            <a:r>
              <a:rPr lang="en-US" sz="3200" dirty="0" smtClean="0"/>
              <a:t>(the sperm and the egg come from different people, e.g. tall / short)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Sperm are adapted by having many </a:t>
            </a:r>
            <a:r>
              <a:rPr lang="en-US" sz="3200" dirty="0" smtClean="0"/>
              <a:t>MI_________ </a:t>
            </a:r>
            <a:r>
              <a:rPr lang="en-US" sz="3200" dirty="0" smtClean="0"/>
              <a:t>for energy and ACROSOMES to </a:t>
            </a:r>
            <a:r>
              <a:rPr lang="en-US" sz="3200" dirty="0" smtClean="0"/>
              <a:t>d______ </a:t>
            </a:r>
            <a:r>
              <a:rPr lang="en-US" sz="3200" dirty="0" smtClean="0"/>
              <a:t>the tough membrane of the </a:t>
            </a:r>
            <a:r>
              <a:rPr lang="en-US" sz="3200" dirty="0" smtClean="0"/>
              <a:t>e_____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8317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5 –  Circulatory system – single </a:t>
            </a:r>
            <a:r>
              <a:rPr lang="en-US" sz="3200" dirty="0" err="1" smtClean="0"/>
              <a:t>vs</a:t>
            </a:r>
            <a:r>
              <a:rPr lang="en-US" sz="3200" dirty="0" smtClean="0"/>
              <a:t> double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726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A </a:t>
            </a:r>
            <a:r>
              <a:rPr lang="en-US" sz="3200" dirty="0" smtClean="0"/>
              <a:t>______ </a:t>
            </a:r>
            <a:r>
              <a:rPr lang="en-US" sz="3200" dirty="0" smtClean="0"/>
              <a:t>circulatory system means that the blood from the heart to lungs back to the heart (one loop) and then to the body and back to the heart (second loop)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A </a:t>
            </a:r>
            <a:r>
              <a:rPr lang="en-US" sz="3200" dirty="0" smtClean="0"/>
              <a:t>______circulatory </a:t>
            </a:r>
            <a:r>
              <a:rPr lang="en-US" sz="3200" dirty="0" smtClean="0"/>
              <a:t>system goes from the heart to the lungs THEN to the body and back to the heart (one loop in total)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ALL blood going to the </a:t>
            </a:r>
            <a:r>
              <a:rPr lang="en-US" sz="3200" dirty="0" smtClean="0"/>
              <a:t>lungs </a:t>
            </a:r>
            <a:r>
              <a:rPr lang="en-US" sz="3200" dirty="0" smtClean="0"/>
              <a:t>must be </a:t>
            </a:r>
            <a:r>
              <a:rPr lang="en-US" sz="3200" dirty="0" smtClean="0"/>
              <a:t>_____ pressure </a:t>
            </a:r>
            <a:r>
              <a:rPr lang="en-US" sz="3200" dirty="0" smtClean="0"/>
              <a:t>because the lungs are so </a:t>
            </a:r>
            <a:r>
              <a:rPr lang="en-US" sz="3200" dirty="0" smtClean="0"/>
              <a:t>f________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4. Therefore a DOUBLE circulatory system is </a:t>
            </a:r>
            <a:r>
              <a:rPr lang="en-US" sz="3200" dirty="0" smtClean="0"/>
              <a:t>____ </a:t>
            </a:r>
            <a:r>
              <a:rPr lang="en-US" sz="3200" dirty="0" smtClean="0"/>
              <a:t>as the blood from the lungs gets an extra </a:t>
            </a:r>
            <a:r>
              <a:rPr lang="en-US" sz="3200" dirty="0" smtClean="0"/>
              <a:t>_____ </a:t>
            </a:r>
            <a:r>
              <a:rPr lang="en-US" sz="3200" dirty="0" smtClean="0"/>
              <a:t>form the heart before going to the body – allowing greater </a:t>
            </a:r>
            <a:r>
              <a:rPr lang="en-US" sz="3200" dirty="0" smtClean="0"/>
              <a:t>__________to </a:t>
            </a:r>
            <a:r>
              <a:rPr lang="en-US" sz="3200" dirty="0" smtClean="0"/>
              <a:t>the tissues</a:t>
            </a:r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5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7209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5 –  Circulatory system – the heart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</a:t>
            </a:r>
            <a:r>
              <a:rPr lang="en-US" sz="3200" dirty="0" smtClean="0"/>
              <a:t>V_______ </a:t>
            </a:r>
            <a:r>
              <a:rPr lang="en-US" sz="3200" dirty="0" smtClean="0"/>
              <a:t>mean blood flows on only one direction (high pressure to low pressure)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T</a:t>
            </a:r>
            <a:r>
              <a:rPr lang="en-US" sz="3200" u="sng" dirty="0" smtClean="0"/>
              <a:t>R</a:t>
            </a:r>
            <a:r>
              <a:rPr lang="en-US" sz="3200" dirty="0" smtClean="0"/>
              <a:t>I-</a:t>
            </a:r>
            <a:r>
              <a:rPr lang="en-US" sz="3200" dirty="0" err="1" smtClean="0"/>
              <a:t>cuspid</a:t>
            </a:r>
            <a:r>
              <a:rPr lang="en-US" sz="3200" dirty="0" smtClean="0"/>
              <a:t> valve = </a:t>
            </a:r>
            <a:r>
              <a:rPr lang="en-US" sz="3200" u="sng" dirty="0" smtClean="0"/>
              <a:t>R</a:t>
            </a:r>
            <a:r>
              <a:rPr lang="en-US" sz="3200" dirty="0" smtClean="0"/>
              <a:t>ight side of the heart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Bi</a:t>
            </a:r>
            <a:r>
              <a:rPr lang="en-US" sz="3200" dirty="0" smtClean="0"/>
              <a:t>-</a:t>
            </a:r>
            <a:r>
              <a:rPr lang="en-US" sz="3200" dirty="0" err="1" smtClean="0"/>
              <a:t>cuspid</a:t>
            </a:r>
            <a:r>
              <a:rPr lang="en-US" sz="3200" dirty="0" smtClean="0"/>
              <a:t> valve = left side of the heart</a:t>
            </a:r>
            <a:endParaRPr lang="en-US" sz="3200" dirty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Right side of the heart pumps blood to the </a:t>
            </a:r>
            <a:r>
              <a:rPr lang="en-US" sz="3200" dirty="0" smtClean="0"/>
              <a:t>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4. </a:t>
            </a:r>
            <a:r>
              <a:rPr lang="en-US" sz="3200" dirty="0"/>
              <a:t>L</a:t>
            </a:r>
            <a:r>
              <a:rPr lang="en-US" sz="3200" dirty="0" smtClean="0"/>
              <a:t>eft side to the </a:t>
            </a:r>
            <a:r>
              <a:rPr lang="en-US" sz="3200" dirty="0" smtClean="0"/>
              <a:t>_____________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5. Left ventricle has the </a:t>
            </a:r>
            <a:r>
              <a:rPr lang="en-US" sz="3200" dirty="0" smtClean="0"/>
              <a:t>_________as </a:t>
            </a:r>
            <a:r>
              <a:rPr lang="en-US" sz="3200" dirty="0" smtClean="0"/>
              <a:t>it needs to pump blood to the </a:t>
            </a:r>
            <a:r>
              <a:rPr lang="en-US" sz="3200" dirty="0" smtClean="0"/>
              <a:t>__________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6. The atrium is always the chamber on the </a:t>
            </a:r>
            <a:r>
              <a:rPr lang="en-US" sz="3200" dirty="0" smtClean="0"/>
              <a:t>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7. The </a:t>
            </a:r>
            <a:r>
              <a:rPr lang="en-US" sz="3200" dirty="0" smtClean="0"/>
              <a:t>_____ </a:t>
            </a:r>
            <a:r>
              <a:rPr lang="en-US" sz="3200" dirty="0" smtClean="0"/>
              <a:t>is the chamber always on the </a:t>
            </a:r>
            <a:r>
              <a:rPr lang="en-US" sz="3200" dirty="0" smtClean="0"/>
              <a:t>bottom</a:t>
            </a:r>
          </a:p>
          <a:p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2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58252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6 –  Growth and cell types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726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Bacteria are very simple and have no </a:t>
            </a:r>
            <a:r>
              <a:rPr lang="en-US" sz="3200" dirty="0" smtClean="0"/>
              <a:t>n_____ </a:t>
            </a:r>
            <a:r>
              <a:rPr lang="en-US" sz="3200" dirty="0" smtClean="0"/>
              <a:t>or </a:t>
            </a:r>
            <a:r>
              <a:rPr lang="en-US" sz="3200" dirty="0" smtClean="0"/>
              <a:t>m______ </a:t>
            </a:r>
            <a:r>
              <a:rPr lang="en-US" sz="3200" dirty="0" smtClean="0"/>
              <a:t>– their DNA is in one loop called a plasmid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Plants have </a:t>
            </a:r>
            <a:r>
              <a:rPr lang="en-US" sz="3200" dirty="0" smtClean="0"/>
              <a:t>c_______ </a:t>
            </a:r>
            <a:r>
              <a:rPr lang="en-US" sz="3200" dirty="0" smtClean="0"/>
              <a:t>for </a:t>
            </a:r>
            <a:r>
              <a:rPr lang="en-US" sz="3200" dirty="0" smtClean="0"/>
              <a:t>photosynthesis, v_____ (middle) for support and a c___ w____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Mass can be measured by an increase in height, w______ w_____ or dry m_______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4. It is better to measure _______ as it provides a more ______ measure of recording growth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5. In humans the 2 main phases of growth occur ________ and in 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6. Cells d_________ to become more </a:t>
            </a:r>
            <a:r>
              <a:rPr lang="en-US" sz="3200" dirty="0" err="1" smtClean="0"/>
              <a:t>specialised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3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6785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7 –  Modifying (changing) genes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726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</a:t>
            </a:r>
            <a:r>
              <a:rPr lang="en-US" sz="3200" dirty="0" smtClean="0"/>
              <a:t>A mutation is a change to the DNA sequence of a gene that causes the order of a_________ a__________ in the protein to change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Mutations in the DNA of a gene causes its p_____   to change s_______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/>
              <a:t>3</a:t>
            </a:r>
            <a:r>
              <a:rPr lang="en-US" sz="3200" dirty="0" smtClean="0"/>
              <a:t>. </a:t>
            </a:r>
            <a:r>
              <a:rPr lang="en-US" sz="3200" dirty="0" smtClean="0"/>
              <a:t>Most mutations are harmful (h_______ has the wrong shape so cannot carry oxygen) but some may be b__________ (e.g. so that hemoglobin carries more oxygen)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4. </a:t>
            </a:r>
            <a:r>
              <a:rPr lang="en-US" sz="3200" dirty="0" smtClean="0"/>
              <a:t>D_____ of a </a:t>
            </a:r>
            <a:r>
              <a:rPr lang="en-US" sz="3200" dirty="0" smtClean="0"/>
              <a:t>gene (e.g. insulin from a human cell) can be ______ from one organism can be ______ into the DNA another (e.g. b_______ to make lots of insulin)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1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4458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7 –  </a:t>
            </a:r>
            <a:r>
              <a:rPr lang="en-US" sz="3200" dirty="0" smtClean="0"/>
              <a:t>Gene therapy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677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</a:t>
            </a:r>
            <a:r>
              <a:rPr lang="en-US" sz="3200" dirty="0" smtClean="0"/>
              <a:t>In theory inherited diseases can be permanently cured using gene therapy by inserting the c_______    D_________  </a:t>
            </a:r>
            <a:r>
              <a:rPr lang="en-US" sz="3200" dirty="0" err="1" smtClean="0"/>
              <a:t>S_________for</a:t>
            </a:r>
            <a:r>
              <a:rPr lang="en-US" sz="3200" dirty="0" smtClean="0"/>
              <a:t> a gene into the DNA of a gamete (sperm cell or egg cell)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</a:t>
            </a:r>
            <a:r>
              <a:rPr lang="en-US" sz="3200" dirty="0" smtClean="0"/>
              <a:t>A v______ can be used to insert the DNA sequence into a human cell but may cause _______ or may insert the DNA into a gene such as h__________, changing its DNA s______ and so changing the s______ of the protein so that it 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Changing the DNA of g______ is controversial because some of the effects may be unknown.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1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7269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7 –  </a:t>
            </a:r>
            <a:r>
              <a:rPr lang="en-US" sz="3200" dirty="0" smtClean="0"/>
              <a:t>Selective Breeding and cloning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677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</a:t>
            </a:r>
            <a:r>
              <a:rPr lang="en-US" sz="3200" dirty="0" smtClean="0"/>
              <a:t>Cloning is where the ______ of an organism with desired characteristics is removed and inserted into an ______ cell with its nucleus removed.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The new egg cell is given an el_____ s_____ then divides to become an e_______ with the features of the organism the nucleus was taken from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Selective breeding is where organisms are breed to be less v______ and have only the d______ characteristics such as high ____________ in cows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Less variation = fewer g_____ around = smaller gene p_____. This leads to there being fewer genes to _____  ______ and so more animals get diseased.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0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3731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5 –  the heart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-1415314" y="54387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  <p:pic>
        <p:nvPicPr>
          <p:cNvPr id="2" name="Picture 1" descr="500px-Diagram_of_the_human_heart_cl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187" y="641460"/>
            <a:ext cx="63500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199" y="638219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8220" y="6170765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00592" y="1558046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478" y="1881211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976" y="282187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9246" y="282187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70657" y="1558045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7095" y="3468205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98398" y="523855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5397" y="3145039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7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1050" y="4790288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8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2132" y="458023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00694" y="3844672"/>
            <a:ext cx="443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sz="3600" b="1" dirty="0"/>
          </a:p>
        </p:txBody>
      </p:sp>
      <p:sp>
        <p:nvSpPr>
          <p:cNvPr id="18" name="Up Arrow 17"/>
          <p:cNvSpPr/>
          <p:nvPr/>
        </p:nvSpPr>
        <p:spPr>
          <a:xfrm rot="5400000">
            <a:off x="1134203" y="4245631"/>
            <a:ext cx="477736" cy="1451877"/>
          </a:xfrm>
          <a:prstGeom prst="upArrow">
            <a:avLst/>
          </a:prstGeom>
          <a:solidFill>
            <a:schemeClr val="bg1"/>
          </a:solidFill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6484583">
            <a:off x="4600505" y="3388598"/>
            <a:ext cx="477736" cy="1451877"/>
          </a:xfrm>
          <a:prstGeom prst="upArrow">
            <a:avLst/>
          </a:prstGeom>
          <a:solidFill>
            <a:schemeClr val="bg1"/>
          </a:solidFill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1044" y="1839213"/>
            <a:ext cx="2577749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Right atrium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401044" y="2710084"/>
            <a:ext cx="2162972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left atrium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387689" y="3568491"/>
            <a:ext cx="2542132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left ventricle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200745" y="4426898"/>
            <a:ext cx="2803622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right ventricle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903220" y="5285305"/>
            <a:ext cx="3124849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tRi-cuspid</a:t>
            </a:r>
            <a:r>
              <a:rPr lang="en-US" sz="3600" dirty="0" smtClean="0"/>
              <a:t> valve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057409" y="6143712"/>
            <a:ext cx="2970660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Bi-</a:t>
            </a:r>
            <a:r>
              <a:rPr lang="en-US" sz="3600" dirty="0" err="1" smtClean="0"/>
              <a:t>cuspid</a:t>
            </a:r>
            <a:r>
              <a:rPr lang="en-US" sz="3600" dirty="0" smtClean="0"/>
              <a:t> valve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5379" y="942948"/>
            <a:ext cx="1694995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 body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2787" y="144217"/>
            <a:ext cx="1746392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 lungs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922787" y="942948"/>
            <a:ext cx="2192051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from lungs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887414" y="149562"/>
            <a:ext cx="2140655" cy="64633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from body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72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2144" t="21735" r="21157" b="8336"/>
          <a:stretch>
            <a:fillRect/>
          </a:stretch>
        </p:blipFill>
        <p:spPr bwMode="auto">
          <a:xfrm>
            <a:off x="179512" y="476672"/>
            <a:ext cx="766009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92841" y="2348880"/>
            <a:ext cx="1015663" cy="27363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defTabSz="914400"/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6 MARKS</a:t>
            </a:r>
            <a:endParaRPr lang="en-GB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71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268" y="337125"/>
            <a:ext cx="12344933" cy="6333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2841" y="2348880"/>
            <a:ext cx="1015663" cy="27363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defTabSz="914400"/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MARKS</a:t>
            </a:r>
            <a:endParaRPr lang="en-GB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04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27681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1 - DNA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9321"/>
            <a:ext cx="9144000" cy="677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The </a:t>
            </a:r>
            <a:r>
              <a:rPr lang="en-US" sz="3200" dirty="0" smtClean="0"/>
              <a:t>________ </a:t>
            </a:r>
            <a:r>
              <a:rPr lang="en-US" sz="3200" dirty="0" smtClean="0"/>
              <a:t>controls each cell in the body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The nucleus in cells in humans contains 46 </a:t>
            </a:r>
            <a:r>
              <a:rPr lang="en-US" sz="3200" dirty="0" smtClean="0"/>
              <a:t>(23 pairs) of DNA molecules called __________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A cell </a:t>
            </a:r>
            <a:r>
              <a:rPr lang="en-US" sz="3200" dirty="0" smtClean="0"/>
              <a:t>with ____chromosomes </a:t>
            </a:r>
            <a:r>
              <a:rPr lang="en-US" sz="3200" b="1" dirty="0" smtClean="0"/>
              <a:t>pairs</a:t>
            </a:r>
            <a:r>
              <a:rPr lang="en-US" sz="3200" dirty="0" smtClean="0"/>
              <a:t> </a:t>
            </a:r>
            <a:r>
              <a:rPr lang="en-US" sz="3200" dirty="0"/>
              <a:t>=</a:t>
            </a:r>
            <a:r>
              <a:rPr lang="en-US" sz="3200" dirty="0" smtClean="0"/>
              <a:t> DIPLOID (2n)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A cell with 23 SINGLE chromosomes = </a:t>
            </a:r>
            <a:r>
              <a:rPr lang="en-US" sz="3200" dirty="0" smtClean="0"/>
              <a:t>_______ </a:t>
            </a:r>
            <a:r>
              <a:rPr lang="en-US" sz="3200" dirty="0" smtClean="0"/>
              <a:t>(n)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You get 23 chromosomes from your Mums </a:t>
            </a:r>
            <a:r>
              <a:rPr lang="en-US" sz="3200" dirty="0" smtClean="0"/>
              <a:t>___ </a:t>
            </a:r>
            <a:r>
              <a:rPr lang="en-US" sz="3200" dirty="0" smtClean="0"/>
              <a:t>and 23 chromosomes from your dads </a:t>
            </a:r>
            <a:r>
              <a:rPr lang="en-US" sz="3200" dirty="0" smtClean="0"/>
              <a:t>_________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4. Each DNA molecule is shaped like a </a:t>
            </a:r>
            <a:r>
              <a:rPr lang="en-US" sz="3200" dirty="0" smtClean="0"/>
              <a:t>_______ ______with </a:t>
            </a:r>
            <a:r>
              <a:rPr lang="en-US" sz="3200" dirty="0" smtClean="0"/>
              <a:t>4 chemicals called </a:t>
            </a:r>
            <a:r>
              <a:rPr lang="en-US" sz="3200" dirty="0" smtClean="0"/>
              <a:t>______</a:t>
            </a:r>
            <a:r>
              <a:rPr lang="en-US" sz="3200" dirty="0" smtClean="0"/>
              <a:t> </a:t>
            </a:r>
            <a:r>
              <a:rPr lang="en-US" sz="3200" dirty="0" smtClean="0"/>
              <a:t>in the middle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5. the bases are </a:t>
            </a:r>
            <a:r>
              <a:rPr lang="en-US" sz="3200" dirty="0" smtClean="0"/>
              <a:t>___    ______    ______  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6. A always pairs with </a:t>
            </a:r>
            <a:r>
              <a:rPr lang="en-US" sz="3200" dirty="0" smtClean="0"/>
              <a:t>___ </a:t>
            </a:r>
            <a:r>
              <a:rPr lang="en-US" sz="3200" dirty="0" smtClean="0"/>
              <a:t>,    </a:t>
            </a:r>
            <a:r>
              <a:rPr lang="en-US" sz="3200" dirty="0" smtClean="0"/>
              <a:t> </a:t>
            </a:r>
            <a:r>
              <a:rPr lang="en-US" sz="3200" dirty="0" smtClean="0"/>
              <a:t>G always pairs with </a:t>
            </a:r>
            <a:r>
              <a:rPr lang="en-US" sz="3200" dirty="0" smtClean="0"/>
              <a:t>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8. The sides of the helix are like a BACKBONE made of SUGAR</a:t>
            </a:r>
            <a:r>
              <a:rPr lang="en-US" sz="3200" dirty="0" smtClean="0"/>
              <a:t>-_________ </a:t>
            </a:r>
            <a:r>
              <a:rPr lang="en-US" sz="3200" dirty="0" smtClean="0"/>
              <a:t>molecules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2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991" y="92362"/>
            <a:ext cx="11050405" cy="5357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2841" y="2348880"/>
            <a:ext cx="1015663" cy="27363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defTabSz="914400"/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MARKS</a:t>
            </a:r>
            <a:endParaRPr lang="en-GB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87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17501"/>
            <a:ext cx="6410937" cy="5985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60" y="3042068"/>
            <a:ext cx="8904929" cy="4832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5535" y="0"/>
            <a:ext cx="1015663" cy="27363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defTabSz="914400"/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MARKS</a:t>
            </a:r>
            <a:endParaRPr lang="en-GB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54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762"/>
            <a:ext cx="9662029" cy="6186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8915" y="2320636"/>
            <a:ext cx="1015663" cy="27363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defTabSz="914400"/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en-GB" sz="5400" b="1" dirty="0" smtClean="0">
                <a:solidFill>
                  <a:prstClr val="black"/>
                </a:solidFill>
                <a:latin typeface="Calibri"/>
              </a:rPr>
              <a:t>MARKS</a:t>
            </a:r>
            <a:endParaRPr lang="en-GB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80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53383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2 – Proteins 1 - general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726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1. Proteins molecules do the JOB of the DNA. 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2. There are 4 types of proteins 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_________  </a:t>
            </a:r>
            <a:r>
              <a:rPr lang="en-US" sz="3200" dirty="0" smtClean="0"/>
              <a:t>– such as amylase that breaks starch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STRUCTURAL proteins such as collagen in </a:t>
            </a:r>
            <a:r>
              <a:rPr lang="en-US" sz="3200" dirty="0" smtClean="0"/>
              <a:t>_______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HORMONES – e.g. </a:t>
            </a:r>
            <a:r>
              <a:rPr lang="en-US" sz="3200" dirty="0" smtClean="0"/>
              <a:t>_____ </a:t>
            </a:r>
            <a:r>
              <a:rPr lang="en-US" sz="3200" dirty="0" smtClean="0"/>
              <a:t>that reduces blood sugar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CARRIER proteins – e.g. hemoglobin that carries oxygen (becoming </a:t>
            </a:r>
            <a:r>
              <a:rPr lang="en-US" sz="3200" dirty="0" smtClean="0"/>
              <a:t>____ hemoglobin</a:t>
            </a:r>
            <a:r>
              <a:rPr lang="en-US" sz="3200" dirty="0" smtClean="0"/>
              <a:t>)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3. Proteins are made by </a:t>
            </a:r>
            <a:r>
              <a:rPr lang="en-US" sz="3200" dirty="0" smtClean="0"/>
              <a:t>r__________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4. The information to make a protein is held by a precise DNA </a:t>
            </a:r>
            <a:r>
              <a:rPr lang="en-US" sz="3200" dirty="0" smtClean="0"/>
              <a:t>S______ </a:t>
            </a:r>
            <a:r>
              <a:rPr lang="en-US" sz="3200" dirty="0" smtClean="0"/>
              <a:t>called a </a:t>
            </a:r>
            <a:r>
              <a:rPr lang="en-US" sz="3200" dirty="0" smtClean="0"/>
              <a:t>G______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5. A copy of a gene is made called mRNA that leaves the </a:t>
            </a:r>
            <a:r>
              <a:rPr lang="en-US" sz="3200" dirty="0" smtClean="0"/>
              <a:t>______ </a:t>
            </a:r>
            <a:r>
              <a:rPr lang="en-US" sz="3200" dirty="0" smtClean="0"/>
              <a:t>and goes to the </a:t>
            </a:r>
            <a:r>
              <a:rPr lang="en-US" sz="3200" dirty="0" smtClean="0"/>
              <a:t>_____in </a:t>
            </a:r>
            <a:r>
              <a:rPr lang="en-US" sz="3200" dirty="0" smtClean="0"/>
              <a:t>the cytoplasm of a cells</a:t>
            </a:r>
          </a:p>
          <a:p>
            <a:pPr marL="514350" indent="-5143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0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5622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2 – Proteins 2 – Enzymes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726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6. ALL proteins have a </a:t>
            </a:r>
            <a:r>
              <a:rPr lang="en-US" sz="3200" dirty="0" smtClean="0"/>
              <a:t>______ shape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7. Changing the shape of a protein changes its </a:t>
            </a:r>
            <a:r>
              <a:rPr lang="en-US" sz="3200" dirty="0" smtClean="0"/>
              <a:t>_____  </a:t>
            </a:r>
            <a:r>
              <a:rPr lang="en-US" sz="3200" dirty="0" smtClean="0"/>
              <a:t>or stops </a:t>
            </a:r>
            <a:r>
              <a:rPr lang="en-US" sz="3200" dirty="0" smtClean="0"/>
              <a:t>________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8. A protein may change shape because: (1) it is </a:t>
            </a:r>
            <a:r>
              <a:rPr lang="en-US" sz="3200" dirty="0" smtClean="0"/>
              <a:t>_______</a:t>
            </a:r>
            <a:r>
              <a:rPr lang="en-US" sz="3200" dirty="0" smtClean="0"/>
              <a:t>, </a:t>
            </a:r>
            <a:r>
              <a:rPr lang="en-US" sz="3200" dirty="0" smtClean="0"/>
              <a:t>(2) wrong </a:t>
            </a:r>
            <a:r>
              <a:rPr lang="en-US" sz="3200" dirty="0" smtClean="0"/>
              <a:t>____</a:t>
            </a:r>
            <a:r>
              <a:rPr lang="en-US" sz="3200" dirty="0" smtClean="0"/>
              <a:t>, </a:t>
            </a:r>
            <a:r>
              <a:rPr lang="en-US" sz="3200" dirty="0" smtClean="0"/>
              <a:t>(3) the </a:t>
            </a:r>
            <a:r>
              <a:rPr lang="en-US" sz="3200" dirty="0" smtClean="0"/>
              <a:t>_______of </a:t>
            </a:r>
            <a:r>
              <a:rPr lang="en-US" sz="3200" dirty="0" smtClean="0"/>
              <a:t>the gene for that protein is wrong (a </a:t>
            </a:r>
            <a:r>
              <a:rPr lang="en-US" sz="3200" dirty="0" smtClean="0"/>
              <a:t>M___________)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9. The part of the enzyme that works is called the </a:t>
            </a:r>
            <a:r>
              <a:rPr lang="en-US" sz="3200" dirty="0" smtClean="0"/>
              <a:t>A_____ S_____ </a:t>
            </a:r>
            <a:r>
              <a:rPr lang="en-US" sz="3200" dirty="0" smtClean="0"/>
              <a:t>– this </a:t>
            </a:r>
            <a:r>
              <a:rPr lang="en-US" sz="3200" dirty="0" err="1" smtClean="0"/>
              <a:t>recognises</a:t>
            </a:r>
            <a:r>
              <a:rPr lang="en-US" sz="3200" dirty="0" smtClean="0"/>
              <a:t> its substrate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10. Increasing temperature increases the </a:t>
            </a:r>
            <a:r>
              <a:rPr lang="en-US" sz="3200" dirty="0" smtClean="0"/>
              <a:t>C_____ </a:t>
            </a:r>
            <a:r>
              <a:rPr lang="en-US" sz="3200" dirty="0" smtClean="0"/>
              <a:t>between the enzyme and its substrate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11. Above the OPTIMUM temperature (usually body temperature, </a:t>
            </a:r>
            <a:r>
              <a:rPr lang="en-US" sz="3200" dirty="0" smtClean="0"/>
              <a:t>____</a:t>
            </a:r>
            <a:r>
              <a:rPr lang="en-US" sz="3200" dirty="0" smtClean="0"/>
              <a:t>) </a:t>
            </a:r>
            <a:r>
              <a:rPr lang="en-US" sz="3200" dirty="0" smtClean="0"/>
              <a:t>the enzyme is </a:t>
            </a:r>
            <a:r>
              <a:rPr lang="en-US" sz="3200" dirty="0" smtClean="0"/>
              <a:t>D______ </a:t>
            </a:r>
            <a:r>
              <a:rPr lang="en-US" sz="3200" dirty="0" smtClean="0"/>
              <a:t>(</a:t>
            </a:r>
            <a:r>
              <a:rPr lang="en-US" sz="3200" dirty="0" smtClean="0"/>
              <a:t>It _______ </a:t>
            </a:r>
            <a:r>
              <a:rPr lang="en-US" sz="3200" dirty="0" smtClean="0"/>
              <a:t>changes shape) </a:t>
            </a:r>
          </a:p>
          <a:p>
            <a:pPr marL="514350" indent="-5143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5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70771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2 – Proteins 3 – Enzymes detailed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726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12. Some mutations </a:t>
            </a:r>
            <a:r>
              <a:rPr lang="en-US" sz="3200" dirty="0" smtClean="0"/>
              <a:t>(c________) </a:t>
            </a:r>
            <a:r>
              <a:rPr lang="en-US" sz="3200" dirty="0" smtClean="0"/>
              <a:t>to genes may change the enzyme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13. Some mutations (changes) can actually make the enzyme </a:t>
            </a:r>
            <a:r>
              <a:rPr lang="en-US" sz="3200" dirty="0" smtClean="0"/>
              <a:t>B_____ </a:t>
            </a:r>
            <a:r>
              <a:rPr lang="en-US" sz="3200" dirty="0" smtClean="0"/>
              <a:t>(e.g. it works at a higher temp)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14. Mutations to genes (parts of DNA) can be caused by </a:t>
            </a:r>
            <a:r>
              <a:rPr lang="en-US" sz="3200" dirty="0" smtClean="0"/>
              <a:t>r________ </a:t>
            </a:r>
            <a:r>
              <a:rPr lang="en-US" sz="3200" dirty="0" smtClean="0"/>
              <a:t>and from </a:t>
            </a:r>
            <a:r>
              <a:rPr lang="en-US" sz="3200" dirty="0" smtClean="0"/>
              <a:t>c_______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15. The Q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 </a:t>
            </a:r>
            <a:r>
              <a:rPr lang="en-US" sz="3200" dirty="0" smtClean="0"/>
              <a:t>measures compares </a:t>
            </a:r>
            <a:r>
              <a:rPr lang="en-US" sz="3200" dirty="0" smtClean="0"/>
              <a:t>the rate of reaction at 2 different temperatures 10C apart – simply divide the rate at the higher temperature by the rate at the lower temperature</a:t>
            </a:r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/>
              <a:t>16. Enzymes are needed to </a:t>
            </a:r>
            <a:r>
              <a:rPr lang="en-US" sz="3200" dirty="0" smtClean="0"/>
              <a:t>C______ </a:t>
            </a:r>
            <a:r>
              <a:rPr lang="en-US" sz="3200" dirty="0" smtClean="0"/>
              <a:t>(speed up) ALL cell reactions (including respiration) because 37C is a low </a:t>
            </a:r>
            <a:r>
              <a:rPr lang="en-US" sz="3200" dirty="0" smtClean="0"/>
              <a:t>t___________</a:t>
            </a:r>
            <a:endParaRPr lang="en-US" sz="3200" dirty="0" smtClean="0"/>
          </a:p>
          <a:p>
            <a:pPr marL="514350" indent="-5143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1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43831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3 –  Respiration 1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respiration happens in </a:t>
            </a:r>
            <a:r>
              <a:rPr lang="en-US" sz="3200" dirty="0" smtClean="0"/>
              <a:t>M__________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(MIE—TOE—KION—DREEE—AH)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 word and symbol equations:</a:t>
            </a:r>
            <a:endParaRPr lang="en-US" sz="3200" dirty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‘Energy’ is produced in the form of </a:t>
            </a:r>
            <a:r>
              <a:rPr lang="en-US" sz="3200" dirty="0"/>
              <a:t>A</a:t>
            </a:r>
            <a:r>
              <a:rPr lang="en-US" sz="3200" dirty="0" smtClean="0"/>
              <a:t>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38 small ATP molecules are made from 1 large </a:t>
            </a:r>
            <a:r>
              <a:rPr lang="en-US" sz="3200" dirty="0" smtClean="0"/>
              <a:t>g_______ </a:t>
            </a:r>
            <a:r>
              <a:rPr lang="en-US" sz="3200" dirty="0" smtClean="0"/>
              <a:t>molecule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Respiration requires a GROUP of genes to be switched on in </a:t>
            </a:r>
            <a:r>
              <a:rPr lang="en-US" sz="3200" dirty="0" smtClean="0"/>
              <a:t>A______ </a:t>
            </a:r>
            <a:r>
              <a:rPr lang="en-US" sz="3200" dirty="0" smtClean="0"/>
              <a:t>cells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Energy is needed for: making </a:t>
            </a:r>
            <a:r>
              <a:rPr lang="en-US" sz="3200" dirty="0" smtClean="0"/>
              <a:t>p_____ </a:t>
            </a:r>
            <a:r>
              <a:rPr lang="en-US" sz="3200" dirty="0" smtClean="0"/>
              <a:t>(</a:t>
            </a:r>
            <a:r>
              <a:rPr lang="en-US" sz="3200" dirty="0" smtClean="0"/>
              <a:t>p______ s______)</a:t>
            </a:r>
            <a:r>
              <a:rPr lang="en-US" sz="3200" dirty="0" smtClean="0"/>
              <a:t>, controlling body </a:t>
            </a:r>
            <a:r>
              <a:rPr lang="en-US" sz="3200" dirty="0" smtClean="0"/>
              <a:t>_____</a:t>
            </a:r>
            <a:r>
              <a:rPr lang="en-US" sz="3200" dirty="0" smtClean="0"/>
              <a:t>, </a:t>
            </a:r>
            <a:r>
              <a:rPr lang="en-US" sz="3200" dirty="0" smtClean="0"/>
              <a:t>muscle </a:t>
            </a:r>
            <a:r>
              <a:rPr lang="en-US" sz="3200" dirty="0" smtClean="0"/>
              <a:t>c______</a:t>
            </a: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7967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3 –  Respiration 2 (links to coursework)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0867"/>
            <a:ext cx="91440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/>
              <a:t>M</a:t>
            </a:r>
            <a:r>
              <a:rPr lang="en-US" sz="3200" dirty="0" smtClean="0"/>
              <a:t>ore </a:t>
            </a:r>
            <a:r>
              <a:rPr lang="en-US" sz="3200" dirty="0" smtClean="0"/>
              <a:t>______ </a:t>
            </a:r>
            <a:r>
              <a:rPr lang="en-US" sz="3200" dirty="0" smtClean="0"/>
              <a:t>muscles need more energy so they </a:t>
            </a:r>
            <a:r>
              <a:rPr lang="en-US" sz="3200" dirty="0" smtClean="0"/>
              <a:t>______ </a:t>
            </a:r>
            <a:r>
              <a:rPr lang="en-US" sz="3200" dirty="0" smtClean="0"/>
              <a:t>FASTER, therefore they need more </a:t>
            </a:r>
            <a:r>
              <a:rPr lang="en-US" sz="3200" dirty="0" smtClean="0"/>
              <a:t>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The </a:t>
            </a:r>
            <a:r>
              <a:rPr lang="en-US" sz="3200" dirty="0" smtClean="0"/>
              <a:t>_____ </a:t>
            </a:r>
            <a:r>
              <a:rPr lang="en-US" sz="3200" dirty="0" smtClean="0"/>
              <a:t>beats faster in exercise to get so that more blood goes to the </a:t>
            </a:r>
            <a:r>
              <a:rPr lang="en-US" sz="3200" dirty="0" smtClean="0"/>
              <a:t>____ </a:t>
            </a:r>
            <a:r>
              <a:rPr lang="en-US" sz="3200" dirty="0" smtClean="0"/>
              <a:t>to get in more O</a:t>
            </a:r>
            <a:r>
              <a:rPr lang="en-US" sz="3200" baseline="-25000" dirty="0" smtClean="0"/>
              <a:t>2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There is a limit to how </a:t>
            </a:r>
            <a:r>
              <a:rPr lang="en-US" sz="3200" dirty="0" smtClean="0"/>
              <a:t>______ </a:t>
            </a:r>
            <a:r>
              <a:rPr lang="en-US" sz="3200" dirty="0" smtClean="0"/>
              <a:t>the heart can beat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So there is a point in exercise (the </a:t>
            </a:r>
            <a:r>
              <a:rPr lang="en-US" sz="3200" dirty="0" smtClean="0"/>
              <a:t>A_____ </a:t>
            </a:r>
            <a:r>
              <a:rPr lang="en-US" sz="3200" dirty="0" err="1" smtClean="0"/>
              <a:t>th</a:t>
            </a:r>
            <a:r>
              <a:rPr lang="en-US" sz="3200" dirty="0" smtClean="0"/>
              <a:t>______) </a:t>
            </a:r>
            <a:r>
              <a:rPr lang="en-US" sz="3200" dirty="0" smtClean="0"/>
              <a:t>when there </a:t>
            </a:r>
            <a:r>
              <a:rPr lang="en-US" sz="3200" dirty="0" smtClean="0"/>
              <a:t>is </a:t>
            </a:r>
            <a:r>
              <a:rPr lang="en-US" sz="3200" dirty="0" smtClean="0"/>
              <a:t>not enough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getting into the blood to meet </a:t>
            </a:r>
            <a:r>
              <a:rPr lang="en-US" sz="3200" dirty="0" smtClean="0"/>
              <a:t>______ </a:t>
            </a:r>
            <a:r>
              <a:rPr lang="en-US" sz="3200" dirty="0" smtClean="0"/>
              <a:t>– creating a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______ 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So glucose is turned into </a:t>
            </a:r>
            <a:r>
              <a:rPr lang="en-US" sz="3200" dirty="0" smtClean="0"/>
              <a:t>l_______ </a:t>
            </a:r>
            <a:r>
              <a:rPr lang="en-US" sz="3200" dirty="0" smtClean="0"/>
              <a:t>to get a bit of energy (ATP)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When there is more </a:t>
            </a:r>
            <a:r>
              <a:rPr lang="en-US" sz="3200" dirty="0" smtClean="0"/>
              <a:t>______ </a:t>
            </a:r>
            <a:r>
              <a:rPr lang="en-US" sz="3200" dirty="0" smtClean="0"/>
              <a:t>(when </a:t>
            </a:r>
            <a:r>
              <a:rPr lang="en-US" sz="3200" dirty="0" smtClean="0"/>
              <a:t>_____) 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is used to break up lactic acid in </a:t>
            </a:r>
            <a:r>
              <a:rPr lang="en-US" sz="3200" dirty="0" smtClean="0"/>
              <a:t>l________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RQ =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________ </a:t>
            </a:r>
            <a:r>
              <a:rPr lang="en-US" sz="3200" dirty="0" smtClean="0"/>
              <a:t>/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________</a:t>
            </a: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41649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4 –  Cell division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Simple organisms (</a:t>
            </a:r>
            <a:r>
              <a:rPr lang="en-US" sz="3200" dirty="0" smtClean="0"/>
              <a:t>b______) </a:t>
            </a:r>
            <a:r>
              <a:rPr lang="en-US" sz="3200" dirty="0" smtClean="0"/>
              <a:t>divide to make identical copies of themselves (</a:t>
            </a:r>
            <a:r>
              <a:rPr lang="en-US" sz="3200" dirty="0" smtClean="0"/>
              <a:t>c_______)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Multicellular organisms are more complex so need so need </a:t>
            </a:r>
            <a:r>
              <a:rPr lang="en-US" sz="3200" dirty="0" smtClean="0"/>
              <a:t>o_____ </a:t>
            </a:r>
            <a:r>
              <a:rPr lang="en-US" sz="3200" dirty="0" smtClean="0"/>
              <a:t>to do specific tasks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Organs are needed to supply nutrients to cells (</a:t>
            </a:r>
            <a:r>
              <a:rPr lang="en-US" sz="3200" dirty="0" smtClean="0"/>
              <a:t>h_____)</a:t>
            </a:r>
            <a:r>
              <a:rPr lang="en-US" sz="3200" dirty="0" smtClean="0"/>
              <a:t>, communicate between cells (</a:t>
            </a:r>
            <a:r>
              <a:rPr lang="en-US" sz="3200" dirty="0" smtClean="0"/>
              <a:t>b____) </a:t>
            </a:r>
            <a:r>
              <a:rPr lang="en-US" sz="3200" dirty="0" smtClean="0"/>
              <a:t>and control exchanges with the environment (</a:t>
            </a:r>
            <a:r>
              <a:rPr lang="en-US" sz="3200" dirty="0" smtClean="0"/>
              <a:t>l_____)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4. There are 2 types of cell division – </a:t>
            </a:r>
            <a:r>
              <a:rPr lang="en-US" sz="3200" dirty="0" smtClean="0"/>
              <a:t>m______ </a:t>
            </a:r>
            <a:r>
              <a:rPr lang="en-US" sz="3200" dirty="0" smtClean="0"/>
              <a:t>and </a:t>
            </a:r>
            <a:r>
              <a:rPr lang="en-US" sz="3200" dirty="0" smtClean="0"/>
              <a:t>m______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8763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34"/>
            <a:ext cx="5882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B3 part 4 –  Cell division - MITOSIS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4776"/>
            <a:ext cx="91440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1. Produces </a:t>
            </a:r>
            <a:r>
              <a:rPr lang="en-US" sz="3200" dirty="0" smtClean="0"/>
              <a:t>___</a:t>
            </a:r>
            <a:r>
              <a:rPr lang="en-US" sz="3200" dirty="0" smtClean="0"/>
              <a:t> _____ </a:t>
            </a:r>
            <a:r>
              <a:rPr lang="en-US" sz="3200" dirty="0" smtClean="0"/>
              <a:t>daughter cells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2. Each daughter cells is </a:t>
            </a:r>
            <a:r>
              <a:rPr lang="en-US" sz="3200" dirty="0" smtClean="0"/>
              <a:t>________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3. Mitosis is used for muscle </a:t>
            </a:r>
            <a:r>
              <a:rPr lang="en-US" sz="3200" dirty="0" smtClean="0"/>
              <a:t>r_____ and G______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/>
              <a:t>4</a:t>
            </a:r>
            <a:r>
              <a:rPr lang="en-US" sz="3200" dirty="0" smtClean="0"/>
              <a:t>. The DNA is copied </a:t>
            </a:r>
            <a:r>
              <a:rPr lang="en-US" sz="3200" dirty="0" smtClean="0"/>
              <a:t>B_____ </a:t>
            </a:r>
            <a:r>
              <a:rPr lang="en-US" sz="3200" dirty="0" smtClean="0"/>
              <a:t>cells divide so that the DNA </a:t>
            </a:r>
            <a:r>
              <a:rPr lang="en-US" sz="3200" dirty="0" smtClean="0"/>
              <a:t>s_______ </a:t>
            </a:r>
            <a:r>
              <a:rPr lang="en-US" sz="3200" dirty="0" smtClean="0"/>
              <a:t>and all </a:t>
            </a:r>
            <a:r>
              <a:rPr lang="en-US" sz="3200" dirty="0" smtClean="0"/>
              <a:t>g_______ </a:t>
            </a:r>
            <a:r>
              <a:rPr lang="en-US" sz="3200" dirty="0" smtClean="0"/>
              <a:t>are the same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5. DNA is </a:t>
            </a:r>
            <a:r>
              <a:rPr lang="en-US" sz="3200" dirty="0" smtClean="0"/>
              <a:t>___zipped </a:t>
            </a:r>
            <a:r>
              <a:rPr lang="en-US" sz="3200" dirty="0" smtClean="0"/>
              <a:t>to form </a:t>
            </a:r>
            <a:r>
              <a:rPr lang="en-US" sz="3200" dirty="0" smtClean="0"/>
              <a:t>s______ </a:t>
            </a:r>
            <a:r>
              <a:rPr lang="en-US" sz="3200" dirty="0" smtClean="0"/>
              <a:t>strands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6. </a:t>
            </a:r>
            <a:r>
              <a:rPr lang="en-US" sz="3200" dirty="0" smtClean="0"/>
              <a:t>C_______ </a:t>
            </a:r>
            <a:r>
              <a:rPr lang="en-US" sz="3200" dirty="0" smtClean="0"/>
              <a:t>bases (A with T, G with C) join to make a NEW </a:t>
            </a:r>
            <a:r>
              <a:rPr lang="en-US" sz="3200" dirty="0" err="1" smtClean="0"/>
              <a:t>id________strand</a:t>
            </a:r>
            <a:r>
              <a:rPr lang="en-US" sz="3200" dirty="0" smtClean="0"/>
              <a:t> </a:t>
            </a:r>
            <a:r>
              <a:rPr lang="en-US" sz="3200" dirty="0" smtClean="0"/>
              <a:t>(new chromosome)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7. The chromosomes move to the </a:t>
            </a:r>
            <a:r>
              <a:rPr lang="en-US" sz="3200" dirty="0" err="1" smtClean="0"/>
              <a:t>centre</a:t>
            </a:r>
            <a:r>
              <a:rPr lang="en-US" sz="3200" dirty="0" smtClean="0"/>
              <a:t> of cell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8. cell starts to </a:t>
            </a:r>
            <a:r>
              <a:rPr lang="en-US" sz="3200" dirty="0" smtClean="0"/>
              <a:t>d______</a:t>
            </a: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9. All chromosomes (copied and original) move to the </a:t>
            </a:r>
            <a:r>
              <a:rPr lang="en-US" sz="3200" dirty="0" err="1" smtClean="0"/>
              <a:t>o______ends</a:t>
            </a:r>
            <a:r>
              <a:rPr lang="en-US" sz="3200" dirty="0" smtClean="0"/>
              <a:t> </a:t>
            </a:r>
            <a:r>
              <a:rPr lang="en-US" sz="3200" dirty="0" smtClean="0"/>
              <a:t>of the dividing cell so that each new cell has </a:t>
            </a:r>
            <a:r>
              <a:rPr lang="en-US" sz="3200" dirty="0" smtClean="0"/>
              <a:t>_______ </a:t>
            </a:r>
            <a:r>
              <a:rPr lang="en-US" sz="3200" dirty="0" smtClean="0"/>
              <a:t>chromosomes in total</a:t>
            </a:r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sz="3200" dirty="0" smtClean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4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1773</Words>
  <Application>Microsoft Macintosh PowerPoint</Application>
  <PresentationFormat>On-screen Show (4:3)</PresentationFormat>
  <Paragraphs>153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B3 – student gap fill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 – student gap fill</dc:title>
  <dc:creator>Rowan Savage</dc:creator>
  <cp:lastModifiedBy>Rowan Savage</cp:lastModifiedBy>
  <cp:revision>43</cp:revision>
  <dcterms:created xsi:type="dcterms:W3CDTF">2014-01-26T20:38:13Z</dcterms:created>
  <dcterms:modified xsi:type="dcterms:W3CDTF">2014-01-26T21:19:04Z</dcterms:modified>
</cp:coreProperties>
</file>