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63" r:id="rId3"/>
    <p:sldId id="287" r:id="rId4"/>
    <p:sldId id="288" r:id="rId5"/>
    <p:sldId id="293" r:id="rId6"/>
    <p:sldId id="257" r:id="rId7"/>
    <p:sldId id="258" r:id="rId8"/>
    <p:sldId id="260" r:id="rId9"/>
    <p:sldId id="259" r:id="rId10"/>
    <p:sldId id="286" r:id="rId11"/>
    <p:sldId id="289" r:id="rId12"/>
    <p:sldId id="291" r:id="rId13"/>
    <p:sldId id="292" r:id="rId14"/>
    <p:sldId id="261" r:id="rId15"/>
    <p:sldId id="264" r:id="rId16"/>
    <p:sldId id="295" r:id="rId17"/>
    <p:sldId id="265" r:id="rId18"/>
    <p:sldId id="266" r:id="rId19"/>
    <p:sldId id="267" r:id="rId20"/>
    <p:sldId id="268" r:id="rId21"/>
    <p:sldId id="269" r:id="rId22"/>
    <p:sldId id="271" r:id="rId23"/>
    <p:sldId id="272" r:id="rId24"/>
    <p:sldId id="273" r:id="rId25"/>
    <p:sldId id="274" r:id="rId26"/>
    <p:sldId id="270" r:id="rId27"/>
    <p:sldId id="276" r:id="rId28"/>
    <p:sldId id="277" r:id="rId29"/>
    <p:sldId id="278" r:id="rId30"/>
    <p:sldId id="279" r:id="rId31"/>
    <p:sldId id="280" r:id="rId32"/>
    <p:sldId id="281" r:id="rId33"/>
    <p:sldId id="282" r:id="rId34"/>
    <p:sldId id="283" r:id="rId35"/>
    <p:sldId id="284" r:id="rId36"/>
    <p:sldId id="285" r:id="rId37"/>
    <p:sldId id="294"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9" d="100"/>
          <a:sy n="69" d="100"/>
        </p:scale>
        <p:origin x="-10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A099AA-9922-49C5-A18F-C97C749FF643}" type="datetimeFigureOut">
              <a:rPr lang="en-US" smtClean="0"/>
              <a:pPr/>
              <a:t>6/11/2010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BC1A43-CCF0-4B28-A71A-F705B51DC49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91FE09-9CAA-4A97-B9F8-85D7E3D04B71}"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1FE09-9CAA-4A97-B9F8-85D7E3D04B71}"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1FE09-9CAA-4A97-B9F8-85D7E3D04B71}"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1FE09-9CAA-4A97-B9F8-85D7E3D04B71}"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1FE09-9CAA-4A97-B9F8-85D7E3D04B71}"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91FE09-9CAA-4A97-B9F8-85D7E3D04B71}"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91FE09-9CAA-4A97-B9F8-85D7E3D04B71}" type="datetimeFigureOut">
              <a:rPr lang="en-US" smtClean="0"/>
              <a:pPr/>
              <a:t>6/11/2010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91FE09-9CAA-4A97-B9F8-85D7E3D04B71}" type="datetimeFigureOut">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1FE09-9CAA-4A97-B9F8-85D7E3D04B71}" type="datetimeFigureOut">
              <a:rPr lang="en-US" smtClean="0"/>
              <a:pPr/>
              <a:t>6/11/2010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1FE09-9CAA-4A97-B9F8-85D7E3D04B71}"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1FE09-9CAA-4A97-B9F8-85D7E3D04B71}"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18182-15E2-45FA-81A7-02397D9704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1FE09-9CAA-4A97-B9F8-85D7E3D04B71}" type="datetimeFigureOut">
              <a:rPr lang="en-US" smtClean="0"/>
              <a:pPr/>
              <a:t>6/11/2010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18182-15E2-45FA-81A7-02397D9704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Medical_emergenc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Medical_emergency" TargetMode="External"/><Relationship Id="rId2" Type="http://schemas.openxmlformats.org/officeDocument/2006/relationships/hyperlink" Target="http://en.wikipedia.org/wiki/Hypothermi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314458"/>
          </a:xfrm>
        </p:spPr>
        <p:txBody>
          <a:bodyPr>
            <a:normAutofit/>
          </a:bodyPr>
          <a:lstStyle/>
          <a:p>
            <a:r>
              <a:rPr lang="en-GB" sz="6000" dirty="0" smtClean="0"/>
              <a:t>Thermoregulation</a:t>
            </a:r>
            <a:endParaRPr lang="en-US" sz="6000" dirty="0"/>
          </a:p>
        </p:txBody>
      </p:sp>
      <p:sp>
        <p:nvSpPr>
          <p:cNvPr id="3" name="Subtitle 2"/>
          <p:cNvSpPr>
            <a:spLocks noGrp="1"/>
          </p:cNvSpPr>
          <p:nvPr>
            <p:ph type="subTitle" idx="1"/>
          </p:nvPr>
        </p:nvSpPr>
        <p:spPr>
          <a:xfrm>
            <a:off x="1357290" y="5643578"/>
            <a:ext cx="6400800" cy="685808"/>
          </a:xfrm>
        </p:spPr>
        <p:txBody>
          <a:bodyPr>
            <a:normAutofit lnSpcReduction="10000"/>
          </a:bodyPr>
          <a:lstStyle/>
          <a:p>
            <a:r>
              <a:rPr lang="en-GB" sz="4000" dirty="0" smtClean="0"/>
              <a:t>Controlling Temperature</a:t>
            </a:r>
            <a:endParaRPr lang="en-US" sz="4000" dirty="0"/>
          </a:p>
        </p:txBody>
      </p:sp>
      <p:pic>
        <p:nvPicPr>
          <p:cNvPr id="11266" name="Picture 2" descr="http://www.anonymousspace.com/albums/userpics/121108/tropical-drinks.jpg"/>
          <p:cNvPicPr>
            <a:picLocks noChangeAspect="1" noChangeArrowheads="1"/>
          </p:cNvPicPr>
          <p:nvPr/>
        </p:nvPicPr>
        <p:blipFill>
          <a:blip r:embed="rId2"/>
          <a:srcRect/>
          <a:stretch>
            <a:fillRect/>
          </a:stretch>
        </p:blipFill>
        <p:spPr bwMode="auto">
          <a:xfrm>
            <a:off x="1785918" y="1428736"/>
            <a:ext cx="5500726" cy="412554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GB" dirty="0" smtClean="0"/>
              <a:t>Thermoregulation &amp; Negative Feedback</a:t>
            </a:r>
            <a:endParaRPr lang="en-US" dirty="0"/>
          </a:p>
        </p:txBody>
      </p:sp>
      <p:sp>
        <p:nvSpPr>
          <p:cNvPr id="4" name="TextBox 3"/>
          <p:cNvSpPr txBox="1"/>
          <p:nvPr/>
        </p:nvSpPr>
        <p:spPr>
          <a:xfrm rot="19417145">
            <a:off x="611814" y="1829410"/>
            <a:ext cx="2286016" cy="646331"/>
          </a:xfrm>
          <a:prstGeom prst="rect">
            <a:avLst/>
          </a:prstGeom>
          <a:noFill/>
        </p:spPr>
        <p:txBody>
          <a:bodyPr wrap="square" rtlCol="0">
            <a:spAutoFit/>
          </a:bodyPr>
          <a:lstStyle/>
          <a:p>
            <a:pPr algn="ctr"/>
            <a:r>
              <a:rPr lang="en-GB" dirty="0" smtClean="0"/>
              <a:t>Core body temp. </a:t>
            </a:r>
            <a:r>
              <a:rPr lang="en-GB" b="1" dirty="0" smtClean="0"/>
              <a:t>rises</a:t>
            </a:r>
            <a:r>
              <a:rPr lang="en-GB" dirty="0" smtClean="0"/>
              <a:t> above normal level</a:t>
            </a:r>
            <a:endParaRPr lang="en-US" dirty="0"/>
          </a:p>
        </p:txBody>
      </p:sp>
      <p:grpSp>
        <p:nvGrpSpPr>
          <p:cNvPr id="3" name="Group 4"/>
          <p:cNvGrpSpPr/>
          <p:nvPr/>
        </p:nvGrpSpPr>
        <p:grpSpPr>
          <a:xfrm>
            <a:off x="214282" y="1500174"/>
            <a:ext cx="8715436" cy="4524677"/>
            <a:chOff x="142844" y="3143248"/>
            <a:chExt cx="8786842" cy="2913724"/>
          </a:xfrm>
        </p:grpSpPr>
        <p:sp>
          <p:nvSpPr>
            <p:cNvPr id="6" name="TextBox 5"/>
            <p:cNvSpPr txBox="1"/>
            <p:nvPr/>
          </p:nvSpPr>
          <p:spPr>
            <a:xfrm>
              <a:off x="2857488" y="3143248"/>
              <a:ext cx="3071834" cy="654049"/>
            </a:xfrm>
            <a:prstGeom prst="rect">
              <a:avLst/>
            </a:prstGeom>
            <a:noFill/>
          </p:spPr>
          <p:txBody>
            <a:bodyPr wrap="square" rtlCol="0">
              <a:spAutoFit/>
            </a:bodyPr>
            <a:lstStyle/>
            <a:p>
              <a:pPr algn="ctr"/>
              <a:r>
                <a:rPr lang="en-GB" sz="2000" b="1" dirty="0" smtClean="0"/>
                <a:t>Body detects rise in temp. and brings about a corrective mechanism.</a:t>
              </a:r>
              <a:endParaRPr lang="en-US" sz="2000" b="1" dirty="0"/>
            </a:p>
          </p:txBody>
        </p:sp>
        <p:sp>
          <p:nvSpPr>
            <p:cNvPr id="7" name="TextBox 6"/>
            <p:cNvSpPr txBox="1"/>
            <p:nvPr/>
          </p:nvSpPr>
          <p:spPr>
            <a:xfrm>
              <a:off x="2857488" y="5357826"/>
              <a:ext cx="3071834" cy="654049"/>
            </a:xfrm>
            <a:prstGeom prst="rect">
              <a:avLst/>
            </a:prstGeom>
            <a:noFill/>
          </p:spPr>
          <p:txBody>
            <a:bodyPr wrap="square" rtlCol="0">
              <a:spAutoFit/>
            </a:bodyPr>
            <a:lstStyle/>
            <a:p>
              <a:pPr algn="ctr"/>
              <a:r>
                <a:rPr lang="en-GB" sz="2000" b="1" dirty="0" smtClean="0"/>
                <a:t>Body detects rise in temp. and brings about a corrective mechanism.</a:t>
              </a:r>
              <a:endParaRPr lang="en-US" sz="2000" b="1" dirty="0"/>
            </a:p>
          </p:txBody>
        </p:sp>
        <p:sp>
          <p:nvSpPr>
            <p:cNvPr id="8" name="TextBox 7"/>
            <p:cNvSpPr txBox="1"/>
            <p:nvPr/>
          </p:nvSpPr>
          <p:spPr>
            <a:xfrm>
              <a:off x="142844" y="4357694"/>
              <a:ext cx="1928794" cy="654049"/>
            </a:xfrm>
            <a:prstGeom prst="rect">
              <a:avLst/>
            </a:prstGeom>
            <a:noFill/>
          </p:spPr>
          <p:txBody>
            <a:bodyPr wrap="square" rtlCol="0">
              <a:spAutoFit/>
            </a:bodyPr>
            <a:lstStyle/>
            <a:p>
              <a:pPr algn="ctr"/>
              <a:r>
                <a:rPr lang="en-GB" sz="2000" b="1" dirty="0" smtClean="0"/>
                <a:t>Core body temp. at normal level.</a:t>
              </a:r>
              <a:endParaRPr lang="en-US" sz="2000" b="1" dirty="0"/>
            </a:p>
          </p:txBody>
        </p:sp>
        <p:sp>
          <p:nvSpPr>
            <p:cNvPr id="9" name="TextBox 8"/>
            <p:cNvSpPr txBox="1"/>
            <p:nvPr/>
          </p:nvSpPr>
          <p:spPr>
            <a:xfrm>
              <a:off x="7000892" y="4429132"/>
              <a:ext cx="1928794" cy="654049"/>
            </a:xfrm>
            <a:prstGeom prst="rect">
              <a:avLst/>
            </a:prstGeom>
            <a:noFill/>
          </p:spPr>
          <p:txBody>
            <a:bodyPr wrap="square" rtlCol="0">
              <a:spAutoFit/>
            </a:bodyPr>
            <a:lstStyle/>
            <a:p>
              <a:pPr algn="ctr"/>
              <a:r>
                <a:rPr lang="en-GB" sz="2000" b="1" dirty="0" smtClean="0"/>
                <a:t>Core body temp. at normal level.</a:t>
              </a:r>
              <a:endParaRPr lang="en-US" sz="2000" b="1" dirty="0"/>
            </a:p>
          </p:txBody>
        </p:sp>
        <p:sp>
          <p:nvSpPr>
            <p:cNvPr id="10" name="Right Arrow 9"/>
            <p:cNvSpPr/>
            <p:nvPr/>
          </p:nvSpPr>
          <p:spPr>
            <a:xfrm rot="19375468">
              <a:off x="1763995" y="3665869"/>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373781">
              <a:off x="5835893" y="5094783"/>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75485">
              <a:off x="5841329" y="3723218"/>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11237">
              <a:off x="1696751" y="5155458"/>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78314">
              <a:off x="434572" y="5640759"/>
              <a:ext cx="2286016" cy="416213"/>
            </a:xfrm>
            <a:prstGeom prst="rect">
              <a:avLst/>
            </a:prstGeom>
            <a:noFill/>
          </p:spPr>
          <p:txBody>
            <a:bodyPr wrap="square" rtlCol="0">
              <a:spAutoFit/>
            </a:bodyPr>
            <a:lstStyle/>
            <a:p>
              <a:pPr algn="ctr"/>
              <a:r>
                <a:rPr lang="en-GB" dirty="0" smtClean="0"/>
                <a:t>Core body temp. </a:t>
              </a:r>
              <a:r>
                <a:rPr lang="en-GB" b="1" dirty="0" smtClean="0"/>
                <a:t>falls</a:t>
              </a:r>
              <a:r>
                <a:rPr lang="en-GB" dirty="0" smtClean="0"/>
                <a:t> above normal level</a:t>
              </a: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en/1/12/1911_Animal_heat.png"/>
          <p:cNvPicPr>
            <a:picLocks noChangeAspect="1" noChangeArrowheads="1"/>
          </p:cNvPicPr>
          <p:nvPr/>
        </p:nvPicPr>
        <p:blipFill>
          <a:blip r:embed="rId2"/>
          <a:srcRect/>
          <a:stretch>
            <a:fillRect/>
          </a:stretch>
        </p:blipFill>
        <p:spPr bwMode="auto">
          <a:xfrm>
            <a:off x="357158" y="714356"/>
            <a:ext cx="8515386" cy="50720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86874" cy="5940088"/>
          </a:xfrm>
          <a:prstGeom prst="rect">
            <a:avLst/>
          </a:prstGeom>
        </p:spPr>
        <p:txBody>
          <a:bodyPr wrap="square">
            <a:spAutoFit/>
          </a:bodyPr>
          <a:lstStyle/>
          <a:p>
            <a:r>
              <a:rPr lang="en-GB" sz="2000" b="1" dirty="0" smtClean="0"/>
              <a:t>Hot</a:t>
            </a:r>
          </a:p>
          <a:p>
            <a:r>
              <a:rPr lang="en-GB" sz="2000" b="1" dirty="0" smtClean="0"/>
              <a:t>37°C (98.6°F)</a:t>
            </a:r>
            <a:r>
              <a:rPr lang="en-GB" sz="2000" dirty="0" smtClean="0"/>
              <a:t> - Normal body temperature (which varies between about 36.12-37.5°C (96.8-99.5°F) </a:t>
            </a:r>
          </a:p>
          <a:p>
            <a:r>
              <a:rPr lang="en-GB" sz="2000" b="1" dirty="0" smtClean="0"/>
              <a:t>38°C (100.4°F)</a:t>
            </a:r>
            <a:r>
              <a:rPr lang="en-GB" sz="2000" dirty="0" smtClean="0"/>
              <a:t> - Sweating, feeling very uncomfortable, slightly hungry. </a:t>
            </a:r>
          </a:p>
          <a:p>
            <a:r>
              <a:rPr lang="en-GB" sz="2000" b="1" dirty="0" smtClean="0"/>
              <a:t>39°C (102.2°F)</a:t>
            </a:r>
            <a:r>
              <a:rPr lang="en-GB" sz="2000" dirty="0" smtClean="0"/>
              <a:t> - Severe sweating, flushed and very red. Fast heart rate and breathlessness. There may be exhaustion accompanying this. Children and people with epilepsy may be very likely to get convulsions at this point. </a:t>
            </a:r>
          </a:p>
          <a:p>
            <a:r>
              <a:rPr lang="en-GB" sz="2000" b="1" dirty="0" smtClean="0"/>
              <a:t>40°C (104°F)</a:t>
            </a:r>
            <a:r>
              <a:rPr lang="en-GB" sz="2000" dirty="0" smtClean="0"/>
              <a:t> - Fainting, dehydration, weakness, vomiting, headache and dizziness may occur as well as profuse sweating. </a:t>
            </a:r>
          </a:p>
          <a:p>
            <a:r>
              <a:rPr lang="en-GB" sz="2000" b="1" dirty="0" smtClean="0"/>
              <a:t>41°C (105.8°F)</a:t>
            </a:r>
            <a:r>
              <a:rPr lang="en-GB" sz="2000" dirty="0" smtClean="0"/>
              <a:t> - (</a:t>
            </a:r>
            <a:r>
              <a:rPr lang="en-GB" sz="2000" dirty="0" smtClean="0">
                <a:hlinkClick r:id="rId2" action="ppaction://hlinkfile" tooltip="Medical emergency"/>
              </a:rPr>
              <a:t>Medical emergency</a:t>
            </a:r>
            <a:r>
              <a:rPr lang="en-GB" sz="2000" dirty="0" smtClean="0"/>
              <a:t>) - Fainting, vomiting, severe headache, dizziness, confusion, hallucinations, delirium and drowsiness can occur. There may also be palpitations and breathlessness. </a:t>
            </a:r>
          </a:p>
          <a:p>
            <a:r>
              <a:rPr lang="en-GB" sz="2000" b="1" dirty="0" smtClean="0"/>
              <a:t>42°C (107.6°F)</a:t>
            </a:r>
            <a:r>
              <a:rPr lang="en-GB" sz="2000" dirty="0" smtClean="0"/>
              <a:t> - Subject may turn pale or remain flushed and red. They may become comatose, be in severe delirium, vomiting, and convulsions can occur. Blood pressure may be high or low and heart rate will be very fast. </a:t>
            </a:r>
          </a:p>
          <a:p>
            <a:r>
              <a:rPr lang="en-GB" sz="2000" b="1" dirty="0" smtClean="0"/>
              <a:t>43°C (109.4°F)</a:t>
            </a:r>
            <a:r>
              <a:rPr lang="en-GB" sz="2000" dirty="0" smtClean="0"/>
              <a:t> - Normally death, or there may be serious brain damage, continuous convulsions and shock. Cardio-respiratory collapse will likely occur. </a:t>
            </a:r>
          </a:p>
          <a:p>
            <a:r>
              <a:rPr lang="en-GB" sz="2000" b="1" dirty="0" smtClean="0"/>
              <a:t>44°C (111.2°F) or more</a:t>
            </a:r>
            <a:r>
              <a:rPr lang="en-GB" sz="2000" dirty="0" smtClean="0"/>
              <a:t> - Almost certainly death will occur; however, patients have been known to survive up to 46.5°C (115.7°F).</a:t>
            </a:r>
            <a:r>
              <a:rPr lang="en-GB" sz="2000" baseline="30000" dirty="0" smtClean="0">
                <a:hlinkClick r:id="" action="ppaction://hlinkfile"/>
              </a:rPr>
              <a:t>[</a:t>
            </a:r>
            <a:endParaRPr lang="en-GB"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8786874" cy="6186309"/>
          </a:xfrm>
          <a:prstGeom prst="rect">
            <a:avLst/>
          </a:prstGeom>
        </p:spPr>
        <p:txBody>
          <a:bodyPr wrap="square">
            <a:spAutoFit/>
          </a:bodyPr>
          <a:lstStyle/>
          <a:p>
            <a:r>
              <a:rPr lang="en-GB" b="1" dirty="0" smtClean="0"/>
              <a:t>Cold</a:t>
            </a:r>
          </a:p>
          <a:p>
            <a:r>
              <a:rPr lang="en-GB" b="1" dirty="0" smtClean="0"/>
              <a:t>37°C (98.6°F)</a:t>
            </a:r>
            <a:r>
              <a:rPr lang="en-GB" dirty="0" smtClean="0"/>
              <a:t> - Normal body temperature (which varies between about 36-37.5°C (96.8-99.5°F) </a:t>
            </a:r>
          </a:p>
          <a:p>
            <a:r>
              <a:rPr lang="en-GB" b="1" dirty="0" smtClean="0"/>
              <a:t>36°C (96.8°F)</a:t>
            </a:r>
            <a:r>
              <a:rPr lang="en-GB" dirty="0" smtClean="0"/>
              <a:t> - Mild to moderate shivering (it drops this low during sleep). May be a normal body temperature. </a:t>
            </a:r>
          </a:p>
          <a:p>
            <a:r>
              <a:rPr lang="en-GB" b="1" dirty="0" smtClean="0"/>
              <a:t>35°C (95.0°F)</a:t>
            </a:r>
            <a:r>
              <a:rPr lang="en-GB" dirty="0" smtClean="0"/>
              <a:t> - (</a:t>
            </a:r>
            <a:r>
              <a:rPr lang="en-GB" dirty="0" smtClean="0">
                <a:hlinkClick r:id="rId2" action="ppaction://hlinkfile" tooltip="Hypothermia"/>
              </a:rPr>
              <a:t>Hypothermia</a:t>
            </a:r>
            <a:r>
              <a:rPr lang="en-GB" dirty="0" smtClean="0"/>
              <a:t>) is less than 35°C (95.0°F) - Intense shivering, numbness and bluish/</a:t>
            </a:r>
            <a:r>
              <a:rPr lang="en-GB" dirty="0" err="1" smtClean="0"/>
              <a:t>grayness</a:t>
            </a:r>
            <a:r>
              <a:rPr lang="en-GB" dirty="0" smtClean="0"/>
              <a:t> of the skin. There is the possibility of heart irritability. </a:t>
            </a:r>
          </a:p>
          <a:p>
            <a:r>
              <a:rPr lang="en-GB" b="1" dirty="0" smtClean="0"/>
              <a:t>34°C (93.2°F)</a:t>
            </a:r>
            <a:r>
              <a:rPr lang="en-GB" dirty="0" smtClean="0"/>
              <a:t> - Severe shivering, loss of movement of fingers, blueness and confusion. Some behavioural changes may take place. </a:t>
            </a:r>
          </a:p>
          <a:p>
            <a:r>
              <a:rPr lang="en-GB" b="1" dirty="0" smtClean="0"/>
              <a:t>33°C (91.4°F)</a:t>
            </a:r>
            <a:r>
              <a:rPr lang="en-GB" dirty="0" smtClean="0"/>
              <a:t> - Moderate to severe confusion, sleepiness, depressed reflexes, progressive loss of shivering, slow heart beat, shallow breathing. Shivering may stop. Subject may be unresponsive to certain stimuli. </a:t>
            </a:r>
          </a:p>
          <a:p>
            <a:r>
              <a:rPr lang="en-GB" b="1" dirty="0" smtClean="0"/>
              <a:t>32°C (89.6°F)</a:t>
            </a:r>
            <a:r>
              <a:rPr lang="en-GB" dirty="0" smtClean="0"/>
              <a:t> - (</a:t>
            </a:r>
            <a:r>
              <a:rPr lang="en-GB" dirty="0" smtClean="0">
                <a:hlinkClick r:id="rId3" action="ppaction://hlinkfile" tooltip="Medical emergency"/>
              </a:rPr>
              <a:t>Medical emergency</a:t>
            </a:r>
            <a:r>
              <a:rPr lang="en-GB" dirty="0" smtClean="0"/>
              <a:t>) Hallucinations, delirium, complete confusion, extreme sleepiness that is progressively becoming comatose. Shivering is absent (subject may even think they are hot). Reflex may be absent or very slight. </a:t>
            </a:r>
          </a:p>
          <a:p>
            <a:r>
              <a:rPr lang="en-GB" b="1" dirty="0" smtClean="0"/>
              <a:t>31°C (87.8°F)</a:t>
            </a:r>
            <a:r>
              <a:rPr lang="en-GB" dirty="0" smtClean="0"/>
              <a:t> - Comatose, very rarely conscious. No or slight reflexes. Very shallow breathing and slow heart rate. Possibility of serious heart rhythm problems. </a:t>
            </a:r>
          </a:p>
          <a:p>
            <a:r>
              <a:rPr lang="en-GB" b="1" dirty="0" smtClean="0"/>
              <a:t>28°C (82.4°F)</a:t>
            </a:r>
            <a:r>
              <a:rPr lang="en-GB" dirty="0" smtClean="0"/>
              <a:t> - Severe heart rhythm disturbances are likely and breathing may stop at any time. Patient may appear to be dead. </a:t>
            </a:r>
          </a:p>
          <a:p>
            <a:r>
              <a:rPr lang="en-GB" b="1" dirty="0" smtClean="0"/>
              <a:t>24-26°C (75.2-78.8°F) or less</a:t>
            </a:r>
            <a:r>
              <a:rPr lang="en-GB" dirty="0" smtClean="0"/>
              <a:t> - Death usually occurs due to irregular heart beat or respiratory arrest; however, some patients have been known to survive with body temperatures as low as 14.2°C (57.5°F).</a:t>
            </a:r>
            <a:r>
              <a:rPr lang="en-GB" baseline="30000" dirty="0" smtClean="0">
                <a:hlinkClick r:id="" action="ppaction://hlinkfile"/>
              </a:rPr>
              <a:t>[</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Hypothalamus – the control centre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142852"/>
            <a:ext cx="8229600" cy="725470"/>
          </a:xfrm>
        </p:spPr>
        <p:txBody>
          <a:bodyPr>
            <a:noAutofit/>
          </a:bodyPr>
          <a:lstStyle/>
          <a:p>
            <a:r>
              <a:rPr lang="en-GB" sz="3800" dirty="0" smtClean="0"/>
              <a:t>The Hypothalamus Monitors Body Temp.</a:t>
            </a:r>
            <a:endParaRPr lang="en-US" sz="3800" dirty="0"/>
          </a:p>
        </p:txBody>
      </p:sp>
      <p:pic>
        <p:nvPicPr>
          <p:cNvPr id="18434" name="Picture 2" descr="http://www.brainconnection.com/med/medart/l/hypothalamus.jpg"/>
          <p:cNvPicPr>
            <a:picLocks noChangeAspect="1" noChangeArrowheads="1"/>
          </p:cNvPicPr>
          <p:nvPr/>
        </p:nvPicPr>
        <p:blipFill>
          <a:blip r:embed="rId2"/>
          <a:srcRect/>
          <a:stretch>
            <a:fillRect/>
          </a:stretch>
        </p:blipFill>
        <p:spPr bwMode="auto">
          <a:xfrm>
            <a:off x="214283" y="1000108"/>
            <a:ext cx="3143272" cy="3005520"/>
          </a:xfrm>
          <a:prstGeom prst="rect">
            <a:avLst/>
          </a:prstGeom>
          <a:noFill/>
        </p:spPr>
      </p:pic>
      <p:sp>
        <p:nvSpPr>
          <p:cNvPr id="7" name="TextBox 6"/>
          <p:cNvSpPr txBox="1"/>
          <p:nvPr/>
        </p:nvSpPr>
        <p:spPr>
          <a:xfrm>
            <a:off x="3571868" y="857232"/>
            <a:ext cx="5357850" cy="3293209"/>
          </a:xfrm>
          <a:prstGeom prst="rect">
            <a:avLst/>
          </a:prstGeom>
          <a:noFill/>
        </p:spPr>
        <p:txBody>
          <a:bodyPr wrap="square" rtlCol="0">
            <a:spAutoFit/>
          </a:bodyPr>
          <a:lstStyle/>
          <a:p>
            <a:r>
              <a:rPr lang="en-GB" sz="2600" dirty="0" smtClean="0"/>
              <a:t>The </a:t>
            </a:r>
            <a:r>
              <a:rPr lang="en-GB" sz="2600" b="1" dirty="0" smtClean="0">
                <a:solidFill>
                  <a:srgbClr val="FF0000"/>
                </a:solidFill>
              </a:rPr>
              <a:t>hypothalamus</a:t>
            </a:r>
            <a:r>
              <a:rPr lang="en-GB" sz="2600" dirty="0" smtClean="0"/>
              <a:t> is a small part of the brain that acts like a </a:t>
            </a:r>
            <a:r>
              <a:rPr lang="en-GB" sz="2600" b="1" dirty="0" smtClean="0"/>
              <a:t>thermostat.</a:t>
            </a:r>
          </a:p>
          <a:p>
            <a:endParaRPr lang="en-GB" sz="2600" dirty="0"/>
          </a:p>
          <a:p>
            <a:r>
              <a:rPr lang="en-GB" sz="2600" dirty="0" smtClean="0"/>
              <a:t>Thermoreceptors of the hypothalamus monitor the </a:t>
            </a:r>
            <a:r>
              <a:rPr lang="en-GB" sz="2600" b="1" dirty="0" smtClean="0">
                <a:solidFill>
                  <a:srgbClr val="00B050"/>
                </a:solidFill>
              </a:rPr>
              <a:t>temperature of the blood </a:t>
            </a:r>
            <a:r>
              <a:rPr lang="en-GB" sz="2600" dirty="0" smtClean="0"/>
              <a:t>flowing through it – </a:t>
            </a:r>
            <a:r>
              <a:rPr lang="en-GB" sz="2600" b="1" dirty="0" smtClean="0"/>
              <a:t>the </a:t>
            </a:r>
            <a:r>
              <a:rPr lang="en-GB" sz="2600" b="1" dirty="0" smtClean="0">
                <a:solidFill>
                  <a:srgbClr val="0070C0"/>
                </a:solidFill>
              </a:rPr>
              <a:t>CORE BODY TEMPERATURE</a:t>
            </a:r>
            <a:r>
              <a:rPr lang="en-GB" sz="2600" dirty="0" smtClean="0"/>
              <a:t>.</a:t>
            </a:r>
          </a:p>
        </p:txBody>
      </p:sp>
      <p:sp>
        <p:nvSpPr>
          <p:cNvPr id="8" name="TextBox 7"/>
          <p:cNvSpPr txBox="1"/>
          <p:nvPr/>
        </p:nvSpPr>
        <p:spPr>
          <a:xfrm>
            <a:off x="142844" y="4143380"/>
            <a:ext cx="8858312" cy="2400657"/>
          </a:xfrm>
          <a:prstGeom prst="rect">
            <a:avLst/>
          </a:prstGeom>
          <a:noFill/>
        </p:spPr>
        <p:txBody>
          <a:bodyPr wrap="square" rtlCol="0">
            <a:spAutoFit/>
          </a:bodyPr>
          <a:lstStyle/>
          <a:p>
            <a:r>
              <a:rPr lang="en-GB" sz="2500" dirty="0" smtClean="0"/>
              <a:t>There’s also thermoreceptors in the </a:t>
            </a:r>
            <a:r>
              <a:rPr lang="en-GB" sz="2500" b="1" dirty="0" smtClean="0"/>
              <a:t>skin</a:t>
            </a:r>
            <a:r>
              <a:rPr lang="en-GB" sz="2500" dirty="0" smtClean="0"/>
              <a:t>, which measure </a:t>
            </a:r>
            <a:r>
              <a:rPr lang="en-GB" sz="2500" b="1" dirty="0" smtClean="0">
                <a:solidFill>
                  <a:srgbClr val="0070C0"/>
                </a:solidFill>
              </a:rPr>
              <a:t>SKIN TEMPERATURE</a:t>
            </a:r>
            <a:r>
              <a:rPr lang="en-GB" sz="2500" dirty="0" smtClean="0"/>
              <a:t>.  </a:t>
            </a:r>
          </a:p>
          <a:p>
            <a:endParaRPr lang="en-GB" sz="2500" dirty="0"/>
          </a:p>
          <a:p>
            <a:r>
              <a:rPr lang="en-GB" sz="2500" dirty="0" smtClean="0"/>
              <a:t>Both sets of thermoreceptor send </a:t>
            </a:r>
            <a:r>
              <a:rPr lang="en-GB" sz="2500" b="1" dirty="0" smtClean="0">
                <a:solidFill>
                  <a:srgbClr val="FF0000"/>
                </a:solidFill>
              </a:rPr>
              <a:t>nerve impulses</a:t>
            </a:r>
            <a:r>
              <a:rPr lang="en-GB" sz="2500" b="1" dirty="0" smtClean="0"/>
              <a:t> </a:t>
            </a:r>
            <a:r>
              <a:rPr lang="en-GB" sz="2500" dirty="0" smtClean="0"/>
              <a:t>to the hypothalamus if the </a:t>
            </a:r>
            <a:r>
              <a:rPr lang="en-GB" sz="2500" b="1" dirty="0" smtClean="0"/>
              <a:t>core </a:t>
            </a:r>
            <a:r>
              <a:rPr lang="en-GB" sz="2500" dirty="0" smtClean="0"/>
              <a:t>or </a:t>
            </a:r>
            <a:r>
              <a:rPr lang="en-GB" sz="2500" b="1" dirty="0" smtClean="0"/>
              <a:t>skin</a:t>
            </a:r>
            <a:r>
              <a:rPr lang="en-GB" sz="2500" dirty="0" smtClean="0"/>
              <a:t> temperature is too high or low.</a:t>
            </a:r>
          </a:p>
          <a:p>
            <a:r>
              <a:rPr lang="en-GB" sz="2500" dirty="0" smtClean="0"/>
              <a:t>The hypothalamus can then initiate </a:t>
            </a:r>
            <a:r>
              <a:rPr lang="en-GB" sz="2500" b="1" dirty="0" smtClean="0">
                <a:solidFill>
                  <a:srgbClr val="7030A0"/>
                </a:solidFill>
              </a:rPr>
              <a:t>corrective mechanisms</a:t>
            </a:r>
            <a:r>
              <a:rPr lang="en-GB" sz="2500" dirty="0" smtClean="0"/>
              <a:t>. </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checkerboard(across)">
                                      <p:cBhvr>
                                        <p:cTn id="22" dur="500"/>
                                        <p:tgtEl>
                                          <p:spTgt spid="8">
                                            <p:txEl>
                                              <p:pRg st="2" end="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checkerboard(across)">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71462"/>
            <a:ext cx="8858312" cy="725470"/>
          </a:xfrm>
        </p:spPr>
        <p:txBody>
          <a:bodyPr>
            <a:noAutofit/>
          </a:bodyPr>
          <a:lstStyle/>
          <a:p>
            <a:r>
              <a:rPr lang="en-GB" sz="3800" dirty="0" smtClean="0"/>
              <a:t>Two Different Centres in the Hypothalamus</a:t>
            </a:r>
            <a:endParaRPr lang="en-US" sz="3800" dirty="0"/>
          </a:p>
        </p:txBody>
      </p:sp>
      <p:sp>
        <p:nvSpPr>
          <p:cNvPr id="6" name="TextBox 5"/>
          <p:cNvSpPr txBox="1"/>
          <p:nvPr/>
        </p:nvSpPr>
        <p:spPr>
          <a:xfrm>
            <a:off x="142844" y="500042"/>
            <a:ext cx="8858312" cy="6093976"/>
          </a:xfrm>
          <a:prstGeom prst="rect">
            <a:avLst/>
          </a:prstGeom>
          <a:noFill/>
        </p:spPr>
        <p:txBody>
          <a:bodyPr wrap="square" rtlCol="0">
            <a:spAutoFit/>
          </a:bodyPr>
          <a:lstStyle/>
          <a:p>
            <a:r>
              <a:rPr lang="en-GB" sz="2600" dirty="0" smtClean="0"/>
              <a:t>The thermoregulatory area of the </a:t>
            </a:r>
            <a:r>
              <a:rPr lang="en-GB" sz="2600" dirty="0" smtClean="0"/>
              <a:t>hypothalamus actually has </a:t>
            </a:r>
            <a:r>
              <a:rPr lang="en-GB" sz="2600" b="1" dirty="0" smtClean="0">
                <a:solidFill>
                  <a:srgbClr val="FF0000"/>
                </a:solidFill>
              </a:rPr>
              <a:t>two distinct </a:t>
            </a:r>
            <a:r>
              <a:rPr lang="en-GB" sz="2600" dirty="0" smtClean="0"/>
              <a:t>centres:</a:t>
            </a:r>
          </a:p>
          <a:p>
            <a:endParaRPr lang="en-GB" sz="2600" dirty="0" smtClean="0"/>
          </a:p>
          <a:p>
            <a:pPr algn="ctr"/>
            <a:r>
              <a:rPr lang="en-GB" sz="2600" b="1" u="sng" dirty="0" smtClean="0">
                <a:solidFill>
                  <a:srgbClr val="C00000"/>
                </a:solidFill>
              </a:rPr>
              <a:t>Heat GAIN Centre</a:t>
            </a:r>
          </a:p>
          <a:p>
            <a:pPr algn="ctr"/>
            <a:r>
              <a:rPr lang="en-GB" sz="2600" dirty="0" smtClean="0"/>
              <a:t>This area is activated by a </a:t>
            </a:r>
            <a:r>
              <a:rPr lang="en-GB" sz="2600" b="1" dirty="0" smtClean="0">
                <a:solidFill>
                  <a:srgbClr val="0070C0"/>
                </a:solidFill>
              </a:rPr>
              <a:t>fall in blood temperature</a:t>
            </a:r>
            <a:r>
              <a:rPr lang="en-GB" sz="2600" dirty="0" smtClean="0"/>
              <a:t>. It is responsible for controlling the mechanisms that will </a:t>
            </a:r>
            <a:r>
              <a:rPr lang="en-GB" sz="2600" b="1" dirty="0" smtClean="0">
                <a:solidFill>
                  <a:srgbClr val="00B050"/>
                </a:solidFill>
              </a:rPr>
              <a:t>increase</a:t>
            </a:r>
            <a:r>
              <a:rPr lang="en-GB" sz="2600" dirty="0" smtClean="0"/>
              <a:t> the blood temperature.</a:t>
            </a:r>
          </a:p>
          <a:p>
            <a:pPr algn="ctr"/>
            <a:endParaRPr lang="en-GB" sz="2600" dirty="0" smtClean="0"/>
          </a:p>
          <a:p>
            <a:pPr algn="ctr"/>
            <a:r>
              <a:rPr lang="en-GB" sz="2600" b="1" u="sng" dirty="0" smtClean="0">
                <a:solidFill>
                  <a:srgbClr val="002060"/>
                </a:solidFill>
              </a:rPr>
              <a:t>Heat LOSS Centre</a:t>
            </a:r>
          </a:p>
          <a:p>
            <a:pPr algn="ctr"/>
            <a:r>
              <a:rPr lang="en-GB" sz="2600" dirty="0" smtClean="0"/>
              <a:t>This area is activated by a </a:t>
            </a:r>
            <a:r>
              <a:rPr lang="en-GB" sz="2600" b="1" dirty="0" smtClean="0">
                <a:solidFill>
                  <a:srgbClr val="FF0000"/>
                </a:solidFill>
              </a:rPr>
              <a:t>rise in blood temperature</a:t>
            </a:r>
            <a:r>
              <a:rPr lang="en-GB" sz="2600" dirty="0" smtClean="0"/>
              <a:t>. It is responsible for controlling the mechanisms that will </a:t>
            </a:r>
            <a:r>
              <a:rPr lang="en-GB" sz="2600" b="1" dirty="0" smtClean="0">
                <a:solidFill>
                  <a:srgbClr val="7030A0"/>
                </a:solidFill>
              </a:rPr>
              <a:t>decrease</a:t>
            </a:r>
            <a:r>
              <a:rPr lang="en-GB" sz="2600" dirty="0" smtClean="0"/>
              <a:t> the blood temperature.</a:t>
            </a:r>
          </a:p>
          <a:p>
            <a:pPr algn="ctr"/>
            <a:endParaRPr lang="en-GB" sz="2600" dirty="0" smtClean="0"/>
          </a:p>
          <a:p>
            <a:pPr algn="ctr"/>
            <a:r>
              <a:rPr lang="en-GB" sz="2600" dirty="0" smtClean="0"/>
              <a:t>Of course, it is usually the </a:t>
            </a:r>
            <a:r>
              <a:rPr lang="en-GB" sz="2600" b="1" dirty="0" smtClean="0">
                <a:solidFill>
                  <a:srgbClr val="00B050"/>
                </a:solidFill>
              </a:rPr>
              <a:t>skin thermoreceptors</a:t>
            </a:r>
            <a:r>
              <a:rPr lang="en-GB" sz="2600" dirty="0" smtClean="0">
                <a:solidFill>
                  <a:srgbClr val="00B050"/>
                </a:solidFill>
              </a:rPr>
              <a:t> </a:t>
            </a:r>
            <a:r>
              <a:rPr lang="en-GB" sz="2600" dirty="0" smtClean="0"/>
              <a:t>that detect temperature changes </a:t>
            </a:r>
            <a:r>
              <a:rPr lang="en-GB" sz="2600" b="1" dirty="0" smtClean="0">
                <a:solidFill>
                  <a:srgbClr val="FF0000"/>
                </a:solidFill>
              </a:rPr>
              <a:t>first</a:t>
            </a:r>
            <a:r>
              <a:rPr lang="en-GB" sz="2600" dirty="0" smtClean="0"/>
              <a:t>.</a:t>
            </a:r>
            <a:endParaRPr lang="en-GB"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heckerboard(across)">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checkerboard(across)">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checkerboard(across)">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corrective mechanisms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57224" y="214290"/>
            <a:ext cx="2428892" cy="114300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82" y="1142984"/>
            <a:ext cx="2428892" cy="114300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976" y="428604"/>
            <a:ext cx="1857388" cy="646331"/>
          </a:xfrm>
          <a:prstGeom prst="rect">
            <a:avLst/>
          </a:prstGeom>
          <a:noFill/>
        </p:spPr>
        <p:txBody>
          <a:bodyPr wrap="square" rtlCol="0">
            <a:spAutoFit/>
          </a:bodyPr>
          <a:lstStyle/>
          <a:p>
            <a:pPr algn="ctr"/>
            <a:r>
              <a:rPr lang="en-GB" b="1" dirty="0" smtClean="0"/>
              <a:t>Thermoreceptors in hypothalamus</a:t>
            </a:r>
            <a:endParaRPr lang="en-US" b="1" dirty="0"/>
          </a:p>
        </p:txBody>
      </p:sp>
      <p:sp>
        <p:nvSpPr>
          <p:cNvPr id="9" name="TextBox 8"/>
          <p:cNvSpPr txBox="1"/>
          <p:nvPr/>
        </p:nvSpPr>
        <p:spPr>
          <a:xfrm>
            <a:off x="500034" y="1428736"/>
            <a:ext cx="1857388" cy="646331"/>
          </a:xfrm>
          <a:prstGeom prst="rect">
            <a:avLst/>
          </a:prstGeom>
          <a:noFill/>
        </p:spPr>
        <p:txBody>
          <a:bodyPr wrap="square" rtlCol="0">
            <a:spAutoFit/>
          </a:bodyPr>
          <a:lstStyle/>
          <a:p>
            <a:pPr algn="ctr"/>
            <a:r>
              <a:rPr lang="en-GB" b="1" dirty="0" smtClean="0"/>
              <a:t>Thermoreceptors in skin</a:t>
            </a:r>
            <a:endParaRPr lang="en-US" b="1" dirty="0"/>
          </a:p>
        </p:txBody>
      </p:sp>
      <p:sp>
        <p:nvSpPr>
          <p:cNvPr id="10" name="Right Arrow 9"/>
          <p:cNvSpPr/>
          <p:nvPr/>
        </p:nvSpPr>
        <p:spPr>
          <a:xfrm rot="329468">
            <a:off x="3112962" y="994819"/>
            <a:ext cx="1427083"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14876" y="1000108"/>
            <a:ext cx="2571768" cy="85725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57752" y="1142984"/>
            <a:ext cx="2286016" cy="523220"/>
          </a:xfrm>
          <a:prstGeom prst="rect">
            <a:avLst/>
          </a:prstGeom>
          <a:noFill/>
        </p:spPr>
        <p:txBody>
          <a:bodyPr wrap="square" rtlCol="0">
            <a:spAutoFit/>
          </a:bodyPr>
          <a:lstStyle/>
          <a:p>
            <a:pPr algn="ctr"/>
            <a:r>
              <a:rPr lang="en-GB" sz="2800" dirty="0" smtClean="0"/>
              <a:t>Hypothalamus</a:t>
            </a:r>
            <a:endParaRPr lang="en-US" sz="2800" dirty="0"/>
          </a:p>
        </p:txBody>
      </p:sp>
      <p:sp>
        <p:nvSpPr>
          <p:cNvPr id="13" name="Rectangle 12"/>
          <p:cNvSpPr/>
          <p:nvPr/>
        </p:nvSpPr>
        <p:spPr>
          <a:xfrm>
            <a:off x="428596" y="4000504"/>
            <a:ext cx="2571768" cy="100013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86182" y="3357562"/>
            <a:ext cx="2571768" cy="85725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00760" y="4572008"/>
            <a:ext cx="2714644" cy="85725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72066" y="5643578"/>
            <a:ext cx="3500462" cy="107157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1472" y="4000504"/>
            <a:ext cx="2286016" cy="954107"/>
          </a:xfrm>
          <a:prstGeom prst="rect">
            <a:avLst/>
          </a:prstGeom>
          <a:solidFill>
            <a:schemeClr val="tx2">
              <a:lumMod val="60000"/>
              <a:lumOff val="40000"/>
            </a:schemeClr>
          </a:solidFill>
        </p:spPr>
        <p:txBody>
          <a:bodyPr wrap="square" rtlCol="0">
            <a:spAutoFit/>
          </a:bodyPr>
          <a:lstStyle/>
          <a:p>
            <a:pPr algn="ctr"/>
            <a:r>
              <a:rPr lang="en-GB" sz="2800" dirty="0" smtClean="0"/>
              <a:t>Hairs on body (erect or flat)</a:t>
            </a:r>
            <a:endParaRPr lang="en-US" sz="2800" dirty="0"/>
          </a:p>
        </p:txBody>
      </p:sp>
      <p:sp>
        <p:nvSpPr>
          <p:cNvPr id="19" name="TextBox 18"/>
          <p:cNvSpPr txBox="1"/>
          <p:nvPr/>
        </p:nvSpPr>
        <p:spPr>
          <a:xfrm>
            <a:off x="3929058" y="3500438"/>
            <a:ext cx="2286016" cy="523220"/>
          </a:xfrm>
          <a:prstGeom prst="rect">
            <a:avLst/>
          </a:prstGeom>
          <a:solidFill>
            <a:schemeClr val="tx2">
              <a:lumMod val="60000"/>
              <a:lumOff val="40000"/>
            </a:schemeClr>
          </a:solidFill>
        </p:spPr>
        <p:txBody>
          <a:bodyPr wrap="square" rtlCol="0">
            <a:spAutoFit/>
          </a:bodyPr>
          <a:lstStyle/>
          <a:p>
            <a:pPr algn="ctr"/>
            <a:r>
              <a:rPr lang="en-GB" sz="2800" dirty="0" smtClean="0"/>
              <a:t>Sweat glands</a:t>
            </a:r>
            <a:endParaRPr lang="en-US" sz="2800" dirty="0"/>
          </a:p>
        </p:txBody>
      </p:sp>
      <p:sp>
        <p:nvSpPr>
          <p:cNvPr id="20" name="TextBox 19"/>
          <p:cNvSpPr txBox="1"/>
          <p:nvPr/>
        </p:nvSpPr>
        <p:spPr>
          <a:xfrm>
            <a:off x="6072198" y="4572008"/>
            <a:ext cx="2571768" cy="830997"/>
          </a:xfrm>
          <a:prstGeom prst="rect">
            <a:avLst/>
          </a:prstGeom>
          <a:solidFill>
            <a:schemeClr val="tx2">
              <a:lumMod val="60000"/>
              <a:lumOff val="40000"/>
            </a:schemeClr>
          </a:solidFill>
        </p:spPr>
        <p:txBody>
          <a:bodyPr wrap="square" rtlCol="0">
            <a:spAutoFit/>
          </a:bodyPr>
          <a:lstStyle/>
          <a:p>
            <a:pPr algn="ctr"/>
            <a:r>
              <a:rPr lang="en-GB" sz="2400" dirty="0" smtClean="0"/>
              <a:t>Skeletal muscles (shivering)</a:t>
            </a:r>
            <a:endParaRPr lang="en-US" sz="2400" dirty="0"/>
          </a:p>
        </p:txBody>
      </p:sp>
      <p:sp>
        <p:nvSpPr>
          <p:cNvPr id="21" name="TextBox 20"/>
          <p:cNvSpPr txBox="1"/>
          <p:nvPr/>
        </p:nvSpPr>
        <p:spPr>
          <a:xfrm>
            <a:off x="1928794" y="5357826"/>
            <a:ext cx="2562244" cy="1384995"/>
          </a:xfrm>
          <a:prstGeom prst="rect">
            <a:avLst/>
          </a:prstGeom>
          <a:solidFill>
            <a:schemeClr val="tx2">
              <a:lumMod val="60000"/>
              <a:lumOff val="40000"/>
            </a:schemeClr>
          </a:solidFill>
          <a:ln w="22225">
            <a:solidFill>
              <a:schemeClr val="tx1"/>
            </a:solidFill>
          </a:ln>
        </p:spPr>
        <p:txBody>
          <a:bodyPr wrap="square" rtlCol="0">
            <a:spAutoFit/>
          </a:bodyPr>
          <a:lstStyle/>
          <a:p>
            <a:pPr algn="ctr"/>
            <a:r>
              <a:rPr lang="en-GB" sz="2800" dirty="0" smtClean="0"/>
              <a:t>Adrenal/Thyroid Glands (metabolism)</a:t>
            </a:r>
          </a:p>
        </p:txBody>
      </p:sp>
      <p:sp>
        <p:nvSpPr>
          <p:cNvPr id="22" name="TextBox 21"/>
          <p:cNvSpPr txBox="1"/>
          <p:nvPr/>
        </p:nvSpPr>
        <p:spPr>
          <a:xfrm>
            <a:off x="5072066" y="5786454"/>
            <a:ext cx="3429024" cy="707886"/>
          </a:xfrm>
          <a:prstGeom prst="rect">
            <a:avLst/>
          </a:prstGeom>
          <a:solidFill>
            <a:schemeClr val="tx2">
              <a:lumMod val="60000"/>
              <a:lumOff val="40000"/>
            </a:schemeClr>
          </a:solidFill>
        </p:spPr>
        <p:txBody>
          <a:bodyPr wrap="square" rtlCol="0">
            <a:spAutoFit/>
          </a:bodyPr>
          <a:lstStyle/>
          <a:p>
            <a:pPr algn="ctr"/>
            <a:r>
              <a:rPr lang="en-GB" sz="2000" dirty="0" smtClean="0"/>
              <a:t>Smooth muscle in arterioles (</a:t>
            </a:r>
            <a:r>
              <a:rPr lang="en-GB" sz="2000" dirty="0" err="1" smtClean="0"/>
              <a:t>vasodilation</a:t>
            </a:r>
            <a:r>
              <a:rPr lang="en-GB" sz="2000" dirty="0" smtClean="0"/>
              <a:t>/vasoconstriction</a:t>
            </a:r>
            <a:endParaRPr lang="en-US" sz="2000" dirty="0"/>
          </a:p>
        </p:txBody>
      </p:sp>
      <p:sp>
        <p:nvSpPr>
          <p:cNvPr id="23" name="Down Arrow 22"/>
          <p:cNvSpPr/>
          <p:nvPr/>
        </p:nvSpPr>
        <p:spPr>
          <a:xfrm>
            <a:off x="4357686" y="1928802"/>
            <a:ext cx="321471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temperature</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thermoregulation?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4032"/>
          </a:xfrm>
        </p:spPr>
        <p:txBody>
          <a:bodyPr>
            <a:noAutofit/>
          </a:bodyPr>
          <a:lstStyle/>
          <a:p>
            <a:r>
              <a:rPr lang="en-GB" sz="3600" dirty="0" smtClean="0"/>
              <a:t>If the body/skin temperature gets too high....</a:t>
            </a:r>
            <a:endParaRPr lang="en-US" sz="3600" dirty="0"/>
          </a:p>
        </p:txBody>
      </p:sp>
      <p:sp>
        <p:nvSpPr>
          <p:cNvPr id="5" name="Content Placeholder 4"/>
          <p:cNvSpPr>
            <a:spLocks noGrp="1"/>
          </p:cNvSpPr>
          <p:nvPr>
            <p:ph idx="1"/>
          </p:nvPr>
        </p:nvSpPr>
        <p:spPr>
          <a:xfrm>
            <a:off x="142844" y="1142984"/>
            <a:ext cx="8858312" cy="5572164"/>
          </a:xfrm>
        </p:spPr>
        <p:txBody>
          <a:bodyPr>
            <a:normAutofit lnSpcReduction="10000"/>
          </a:bodyPr>
          <a:lstStyle/>
          <a:p>
            <a:pPr>
              <a:buNone/>
            </a:pPr>
            <a:r>
              <a:rPr lang="en-GB" sz="2800" dirty="0" smtClean="0"/>
              <a:t>... the </a:t>
            </a:r>
            <a:r>
              <a:rPr lang="en-GB" sz="2800" b="1" dirty="0" smtClean="0">
                <a:solidFill>
                  <a:srgbClr val="FF0000"/>
                </a:solidFill>
              </a:rPr>
              <a:t>thermoreceptors detect</a:t>
            </a:r>
            <a:r>
              <a:rPr lang="en-GB" sz="2800" dirty="0" smtClean="0"/>
              <a:t> this, and send impulses to the hypothalamus. The hypothalamus brings about </a:t>
            </a:r>
            <a:r>
              <a:rPr lang="en-GB" sz="2800" b="1" dirty="0" smtClean="0">
                <a:solidFill>
                  <a:srgbClr val="0070C0"/>
                </a:solidFill>
              </a:rPr>
              <a:t>corrective mechanisms</a:t>
            </a:r>
            <a:r>
              <a:rPr lang="en-GB" sz="2800" dirty="0" smtClean="0"/>
              <a:t> to decrease the core body temp:</a:t>
            </a:r>
          </a:p>
          <a:p>
            <a:pPr>
              <a:buNone/>
            </a:pPr>
            <a:endParaRPr lang="en-GB" sz="2800" dirty="0"/>
          </a:p>
          <a:p>
            <a:pPr marL="514350" indent="-514350">
              <a:buAutoNum type="arabicPeriod"/>
            </a:pPr>
            <a:r>
              <a:rPr lang="en-GB" sz="2900" b="1" dirty="0" smtClean="0">
                <a:solidFill>
                  <a:srgbClr val="00B050"/>
                </a:solidFill>
              </a:rPr>
              <a:t>VASODILATION:</a:t>
            </a:r>
            <a:r>
              <a:rPr lang="en-GB" sz="2900" b="1" dirty="0" smtClean="0"/>
              <a:t> </a:t>
            </a:r>
            <a:r>
              <a:rPr lang="en-GB" sz="2900" dirty="0" smtClean="0"/>
              <a:t>allows more blood to the surface of the skin.</a:t>
            </a:r>
          </a:p>
          <a:p>
            <a:pPr marL="514350" indent="-514350">
              <a:buAutoNum type="arabicPeriod"/>
            </a:pPr>
            <a:r>
              <a:rPr lang="en-GB" sz="2900" b="1" dirty="0" smtClean="0">
                <a:solidFill>
                  <a:srgbClr val="00B050"/>
                </a:solidFill>
              </a:rPr>
              <a:t>INCREASED SWEATING: </a:t>
            </a:r>
            <a:r>
              <a:rPr lang="en-GB" sz="2900" dirty="0" smtClean="0"/>
              <a:t>causes a ‘cooling effect’</a:t>
            </a:r>
          </a:p>
          <a:p>
            <a:pPr marL="514350" indent="-514350">
              <a:buAutoNum type="arabicPeriod"/>
            </a:pPr>
            <a:r>
              <a:rPr lang="en-GB" sz="2900" b="1" dirty="0" smtClean="0">
                <a:solidFill>
                  <a:srgbClr val="00B050"/>
                </a:solidFill>
              </a:rPr>
              <a:t>PANTING:</a:t>
            </a:r>
            <a:r>
              <a:rPr lang="en-GB" sz="2900" b="1" dirty="0" smtClean="0"/>
              <a:t> </a:t>
            </a:r>
            <a:r>
              <a:rPr lang="en-GB" sz="2900" dirty="0" smtClean="0"/>
              <a:t>causes a ‘cooling effect’</a:t>
            </a:r>
          </a:p>
          <a:p>
            <a:pPr marL="514350" indent="-514350">
              <a:buAutoNum type="arabicPeriod"/>
            </a:pPr>
            <a:r>
              <a:rPr lang="en-GB" sz="2900" b="1" dirty="0" smtClean="0">
                <a:solidFill>
                  <a:srgbClr val="00B050"/>
                </a:solidFill>
              </a:rPr>
              <a:t>PILOREXATION:</a:t>
            </a:r>
            <a:r>
              <a:rPr lang="en-GB" sz="2900" b="1" dirty="0" smtClean="0"/>
              <a:t> </a:t>
            </a:r>
            <a:r>
              <a:rPr lang="en-GB" sz="2900" dirty="0" smtClean="0"/>
              <a:t>hairs lie flat. Less air trapped = less insulation.</a:t>
            </a:r>
          </a:p>
          <a:p>
            <a:pPr marL="514350" indent="-514350">
              <a:buAutoNum type="arabicPeriod"/>
            </a:pPr>
            <a:r>
              <a:rPr lang="en-GB" sz="2900" b="1" dirty="0" smtClean="0">
                <a:solidFill>
                  <a:srgbClr val="FF0000"/>
                </a:solidFill>
              </a:rPr>
              <a:t>DECREASED METABOLISM: </a:t>
            </a:r>
            <a:r>
              <a:rPr lang="en-GB" sz="2900" dirty="0" smtClean="0"/>
              <a:t>to less heat is produced by respiration.</a:t>
            </a:r>
            <a:endParaRPr lang="en-US" sz="2900" b="1" dirty="0" smtClean="0"/>
          </a:p>
          <a:p>
            <a:pPr marL="514350" indent="-514350">
              <a:buAutoNum type="arabicPeriod"/>
            </a:pPr>
            <a:endParaRPr lang="en-GB"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heckerboard(across)">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heckerboard(across)">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4032"/>
          </a:xfrm>
        </p:spPr>
        <p:txBody>
          <a:bodyPr>
            <a:normAutofit fontScale="90000"/>
          </a:bodyPr>
          <a:lstStyle/>
          <a:p>
            <a:r>
              <a:rPr lang="en-GB" dirty="0" smtClean="0"/>
              <a:t>1. Vasodilation</a:t>
            </a:r>
            <a:endParaRPr lang="en-US" dirty="0"/>
          </a:p>
        </p:txBody>
      </p:sp>
      <p:sp>
        <p:nvSpPr>
          <p:cNvPr id="5" name="Content Placeholder 4"/>
          <p:cNvSpPr>
            <a:spLocks noGrp="1"/>
          </p:cNvSpPr>
          <p:nvPr>
            <p:ph idx="1"/>
          </p:nvPr>
        </p:nvSpPr>
        <p:spPr>
          <a:xfrm>
            <a:off x="142844" y="928670"/>
            <a:ext cx="8858312" cy="5715040"/>
          </a:xfrm>
        </p:spPr>
        <p:txBody>
          <a:bodyPr>
            <a:normAutofit/>
          </a:bodyPr>
          <a:lstStyle/>
          <a:p>
            <a:pPr>
              <a:buNone/>
            </a:pPr>
            <a:r>
              <a:rPr lang="en-GB" sz="2800" dirty="0" smtClean="0"/>
              <a:t>Nerve impulses are sent from the hypothalamus to the </a:t>
            </a:r>
            <a:r>
              <a:rPr lang="en-GB" sz="2800" b="1" dirty="0" smtClean="0">
                <a:solidFill>
                  <a:srgbClr val="FF0000"/>
                </a:solidFill>
              </a:rPr>
              <a:t>smooth muscle in skin arterioles</a:t>
            </a:r>
            <a:r>
              <a:rPr lang="en-GB" sz="2800" b="1" dirty="0" smtClean="0"/>
              <a:t>.</a:t>
            </a:r>
            <a:r>
              <a:rPr lang="en-GB" sz="2800" dirty="0" smtClean="0"/>
              <a:t> </a:t>
            </a:r>
          </a:p>
          <a:p>
            <a:pPr>
              <a:buNone/>
            </a:pPr>
            <a:r>
              <a:rPr lang="en-GB" sz="2800" dirty="0" smtClean="0"/>
              <a:t>This causes the smooth muscle to </a:t>
            </a:r>
            <a:r>
              <a:rPr lang="en-GB" sz="2800" b="1" dirty="0" smtClean="0">
                <a:solidFill>
                  <a:srgbClr val="00B050"/>
                </a:solidFill>
              </a:rPr>
              <a:t>relax</a:t>
            </a:r>
            <a:r>
              <a:rPr lang="en-GB" sz="2800" dirty="0" smtClean="0">
                <a:solidFill>
                  <a:srgbClr val="00B050"/>
                </a:solidFill>
              </a:rPr>
              <a:t>, </a:t>
            </a:r>
            <a:r>
              <a:rPr lang="en-GB" sz="2800" b="1" dirty="0" smtClean="0">
                <a:solidFill>
                  <a:srgbClr val="00B050"/>
                </a:solidFill>
              </a:rPr>
              <a:t>opening up blood capillaries near the surface of the skin</a:t>
            </a:r>
            <a:r>
              <a:rPr lang="en-GB" sz="2800" dirty="0" smtClean="0"/>
              <a:t>.</a:t>
            </a:r>
          </a:p>
          <a:p>
            <a:pPr>
              <a:buNone/>
            </a:pPr>
            <a:r>
              <a:rPr lang="en-GB" sz="2800" dirty="0" smtClean="0"/>
              <a:t>Blood flows near the skin surface now, and heat can be </a:t>
            </a:r>
            <a:r>
              <a:rPr lang="en-GB" sz="2800" b="1" dirty="0" smtClean="0">
                <a:solidFill>
                  <a:schemeClr val="accent6">
                    <a:lumMod val="75000"/>
                  </a:schemeClr>
                </a:solidFill>
              </a:rPr>
              <a:t>radiated</a:t>
            </a:r>
            <a:r>
              <a:rPr lang="en-GB" sz="2800" dirty="0" smtClean="0"/>
              <a:t> away.</a:t>
            </a:r>
            <a:endParaRPr lang="en-US" sz="2800" dirty="0"/>
          </a:p>
        </p:txBody>
      </p:sp>
      <p:pic>
        <p:nvPicPr>
          <p:cNvPr id="21506" name="Picture 2"/>
          <p:cNvPicPr>
            <a:picLocks noChangeAspect="1" noChangeArrowheads="1"/>
          </p:cNvPicPr>
          <p:nvPr/>
        </p:nvPicPr>
        <p:blipFill>
          <a:blip r:embed="rId2"/>
          <a:srcRect/>
          <a:stretch>
            <a:fillRect/>
          </a:stretch>
        </p:blipFill>
        <p:spPr bwMode="auto">
          <a:xfrm>
            <a:off x="2000232" y="3929066"/>
            <a:ext cx="5314950" cy="2543175"/>
          </a:xfrm>
          <a:prstGeom prst="rect">
            <a:avLst/>
          </a:prstGeom>
          <a:noFill/>
          <a:ln w="9525">
            <a:noFill/>
            <a:miter lim="800000"/>
            <a:headEnd/>
            <a:tailEnd/>
          </a:ln>
          <a:effectLst/>
        </p:spPr>
      </p:pic>
      <p:cxnSp>
        <p:nvCxnSpPr>
          <p:cNvPr id="13" name="Straight Arrow Connector 12"/>
          <p:cNvCxnSpPr/>
          <p:nvPr/>
        </p:nvCxnSpPr>
        <p:spPr>
          <a:xfrm>
            <a:off x="928662" y="6215082"/>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29520" y="6215082"/>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142976" y="3786190"/>
            <a:ext cx="7262949" cy="971006"/>
          </a:xfrm>
          <a:custGeom>
            <a:avLst/>
            <a:gdLst>
              <a:gd name="connsiteX0" fmla="*/ 0 w 7262949"/>
              <a:gd name="connsiteY0" fmla="*/ 971006 h 971006"/>
              <a:gd name="connsiteX1" fmla="*/ 1541418 w 7262949"/>
              <a:gd name="connsiteY1" fmla="*/ 252549 h 971006"/>
              <a:gd name="connsiteX2" fmla="*/ 3696789 w 7262949"/>
              <a:gd name="connsiteY2" fmla="*/ 4354 h 971006"/>
              <a:gd name="connsiteX3" fmla="*/ 5747658 w 7262949"/>
              <a:gd name="connsiteY3" fmla="*/ 278674 h 971006"/>
              <a:gd name="connsiteX4" fmla="*/ 7262949 w 7262949"/>
              <a:gd name="connsiteY4" fmla="*/ 853440 h 97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949" h="971006">
                <a:moveTo>
                  <a:pt x="0" y="971006"/>
                </a:moveTo>
                <a:cubicBezTo>
                  <a:pt x="462643" y="692332"/>
                  <a:pt x="925287" y="413658"/>
                  <a:pt x="1541418" y="252549"/>
                </a:cubicBezTo>
                <a:cubicBezTo>
                  <a:pt x="2157550" y="91440"/>
                  <a:pt x="2995749" y="0"/>
                  <a:pt x="3696789" y="4354"/>
                </a:cubicBezTo>
                <a:cubicBezTo>
                  <a:pt x="4397829" y="8708"/>
                  <a:pt x="5153298" y="137160"/>
                  <a:pt x="5747658" y="278674"/>
                </a:cubicBezTo>
                <a:cubicBezTo>
                  <a:pt x="6342018" y="420188"/>
                  <a:pt x="6802483" y="636814"/>
                  <a:pt x="7262949" y="853440"/>
                </a:cubicBezTo>
              </a:path>
            </a:pathLst>
          </a:custGeom>
          <a:ln w="3524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6"/>
                                        </p:tgtEl>
                                        <p:attrNameLst>
                                          <p:attrName>style.visibility</p:attrName>
                                        </p:attrNameLst>
                                      </p:cBhvr>
                                      <p:to>
                                        <p:strVal val="visible"/>
                                      </p:to>
                                    </p:set>
                                    <p:animEffect transition="in" filter="checkerboard(across)">
                                      <p:cBhvr>
                                        <p:cTn id="22" dur="500"/>
                                        <p:tgtEl>
                                          <p:spTgt spid="21506"/>
                                        </p:tgtEl>
                                      </p:cBhvr>
                                    </p:animEffect>
                                  </p:childTnLst>
                                </p:cTn>
                              </p:par>
                              <p:par>
                                <p:cTn id="23" presetID="5"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2. Increased sweating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Vasodilation also</a:t>
            </a:r>
            <a:r>
              <a:rPr kumimoji="0" lang="en-GB" sz="2800" b="0" i="0" u="none" strike="noStrike" kern="1200" cap="none" spc="0" normalizeH="0" noProof="0" dirty="0" smtClean="0">
                <a:ln>
                  <a:noFill/>
                </a:ln>
                <a:solidFill>
                  <a:schemeClr val="tx1"/>
                </a:solidFill>
                <a:effectLst/>
                <a:uLnTx/>
                <a:uFillTx/>
                <a:latin typeface="+mn-lt"/>
                <a:ea typeface="+mn-ea"/>
                <a:cs typeface="+mn-cs"/>
              </a:rPr>
              <a:t> increases blood flow to the </a:t>
            </a:r>
            <a:r>
              <a:rPr kumimoji="0" lang="en-GB" sz="2800" b="1" i="0" u="none" strike="noStrike" kern="1200" cap="none" spc="0" normalizeH="0" noProof="0" dirty="0" smtClean="0">
                <a:ln>
                  <a:noFill/>
                </a:ln>
                <a:solidFill>
                  <a:schemeClr val="accent6">
                    <a:lumMod val="75000"/>
                  </a:schemeClr>
                </a:solidFill>
                <a:effectLst/>
                <a:uLnTx/>
                <a:uFillTx/>
                <a:latin typeface="+mn-lt"/>
                <a:ea typeface="+mn-ea"/>
                <a:cs typeface="+mn-cs"/>
              </a:rPr>
              <a:t>sweat glands</a:t>
            </a:r>
            <a:r>
              <a:rPr kumimoji="0" lang="en-GB" sz="28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baseline="0" dirty="0" smtClean="0"/>
              <a:t>This</a:t>
            </a:r>
            <a:r>
              <a:rPr lang="en-GB" sz="2800" b="0" dirty="0" smtClean="0"/>
              <a:t> causes more sweat to be </a:t>
            </a:r>
            <a:r>
              <a:rPr lang="en-GB" sz="2800" b="1" dirty="0" smtClean="0">
                <a:solidFill>
                  <a:srgbClr val="00B050"/>
                </a:solidFill>
              </a:rPr>
              <a:t>secreted</a:t>
            </a:r>
            <a:r>
              <a:rPr lang="en-GB" sz="2800" dirty="0" smtClean="0"/>
              <a:t> onto the surface of the skin.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The</a:t>
            </a:r>
            <a:r>
              <a:rPr kumimoji="0" lang="en-GB" sz="2800" b="0" i="0" u="none" strike="noStrike" kern="1200" cap="none" spc="0" normalizeH="0" noProof="0" dirty="0" smtClean="0">
                <a:ln>
                  <a:noFill/>
                </a:ln>
                <a:solidFill>
                  <a:schemeClr val="tx1"/>
                </a:solidFill>
                <a:effectLst/>
                <a:uLnTx/>
                <a:uFillTx/>
                <a:latin typeface="+mn-lt"/>
                <a:ea typeface="+mn-ea"/>
                <a:cs typeface="+mn-cs"/>
              </a:rPr>
              <a:t> sweat </a:t>
            </a:r>
            <a:r>
              <a:rPr kumimoji="0" lang="en-GB" sz="2800" b="1" i="0" u="none" strike="noStrike" kern="1200" cap="none" spc="0" normalizeH="0" noProof="0" dirty="0" smtClean="0">
                <a:ln>
                  <a:noFill/>
                </a:ln>
                <a:solidFill>
                  <a:srgbClr val="7030A0"/>
                </a:solidFill>
                <a:effectLst/>
                <a:uLnTx/>
                <a:uFillTx/>
                <a:latin typeface="+mn-lt"/>
                <a:ea typeface="+mn-ea"/>
                <a:cs typeface="+mn-cs"/>
              </a:rPr>
              <a:t>evaporates</a:t>
            </a:r>
            <a:r>
              <a:rPr kumimoji="0" lang="en-GB" sz="2800" b="1" i="0" u="none" strike="noStrike" kern="1200" cap="none" spc="0" normalizeH="0" noProof="0" dirty="0" smtClean="0">
                <a:ln>
                  <a:noFill/>
                </a:ln>
                <a:solidFill>
                  <a:schemeClr val="tx1"/>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from the skin, causing a </a:t>
            </a:r>
            <a:r>
              <a:rPr kumimoji="0" lang="en-GB" sz="2800" b="1" i="0" u="none" strike="noStrike" kern="1200" cap="none" spc="0" normalizeH="0" noProof="0" dirty="0" smtClean="0">
                <a:ln>
                  <a:noFill/>
                </a:ln>
                <a:solidFill>
                  <a:srgbClr val="00B0F0"/>
                </a:solidFill>
                <a:effectLst/>
                <a:uLnTx/>
                <a:uFillTx/>
                <a:latin typeface="+mn-lt"/>
                <a:ea typeface="+mn-ea"/>
                <a:cs typeface="+mn-cs"/>
              </a:rPr>
              <a:t>cooling effect</a:t>
            </a:r>
            <a:r>
              <a:rPr kumimoji="0" lang="en-GB" sz="280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530" name="Picture 2" descr="http://www.vernier.com/labequipment/images/proscope_sweat.jpg"/>
          <p:cNvPicPr>
            <a:picLocks noChangeAspect="1" noChangeArrowheads="1"/>
          </p:cNvPicPr>
          <p:nvPr/>
        </p:nvPicPr>
        <p:blipFill>
          <a:blip r:embed="rId2"/>
          <a:srcRect/>
          <a:stretch>
            <a:fillRect/>
          </a:stretch>
        </p:blipFill>
        <p:spPr bwMode="auto">
          <a:xfrm>
            <a:off x="285720" y="3571876"/>
            <a:ext cx="3929090" cy="2946818"/>
          </a:xfrm>
          <a:prstGeom prst="rect">
            <a:avLst/>
          </a:prstGeom>
          <a:noFill/>
        </p:spPr>
      </p:pic>
      <p:pic>
        <p:nvPicPr>
          <p:cNvPr id="22532" name="Picture 4" descr="http://a.abcnews.com/images/GMA/nm_sweat_070823_ms.jpg"/>
          <p:cNvPicPr>
            <a:picLocks noChangeAspect="1" noChangeArrowheads="1"/>
          </p:cNvPicPr>
          <p:nvPr/>
        </p:nvPicPr>
        <p:blipFill>
          <a:blip r:embed="rId3"/>
          <a:srcRect/>
          <a:stretch>
            <a:fillRect/>
          </a:stretch>
        </p:blipFill>
        <p:spPr bwMode="auto">
          <a:xfrm>
            <a:off x="4857752" y="3571876"/>
            <a:ext cx="3933825" cy="2952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3. Panting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Some animals have</a:t>
            </a:r>
            <a:r>
              <a:rPr kumimoji="0" lang="en-GB" sz="2800" b="0" i="0" u="none" strike="noStrike" kern="1200" cap="none" spc="0" normalizeH="0" noProof="0" dirty="0" smtClean="0">
                <a:ln>
                  <a:noFill/>
                </a:ln>
                <a:solidFill>
                  <a:schemeClr val="tx1"/>
                </a:solidFill>
                <a:effectLst/>
                <a:uLnTx/>
                <a:uFillTx/>
                <a:latin typeface="+mn-lt"/>
                <a:ea typeface="+mn-ea"/>
                <a:cs typeface="+mn-cs"/>
              </a:rPr>
              <a:t> few, if any sweat glands at all. They lose heat by panting.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aseline="0" dirty="0" smtClean="0"/>
              <a:t>Panting</a:t>
            </a:r>
            <a:r>
              <a:rPr lang="en-GB" sz="2800" dirty="0" smtClean="0"/>
              <a:t> involves </a:t>
            </a:r>
            <a:r>
              <a:rPr lang="en-GB" sz="2800" b="1" dirty="0" smtClean="0">
                <a:solidFill>
                  <a:srgbClr val="FF0000"/>
                </a:solidFill>
              </a:rPr>
              <a:t>quick</a:t>
            </a:r>
            <a:r>
              <a:rPr lang="en-GB" sz="2800" dirty="0" smtClean="0">
                <a:solidFill>
                  <a:srgbClr val="FF0000"/>
                </a:solidFill>
              </a:rPr>
              <a:t>, </a:t>
            </a:r>
            <a:r>
              <a:rPr lang="en-GB" sz="2800" b="1" dirty="0" smtClean="0">
                <a:solidFill>
                  <a:srgbClr val="FF0000"/>
                </a:solidFill>
              </a:rPr>
              <a:t>short</a:t>
            </a:r>
            <a:r>
              <a:rPr lang="en-GB" sz="2800" dirty="0" smtClean="0">
                <a:solidFill>
                  <a:srgbClr val="FF0000"/>
                </a:solidFill>
              </a:rPr>
              <a:t> </a:t>
            </a:r>
            <a:r>
              <a:rPr lang="en-GB" sz="2800" b="1" dirty="0" smtClean="0">
                <a:solidFill>
                  <a:srgbClr val="FF0000"/>
                </a:solidFill>
              </a:rPr>
              <a:t>breaths of air</a:t>
            </a:r>
            <a:r>
              <a:rPr lang="en-GB" sz="2800" dirty="0" smtClean="0"/>
              <a:t>, which </a:t>
            </a:r>
            <a:r>
              <a:rPr lang="en-GB" sz="2800" b="1" dirty="0" smtClean="0">
                <a:solidFill>
                  <a:srgbClr val="00B050"/>
                </a:solidFill>
              </a:rPr>
              <a:t>evaporate</a:t>
            </a:r>
            <a:r>
              <a:rPr lang="en-GB" sz="2800" dirty="0" smtClean="0"/>
              <a:t> water from the tongue, producing a </a:t>
            </a:r>
            <a:r>
              <a:rPr lang="en-GB" sz="2800" b="1" dirty="0" smtClean="0">
                <a:solidFill>
                  <a:srgbClr val="00B0F0"/>
                </a:solidFill>
              </a:rPr>
              <a:t>cooling effect</a:t>
            </a:r>
            <a:r>
              <a:rPr lang="en-GB" sz="2800" dirty="0" smtClean="0">
                <a:solidFill>
                  <a:srgbClr val="00B0F0"/>
                </a:solidFill>
              </a:rPr>
              <a:t>.</a:t>
            </a:r>
            <a:endParaRPr kumimoji="0" lang="en-US" sz="2800" b="0" i="0" u="none" strike="noStrike" kern="1200" cap="none" spc="0" normalizeH="0" baseline="0" noProof="0" dirty="0" smtClean="0">
              <a:ln>
                <a:noFill/>
              </a:ln>
              <a:solidFill>
                <a:srgbClr val="00B0F0"/>
              </a:solidFill>
              <a:effectLst/>
              <a:uLnTx/>
              <a:uFillTx/>
              <a:latin typeface="+mn-lt"/>
              <a:ea typeface="+mn-ea"/>
              <a:cs typeface="+mn-cs"/>
            </a:endParaRPr>
          </a:p>
        </p:txBody>
      </p:sp>
      <p:pic>
        <p:nvPicPr>
          <p:cNvPr id="28674" name="Picture 2" descr="http://wrongcrowd.com/albums/pets/spike_panting.jpg"/>
          <p:cNvPicPr>
            <a:picLocks noChangeAspect="1" noChangeArrowheads="1"/>
          </p:cNvPicPr>
          <p:nvPr/>
        </p:nvPicPr>
        <p:blipFill>
          <a:blip r:embed="rId2" cstate="print"/>
          <a:srcRect/>
          <a:stretch>
            <a:fillRect/>
          </a:stretch>
        </p:blipFill>
        <p:spPr bwMode="auto">
          <a:xfrm>
            <a:off x="2285985" y="3094344"/>
            <a:ext cx="4500594" cy="3373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4.</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Pilorelaxation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Nerve impulses to cause </a:t>
            </a:r>
            <a:r>
              <a:rPr kumimoji="0" lang="en-GB" sz="2800" b="1" i="0" u="none" strike="noStrike" kern="1200" cap="none" spc="0" normalizeH="0" baseline="0" noProof="0" dirty="0" smtClean="0">
                <a:ln>
                  <a:noFill/>
                </a:ln>
                <a:solidFill>
                  <a:srgbClr val="FF0000"/>
                </a:solidFill>
                <a:effectLst/>
                <a:uLnTx/>
                <a:uFillTx/>
                <a:latin typeface="+mn-lt"/>
                <a:ea typeface="+mn-ea"/>
                <a:cs typeface="+mn-cs"/>
              </a:rPr>
              <a:t>erector pili </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muscles</a:t>
            </a:r>
            <a:r>
              <a:rPr kumimoji="0" lang="en-GB" sz="2800" b="1" i="0" u="none" strike="noStrike" kern="1200" cap="none" spc="0" normalizeH="0" noProof="0" dirty="0" smtClean="0">
                <a:ln>
                  <a:noFill/>
                </a:ln>
                <a:solidFill>
                  <a:schemeClr val="tx1"/>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to </a:t>
            </a:r>
            <a:r>
              <a:rPr lang="en-GB" sz="2800" b="1" dirty="0" smtClean="0">
                <a:solidFill>
                  <a:srgbClr val="00B050"/>
                </a:solidFill>
              </a:rPr>
              <a:t>relax</a:t>
            </a:r>
            <a:r>
              <a:rPr lang="en-GB" sz="2800" b="1" dirty="0" smtClean="0"/>
              <a:t>,</a:t>
            </a:r>
            <a:r>
              <a:rPr lang="en-GB" sz="2800" dirty="0" smtClean="0"/>
              <a:t> causing </a:t>
            </a:r>
            <a:r>
              <a:rPr lang="en-GB" sz="2800" b="1" dirty="0" smtClean="0"/>
              <a:t> </a:t>
            </a:r>
            <a:r>
              <a:rPr lang="en-GB" sz="2800" dirty="0" smtClean="0"/>
              <a:t>h</a:t>
            </a:r>
            <a:r>
              <a:rPr kumimoji="0" lang="en-GB" sz="2800" i="0" u="none" strike="noStrike" kern="1200" cap="none" spc="0" normalizeH="0" baseline="0" noProof="0" dirty="0" smtClean="0">
                <a:ln>
                  <a:noFill/>
                </a:ln>
                <a:solidFill>
                  <a:schemeClr val="tx1"/>
                </a:solidFill>
                <a:effectLst/>
                <a:uLnTx/>
                <a:uFillTx/>
                <a:latin typeface="+mn-lt"/>
                <a:ea typeface="+mn-ea"/>
                <a:cs typeface="+mn-cs"/>
              </a:rPr>
              <a:t>airs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the body surface to </a:t>
            </a:r>
            <a:r>
              <a:rPr kumimoji="0" lang="en-GB" sz="2800" b="1" i="0" u="none" strike="noStrike" kern="1200" cap="none" spc="0" normalizeH="0" baseline="0" noProof="0" dirty="0" smtClean="0">
                <a:ln>
                  <a:noFill/>
                </a:ln>
                <a:solidFill>
                  <a:schemeClr val="accent6">
                    <a:lumMod val="75000"/>
                  </a:schemeClr>
                </a:solidFill>
                <a:effectLst/>
                <a:uLnTx/>
                <a:uFillTx/>
                <a:latin typeface="+mn-lt"/>
                <a:ea typeface="+mn-ea"/>
                <a:cs typeface="+mn-cs"/>
              </a:rPr>
              <a:t>lie flat</a:t>
            </a:r>
            <a:r>
              <a:rPr kumimoji="0" lang="en-GB" sz="280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dirty="0" smtClean="0"/>
              <a:t>This means that </a:t>
            </a:r>
            <a:r>
              <a:rPr lang="en-GB" sz="2800" b="1" dirty="0" smtClean="0">
                <a:solidFill>
                  <a:srgbClr val="0070C0"/>
                </a:solidFill>
              </a:rPr>
              <a:t>less air</a:t>
            </a:r>
            <a:r>
              <a:rPr lang="en-GB" sz="2800" dirty="0" smtClean="0">
                <a:solidFill>
                  <a:srgbClr val="0070C0"/>
                </a:solidFill>
              </a:rPr>
              <a:t> </a:t>
            </a:r>
            <a:r>
              <a:rPr lang="en-GB" sz="2800" dirty="0" smtClean="0"/>
              <a:t>is trapped </a:t>
            </a:r>
            <a:r>
              <a:rPr lang="en-GB" sz="2800" b="1" dirty="0" smtClean="0"/>
              <a:t>between the hairs and the skin</a:t>
            </a:r>
            <a:r>
              <a:rPr lang="en-GB" sz="2800" dirty="0" smtClean="0"/>
              <a:t>, causing </a:t>
            </a:r>
            <a:r>
              <a:rPr lang="en-GB" sz="2800" b="1" dirty="0" smtClean="0">
                <a:solidFill>
                  <a:srgbClr val="FF0000"/>
                </a:solidFill>
              </a:rPr>
              <a:t>less insulation</a:t>
            </a:r>
            <a:r>
              <a:rPr lang="en-GB" sz="2800" dirty="0" smtClean="0">
                <a:solidFill>
                  <a:srgbClr val="FF0000"/>
                </a:solidFill>
              </a:rPr>
              <a:t>.</a:t>
            </a:r>
            <a:endParaRPr kumimoji="0" lang="en-US" sz="2800" b="1"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29698" name="Picture 2" descr="http://www.texaschildrenspediatrics.org/healthlibrary/images/skincros.gif"/>
          <p:cNvPicPr>
            <a:picLocks noChangeAspect="1" noChangeArrowheads="1"/>
          </p:cNvPicPr>
          <p:nvPr/>
        </p:nvPicPr>
        <p:blipFill>
          <a:blip r:embed="rId2"/>
          <a:srcRect t="9342" b="18594"/>
          <a:stretch>
            <a:fillRect/>
          </a:stretch>
        </p:blipFill>
        <p:spPr bwMode="auto">
          <a:xfrm>
            <a:off x="1928794" y="2786058"/>
            <a:ext cx="4953000"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5. </a:t>
            </a:r>
            <a:r>
              <a:rPr lang="en-GB" sz="4400" dirty="0" smtClean="0">
                <a:latin typeface="+mj-lt"/>
                <a:ea typeface="+mj-ea"/>
                <a:cs typeface="+mj-cs"/>
              </a:rPr>
              <a:t>Behavioural/Metabolic changes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GB" sz="2800" b="1" dirty="0" smtClean="0">
                <a:solidFill>
                  <a:srgbClr val="FF0000"/>
                </a:solidFill>
              </a:rPr>
              <a:t>Inactivity</a:t>
            </a:r>
            <a:r>
              <a:rPr lang="en-GB" sz="2800" dirty="0" smtClean="0"/>
              <a:t> – this is also a </a:t>
            </a:r>
            <a:r>
              <a:rPr lang="en-GB" sz="2800" b="1" dirty="0" smtClean="0">
                <a:solidFill>
                  <a:srgbClr val="00B050"/>
                </a:solidFill>
              </a:rPr>
              <a:t>behavioural change</a:t>
            </a:r>
            <a:r>
              <a:rPr lang="en-GB" sz="2800" dirty="0" smtClean="0">
                <a:solidFill>
                  <a:srgbClr val="00B050"/>
                </a:solidFill>
              </a:rPr>
              <a:t> </a:t>
            </a:r>
            <a:r>
              <a:rPr lang="en-GB" sz="2800" dirty="0" smtClean="0"/>
              <a:t>that results in less energy being used for </a:t>
            </a:r>
            <a:r>
              <a:rPr lang="en-GB" sz="2800" b="1" dirty="0" smtClean="0"/>
              <a:t>respiration</a:t>
            </a:r>
            <a:r>
              <a:rPr lang="en-GB" sz="2800" dirty="0" smtClean="0"/>
              <a:t>. Less heat is produced.</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GB" sz="2800" b="1" i="0" u="none" strike="noStrike" kern="1200" cap="none" spc="0" normalizeH="0" baseline="0" noProof="0" dirty="0" smtClean="0">
                <a:ln>
                  <a:noFill/>
                </a:ln>
                <a:solidFill>
                  <a:srgbClr val="FF0000"/>
                </a:solidFill>
                <a:effectLst/>
                <a:uLnTx/>
                <a:uFillTx/>
                <a:latin typeface="+mn-lt"/>
                <a:ea typeface="+mn-ea"/>
                <a:cs typeface="+mn-cs"/>
              </a:rPr>
              <a:t>Decreased metabolism</a:t>
            </a:r>
            <a:r>
              <a:rPr kumimoji="0" lang="en-GB" sz="2800" i="0" u="none" strike="noStrike" kern="1200" cap="none" spc="0" normalizeH="0" baseline="0" noProof="0" dirty="0" smtClean="0">
                <a:ln>
                  <a:noFill/>
                </a:ln>
                <a:solidFill>
                  <a:srgbClr val="FF0000"/>
                </a:solidFill>
                <a:effectLst/>
                <a:uLnTx/>
                <a:uFillTx/>
                <a:latin typeface="+mn-lt"/>
                <a:ea typeface="+mn-ea"/>
                <a:cs typeface="+mn-cs"/>
              </a:rPr>
              <a:t> </a:t>
            </a:r>
            <a:r>
              <a:rPr kumimoji="0" lang="en-GB" sz="2800" i="0" u="none" strike="noStrike" kern="1200" cap="none" spc="0" normalizeH="0" baseline="0" noProof="0" dirty="0" smtClean="0">
                <a:ln>
                  <a:noFill/>
                </a:ln>
                <a:solidFill>
                  <a:schemeClr val="tx1"/>
                </a:solidFill>
                <a:effectLst/>
                <a:uLnTx/>
                <a:uFillTx/>
                <a:latin typeface="+mn-lt"/>
                <a:ea typeface="+mn-ea"/>
                <a:cs typeface="+mn-cs"/>
              </a:rPr>
              <a:t>– In extreme</a:t>
            </a:r>
            <a:r>
              <a:rPr kumimoji="0" lang="en-GB" sz="2800" i="0" u="none" strike="noStrike" kern="1200" cap="none" spc="0" normalizeH="0" noProof="0" dirty="0" smtClean="0">
                <a:ln>
                  <a:noFill/>
                </a:ln>
                <a:solidFill>
                  <a:schemeClr val="tx1"/>
                </a:solidFill>
                <a:effectLst/>
                <a:uLnTx/>
                <a:uFillTx/>
                <a:latin typeface="+mn-lt"/>
                <a:ea typeface="+mn-ea"/>
                <a:cs typeface="+mn-cs"/>
              </a:rPr>
              <a:t> cases, long-term exposure to high temperature, the </a:t>
            </a:r>
            <a:r>
              <a:rPr kumimoji="0" lang="en-GB" sz="2800" b="1" i="0" u="none" strike="noStrike" kern="1200" cap="none" spc="0" normalizeH="0" noProof="0" dirty="0" smtClean="0">
                <a:ln>
                  <a:noFill/>
                </a:ln>
                <a:solidFill>
                  <a:schemeClr val="accent6">
                    <a:lumMod val="75000"/>
                  </a:schemeClr>
                </a:solidFill>
                <a:effectLst/>
                <a:uLnTx/>
                <a:uFillTx/>
                <a:latin typeface="+mn-lt"/>
                <a:ea typeface="+mn-ea"/>
                <a:cs typeface="+mn-cs"/>
              </a:rPr>
              <a:t>thyroid gland </a:t>
            </a:r>
            <a:r>
              <a:rPr kumimoji="0" lang="en-GB" sz="2800" i="0" u="none" strike="noStrike" kern="1200" cap="none" spc="0" normalizeH="0" noProof="0" dirty="0" smtClean="0">
                <a:ln>
                  <a:noFill/>
                </a:ln>
                <a:solidFill>
                  <a:schemeClr val="tx1"/>
                </a:solidFill>
                <a:effectLst/>
                <a:uLnTx/>
                <a:uFillTx/>
                <a:latin typeface="+mn-lt"/>
                <a:ea typeface="+mn-ea"/>
                <a:cs typeface="+mn-cs"/>
              </a:rPr>
              <a:t>suppresses </a:t>
            </a:r>
            <a:r>
              <a:rPr kumimoji="0" lang="en-GB" sz="2800" b="1" i="0" u="none" strike="noStrike" kern="1200" cap="none" spc="0" normalizeH="0" noProof="0" dirty="0" smtClean="0">
                <a:ln>
                  <a:noFill/>
                </a:ln>
                <a:solidFill>
                  <a:srgbClr val="0070C0"/>
                </a:solidFill>
                <a:effectLst/>
                <a:uLnTx/>
                <a:uFillTx/>
                <a:latin typeface="+mn-lt"/>
                <a:ea typeface="+mn-ea"/>
                <a:cs typeface="+mn-cs"/>
              </a:rPr>
              <a:t>thyroxine</a:t>
            </a:r>
            <a:r>
              <a:rPr kumimoji="0" lang="en-GB" sz="2800" b="1" i="0" u="none" strike="noStrike" kern="1200" cap="none" spc="0" normalizeH="0" noProof="0" dirty="0" smtClean="0">
                <a:ln>
                  <a:noFill/>
                </a:ln>
                <a:solidFill>
                  <a:schemeClr val="tx1"/>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which reduces the metabolism.</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22" name="Picture 2" descr="http://www.learnanimals.com/lion/pictures/lion-01.jpg"/>
          <p:cNvPicPr>
            <a:picLocks noChangeAspect="1" noChangeArrowheads="1"/>
          </p:cNvPicPr>
          <p:nvPr/>
        </p:nvPicPr>
        <p:blipFill>
          <a:blip r:embed="rId2"/>
          <a:srcRect/>
          <a:stretch>
            <a:fillRect/>
          </a:stretch>
        </p:blipFill>
        <p:spPr bwMode="auto">
          <a:xfrm>
            <a:off x="571472" y="3786190"/>
            <a:ext cx="3786214" cy="2839661"/>
          </a:xfrm>
          <a:prstGeom prst="rect">
            <a:avLst/>
          </a:prstGeom>
          <a:noFill/>
        </p:spPr>
      </p:pic>
      <p:pic>
        <p:nvPicPr>
          <p:cNvPr id="30724" name="Picture 4" descr="http://www.riversideonline.com/source/images/image_popup/thyroid.jpg"/>
          <p:cNvPicPr>
            <a:picLocks noChangeAspect="1" noChangeArrowheads="1"/>
          </p:cNvPicPr>
          <p:nvPr/>
        </p:nvPicPr>
        <p:blipFill>
          <a:blip r:embed="rId3"/>
          <a:srcRect/>
          <a:stretch>
            <a:fillRect/>
          </a:stretch>
        </p:blipFill>
        <p:spPr bwMode="auto">
          <a:xfrm>
            <a:off x="4786314" y="3786190"/>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heckerboard(across)">
                                      <p:cBhvr>
                                        <p:cTn id="10" dur="5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4"/>
                                        </p:tgtEl>
                                        <p:attrNameLst>
                                          <p:attrName>style.visibility</p:attrName>
                                        </p:attrNameLst>
                                      </p:cBhvr>
                                      <p:to>
                                        <p:strVal val="visible"/>
                                      </p:to>
                                    </p:set>
                                    <p:animEffect transition="in" filter="checkerboard(across)">
                                      <p:cBhvr>
                                        <p:cTn id="18"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b="1" dirty="0" smtClean="0">
                <a:solidFill>
                  <a:srgbClr val="FF0000"/>
                </a:solidFill>
              </a:rPr>
              <a:t>Hyperthermia</a:t>
            </a:r>
            <a:endParaRPr lang="en-US" b="1" dirty="0">
              <a:solidFill>
                <a:srgbClr val="FF0000"/>
              </a:solidFill>
            </a:endParaRPr>
          </a:p>
        </p:txBody>
      </p:sp>
      <p:sp>
        <p:nvSpPr>
          <p:cNvPr id="3" name="Content Placeholder 2"/>
          <p:cNvSpPr>
            <a:spLocks noGrp="1"/>
          </p:cNvSpPr>
          <p:nvPr>
            <p:ph idx="1"/>
          </p:nvPr>
        </p:nvSpPr>
        <p:spPr>
          <a:xfrm>
            <a:off x="214282" y="1000108"/>
            <a:ext cx="8715436" cy="5643602"/>
          </a:xfrm>
        </p:spPr>
        <p:txBody>
          <a:bodyPr/>
          <a:lstStyle/>
          <a:p>
            <a:r>
              <a:rPr lang="en-GB" dirty="0" smtClean="0"/>
              <a:t>A sustained increase in temperature above the normal range is called </a:t>
            </a:r>
            <a:r>
              <a:rPr lang="en-GB" b="1" dirty="0" smtClean="0">
                <a:solidFill>
                  <a:srgbClr val="FF0000"/>
                </a:solidFill>
              </a:rPr>
              <a:t>hyperthermia</a:t>
            </a:r>
            <a:r>
              <a:rPr lang="en-GB" dirty="0" smtClean="0"/>
              <a:t>.</a:t>
            </a:r>
          </a:p>
          <a:p>
            <a:endParaRPr lang="en-GB" dirty="0"/>
          </a:p>
          <a:p>
            <a:r>
              <a:rPr lang="en-GB" dirty="0" smtClean="0"/>
              <a:t>A fever is when </a:t>
            </a:r>
            <a:r>
              <a:rPr lang="en-GB" b="1" dirty="0" err="1" smtClean="0">
                <a:solidFill>
                  <a:srgbClr val="C00000"/>
                </a:solidFill>
              </a:rPr>
              <a:t>pyrogens</a:t>
            </a:r>
            <a:r>
              <a:rPr lang="en-GB" dirty="0" smtClean="0"/>
              <a:t> are released by the </a:t>
            </a:r>
            <a:r>
              <a:rPr lang="en-GB" b="1" dirty="0" smtClean="0">
                <a:solidFill>
                  <a:srgbClr val="0070C0"/>
                </a:solidFill>
              </a:rPr>
              <a:t>immune system</a:t>
            </a:r>
            <a:r>
              <a:rPr lang="en-GB" dirty="0" smtClean="0"/>
              <a:t>. </a:t>
            </a:r>
          </a:p>
          <a:p>
            <a:r>
              <a:rPr lang="en-GB" dirty="0" err="1" smtClean="0"/>
              <a:t>Pyrogens</a:t>
            </a:r>
            <a:r>
              <a:rPr lang="en-GB" dirty="0" smtClean="0"/>
              <a:t> act on </a:t>
            </a:r>
            <a:r>
              <a:rPr lang="en-GB" b="1" dirty="0" smtClean="0">
                <a:solidFill>
                  <a:schemeClr val="accent6">
                    <a:lumMod val="75000"/>
                  </a:schemeClr>
                </a:solidFill>
              </a:rPr>
              <a:t>thermoreceptors</a:t>
            </a:r>
            <a:r>
              <a:rPr lang="en-GB" dirty="0" smtClean="0"/>
              <a:t>, causing them to ‘malfunction.’</a:t>
            </a:r>
          </a:p>
          <a:p>
            <a:r>
              <a:rPr lang="en-GB" dirty="0" smtClean="0"/>
              <a:t>This causes </a:t>
            </a:r>
            <a:r>
              <a:rPr lang="en-GB" b="1" dirty="0" smtClean="0"/>
              <a:t>heat exhaustion</a:t>
            </a:r>
            <a:r>
              <a:rPr lang="en-GB" dirty="0" smtClean="0"/>
              <a:t> and </a:t>
            </a:r>
            <a:r>
              <a:rPr lang="en-GB" b="1" dirty="0" smtClean="0"/>
              <a:t>heat stroke</a:t>
            </a:r>
            <a:r>
              <a:rPr lang="en-GB"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temperature</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4032"/>
          </a:xfrm>
        </p:spPr>
        <p:txBody>
          <a:bodyPr>
            <a:noAutofit/>
          </a:bodyPr>
          <a:lstStyle/>
          <a:p>
            <a:r>
              <a:rPr lang="en-GB" sz="3600" dirty="0" smtClean="0"/>
              <a:t>If the body/skin temperature gets too low....</a:t>
            </a:r>
            <a:endParaRPr lang="en-US" sz="3600" dirty="0"/>
          </a:p>
        </p:txBody>
      </p:sp>
      <p:sp>
        <p:nvSpPr>
          <p:cNvPr id="5" name="Content Placeholder 4"/>
          <p:cNvSpPr>
            <a:spLocks noGrp="1"/>
          </p:cNvSpPr>
          <p:nvPr>
            <p:ph idx="1"/>
          </p:nvPr>
        </p:nvSpPr>
        <p:spPr>
          <a:xfrm>
            <a:off x="142844" y="1142984"/>
            <a:ext cx="8858312" cy="5572164"/>
          </a:xfrm>
        </p:spPr>
        <p:txBody>
          <a:bodyPr>
            <a:normAutofit/>
          </a:bodyPr>
          <a:lstStyle/>
          <a:p>
            <a:pPr>
              <a:buNone/>
            </a:pPr>
            <a:r>
              <a:rPr lang="en-GB" sz="2800" dirty="0" smtClean="0"/>
              <a:t>... the </a:t>
            </a:r>
            <a:r>
              <a:rPr lang="en-GB" sz="2800" b="1" dirty="0" smtClean="0">
                <a:solidFill>
                  <a:srgbClr val="FF0000"/>
                </a:solidFill>
              </a:rPr>
              <a:t>thermoreceptors detect</a:t>
            </a:r>
            <a:r>
              <a:rPr lang="en-GB" sz="2800" dirty="0" smtClean="0"/>
              <a:t> this, and send impulses to the hypothalamus. The hypothalamus brings about </a:t>
            </a:r>
            <a:r>
              <a:rPr lang="en-GB" sz="2800" b="1" dirty="0" smtClean="0">
                <a:solidFill>
                  <a:srgbClr val="0070C0"/>
                </a:solidFill>
              </a:rPr>
              <a:t>corrective mechanisms</a:t>
            </a:r>
            <a:r>
              <a:rPr lang="en-GB" sz="2800" dirty="0" smtClean="0"/>
              <a:t> to increase the core body temp:</a:t>
            </a:r>
          </a:p>
          <a:p>
            <a:pPr>
              <a:buNone/>
            </a:pPr>
            <a:endParaRPr lang="en-GB" sz="2800" dirty="0"/>
          </a:p>
          <a:p>
            <a:pPr marL="514350" indent="-514350">
              <a:buAutoNum type="arabicPeriod"/>
            </a:pPr>
            <a:r>
              <a:rPr lang="en-GB" sz="2900" b="1" dirty="0" smtClean="0">
                <a:solidFill>
                  <a:srgbClr val="00B050"/>
                </a:solidFill>
              </a:rPr>
              <a:t>VASOCONSTRICTION:</a:t>
            </a:r>
            <a:r>
              <a:rPr lang="en-GB" sz="2900" b="1" dirty="0" smtClean="0"/>
              <a:t> </a:t>
            </a:r>
            <a:r>
              <a:rPr lang="en-GB" sz="2900" dirty="0" smtClean="0"/>
              <a:t>allows LESS blood to the surface of the skin.</a:t>
            </a:r>
          </a:p>
          <a:p>
            <a:pPr marL="514350" indent="-514350">
              <a:buAutoNum type="arabicPeriod"/>
            </a:pPr>
            <a:r>
              <a:rPr lang="en-GB" sz="2900" b="1" dirty="0" smtClean="0">
                <a:solidFill>
                  <a:srgbClr val="00B050"/>
                </a:solidFill>
              </a:rPr>
              <a:t>DECREASED SWEATING</a:t>
            </a:r>
            <a:endParaRPr lang="en-GB" sz="2900" dirty="0" smtClean="0"/>
          </a:p>
          <a:p>
            <a:pPr marL="514350" indent="-514350">
              <a:buAutoNum type="arabicPeriod"/>
            </a:pPr>
            <a:r>
              <a:rPr lang="en-GB" sz="2900" b="1" dirty="0" smtClean="0">
                <a:solidFill>
                  <a:srgbClr val="00B050"/>
                </a:solidFill>
              </a:rPr>
              <a:t>PILOERECTION:</a:t>
            </a:r>
            <a:r>
              <a:rPr lang="en-GB" sz="2900" b="1" dirty="0" smtClean="0"/>
              <a:t> </a:t>
            </a:r>
            <a:r>
              <a:rPr lang="en-GB" sz="2900" dirty="0" smtClean="0"/>
              <a:t>hairs lie flat. More air trapped = more insulation.</a:t>
            </a:r>
          </a:p>
          <a:p>
            <a:pPr marL="514350" indent="-514350">
              <a:buAutoNum type="arabicPeriod"/>
            </a:pPr>
            <a:r>
              <a:rPr lang="en-GB" sz="2900" b="1" dirty="0" smtClean="0">
                <a:solidFill>
                  <a:srgbClr val="FF0000"/>
                </a:solidFill>
              </a:rPr>
              <a:t>SHIVERING: </a:t>
            </a:r>
            <a:r>
              <a:rPr lang="en-GB" sz="2900" dirty="0" smtClean="0"/>
              <a:t>increases metabolism by respiration.</a:t>
            </a:r>
          </a:p>
          <a:p>
            <a:pPr marL="514350" indent="-514350">
              <a:buAutoNum type="arabicPeriod"/>
            </a:pPr>
            <a:r>
              <a:rPr lang="en-GB" sz="2900" b="1" dirty="0" smtClean="0">
                <a:solidFill>
                  <a:srgbClr val="FF0000"/>
                </a:solidFill>
              </a:rPr>
              <a:t>INCREASED METABOLISM</a:t>
            </a:r>
            <a:r>
              <a:rPr lang="en-GB" sz="2900" dirty="0" smtClean="0"/>
              <a:t>: metabolic rate increased.</a:t>
            </a:r>
            <a:endParaRPr lang="en-US" sz="2900" b="1" dirty="0" smtClean="0">
              <a:solidFill>
                <a:srgbClr val="FF0000"/>
              </a:solidFill>
            </a:endParaRPr>
          </a:p>
          <a:p>
            <a:pPr marL="514350" indent="-514350">
              <a:buAutoNum type="arabicPeriod"/>
            </a:pPr>
            <a:endParaRPr lang="en-GB"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heckerboard(across)">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heckerboard(across)">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357290" y="3643314"/>
            <a:ext cx="6403069" cy="3019429"/>
          </a:xfrm>
          <a:prstGeom prst="rect">
            <a:avLst/>
          </a:prstGeom>
          <a:noFill/>
          <a:ln w="9525">
            <a:noFill/>
            <a:miter lim="800000"/>
            <a:headEnd/>
            <a:tailEnd/>
          </a:ln>
          <a:effectLst/>
        </p:spPr>
      </p:pic>
      <p:cxnSp>
        <p:nvCxnSpPr>
          <p:cNvPr id="7" name="Straight Arrow Connector 6"/>
          <p:cNvCxnSpPr/>
          <p:nvPr/>
        </p:nvCxnSpPr>
        <p:spPr>
          <a:xfrm>
            <a:off x="285720" y="6286520"/>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071538" y="3357562"/>
            <a:ext cx="7262949" cy="971006"/>
          </a:xfrm>
          <a:custGeom>
            <a:avLst/>
            <a:gdLst>
              <a:gd name="connsiteX0" fmla="*/ 0 w 7262949"/>
              <a:gd name="connsiteY0" fmla="*/ 971006 h 971006"/>
              <a:gd name="connsiteX1" fmla="*/ 1541418 w 7262949"/>
              <a:gd name="connsiteY1" fmla="*/ 252549 h 971006"/>
              <a:gd name="connsiteX2" fmla="*/ 3696789 w 7262949"/>
              <a:gd name="connsiteY2" fmla="*/ 4354 h 971006"/>
              <a:gd name="connsiteX3" fmla="*/ 5747658 w 7262949"/>
              <a:gd name="connsiteY3" fmla="*/ 278674 h 971006"/>
              <a:gd name="connsiteX4" fmla="*/ 7262949 w 7262949"/>
              <a:gd name="connsiteY4" fmla="*/ 853440 h 97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949" h="971006">
                <a:moveTo>
                  <a:pt x="0" y="971006"/>
                </a:moveTo>
                <a:cubicBezTo>
                  <a:pt x="462643" y="692332"/>
                  <a:pt x="925287" y="413658"/>
                  <a:pt x="1541418" y="252549"/>
                </a:cubicBezTo>
                <a:cubicBezTo>
                  <a:pt x="2157550" y="91440"/>
                  <a:pt x="2995749" y="0"/>
                  <a:pt x="3696789" y="4354"/>
                </a:cubicBezTo>
                <a:cubicBezTo>
                  <a:pt x="4397829" y="8708"/>
                  <a:pt x="5153298" y="137160"/>
                  <a:pt x="5747658" y="278674"/>
                </a:cubicBezTo>
                <a:cubicBezTo>
                  <a:pt x="6342018" y="420188"/>
                  <a:pt x="6802483" y="636814"/>
                  <a:pt x="7262949" y="853440"/>
                </a:cubicBezTo>
              </a:path>
            </a:pathLst>
          </a:custGeom>
          <a:ln w="3524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7715272" y="6286520"/>
            <a:ext cx="1143008"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1. </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Vaso</a:t>
            </a:r>
            <a:r>
              <a:rPr lang="en-GB" sz="4400" baseline="0" dirty="0" smtClean="0">
                <a:latin typeface="+mj-lt"/>
                <a:ea typeface="+mj-ea"/>
                <a:cs typeface="+mj-cs"/>
              </a:rPr>
              <a:t>constriction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Content Placeholder 4"/>
          <p:cNvSpPr txBox="1">
            <a:spLocks/>
          </p:cNvSpPr>
          <p:nvPr/>
        </p:nvSpPr>
        <p:spPr>
          <a:xfrm>
            <a:off x="142844" y="928670"/>
            <a:ext cx="8858312" cy="58674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Nerve impulses from the hypothalamus</a:t>
            </a:r>
            <a:r>
              <a:rPr kumimoji="0" lang="en-GB" sz="2800" b="0" i="0" u="none" strike="noStrike" kern="1200" cap="none" spc="0" normalizeH="0" noProof="0" dirty="0" smtClean="0">
                <a:ln>
                  <a:noFill/>
                </a:ln>
                <a:solidFill>
                  <a:schemeClr val="tx1"/>
                </a:solidFill>
                <a:effectLst/>
                <a:uLnTx/>
                <a:uFillTx/>
                <a:latin typeface="+mn-lt"/>
                <a:ea typeface="+mn-ea"/>
                <a:cs typeface="+mn-cs"/>
              </a:rPr>
              <a:t> to the </a:t>
            </a:r>
            <a:r>
              <a:rPr kumimoji="0" lang="en-GB" sz="2800" b="0" i="0" u="none" strike="noStrike" kern="1200" cap="none" spc="0" normalizeH="0" noProof="0" dirty="0" smtClean="0">
                <a:ln>
                  <a:noFill/>
                </a:ln>
                <a:solidFill>
                  <a:srgbClr val="FF0000"/>
                </a:solidFill>
                <a:effectLst/>
                <a:uLnTx/>
                <a:uFillTx/>
                <a:latin typeface="+mn-lt"/>
                <a:ea typeface="+mn-ea"/>
                <a:cs typeface="+mn-cs"/>
              </a:rPr>
              <a:t>smooth muscle in the arterioles</a:t>
            </a:r>
            <a:r>
              <a:rPr kumimoji="0" lang="en-GB" sz="2800" b="0" i="0" u="none" strike="noStrike" kern="1200" cap="none" spc="0" normalizeH="0" noProof="0" dirty="0" smtClean="0">
                <a:ln>
                  <a:noFill/>
                </a:ln>
                <a:solidFill>
                  <a:schemeClr val="tx1"/>
                </a:solidFill>
                <a:effectLst/>
                <a:uLnTx/>
                <a:uFillTx/>
                <a:latin typeface="+mn-lt"/>
                <a:ea typeface="+mn-ea"/>
                <a:cs typeface="+mn-cs"/>
              </a:rPr>
              <a:t> cause them to </a:t>
            </a:r>
            <a:r>
              <a:rPr kumimoji="0" lang="en-GB" sz="2800" b="1" i="0" u="none" strike="noStrike" kern="1200" cap="none" spc="0" normalizeH="0" noProof="0" dirty="0" smtClean="0">
                <a:ln>
                  <a:noFill/>
                </a:ln>
                <a:solidFill>
                  <a:srgbClr val="00B050"/>
                </a:solidFill>
                <a:effectLst/>
                <a:uLnTx/>
                <a:uFillTx/>
                <a:latin typeface="+mn-lt"/>
                <a:ea typeface="+mn-ea"/>
                <a:cs typeface="+mn-cs"/>
              </a:rPr>
              <a:t>contract</a:t>
            </a:r>
            <a:r>
              <a:rPr kumimoji="0" lang="en-GB" sz="28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baseline="0" dirty="0" smtClean="0"/>
              <a:t>Blood</a:t>
            </a:r>
            <a:r>
              <a:rPr lang="en-GB" sz="2800" b="0" dirty="0" smtClean="0"/>
              <a:t> is </a:t>
            </a:r>
            <a:r>
              <a:rPr lang="en-GB" sz="2800" b="1" dirty="0" smtClean="0">
                <a:solidFill>
                  <a:srgbClr val="0070C0"/>
                </a:solidFill>
              </a:rPr>
              <a:t>diverted</a:t>
            </a:r>
            <a:r>
              <a:rPr lang="en-GB" sz="2800" dirty="0" smtClean="0"/>
              <a:t> away from the capillaries near the skin, so less heat is lost by </a:t>
            </a:r>
            <a:r>
              <a:rPr lang="en-GB" sz="2800" b="1" dirty="0" smtClean="0">
                <a:solidFill>
                  <a:srgbClr val="C00000"/>
                </a:solidFill>
              </a:rPr>
              <a:t>radiation</a:t>
            </a:r>
            <a:r>
              <a:rPr lang="en-GB" sz="28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This</a:t>
            </a:r>
            <a:r>
              <a:rPr kumimoji="0" lang="en-GB" sz="2800" b="0" i="0" u="none" strike="noStrike" kern="1200" cap="none" spc="0" normalizeH="0" noProof="0" dirty="0" smtClean="0">
                <a:ln>
                  <a:noFill/>
                </a:ln>
                <a:solidFill>
                  <a:schemeClr val="tx1"/>
                </a:solidFill>
                <a:effectLst/>
                <a:uLnTx/>
                <a:uFillTx/>
                <a:latin typeface="+mn-lt"/>
                <a:ea typeface="+mn-ea"/>
                <a:cs typeface="+mn-cs"/>
              </a:rPr>
              <a:t> why you look </a:t>
            </a:r>
            <a:r>
              <a:rPr kumimoji="0" lang="en-GB" sz="2800" b="1" i="0" u="none" strike="noStrike" kern="1200" cap="none" spc="0" normalizeH="0" noProof="0" dirty="0" smtClean="0">
                <a:ln>
                  <a:noFill/>
                </a:ln>
                <a:solidFill>
                  <a:srgbClr val="00B0F0"/>
                </a:solidFill>
                <a:effectLst/>
                <a:uLnTx/>
                <a:uFillTx/>
                <a:latin typeface="+mn-lt"/>
                <a:ea typeface="+mn-ea"/>
                <a:cs typeface="+mn-cs"/>
              </a:rPr>
              <a:t>paler</a:t>
            </a:r>
            <a:r>
              <a:rPr kumimoji="0" lang="en-GB" sz="2800" i="0" u="none" strike="noStrike" kern="1200" cap="none" spc="0" normalizeH="0" noProof="0" dirty="0" smtClean="0">
                <a:ln>
                  <a:noFill/>
                </a:ln>
                <a:solidFill>
                  <a:schemeClr val="tx1"/>
                </a:solidFill>
                <a:effectLst/>
                <a:uLnTx/>
                <a:uFillTx/>
                <a:latin typeface="+mn-lt"/>
                <a:ea typeface="+mn-ea"/>
                <a:cs typeface="+mn-cs"/>
              </a:rPr>
              <a:t> on a cold day.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checkerboard(across)">
                                      <p:cBhvr>
                                        <p:cTn id="22" dur="500"/>
                                        <p:tgtEl>
                                          <p:spTgt spid="31746"/>
                                        </p:tgtEl>
                                      </p:cBhvr>
                                    </p:animEffect>
                                  </p:childTnLst>
                                </p:cTn>
                              </p:par>
                              <p:par>
                                <p:cTn id="23" presetID="5"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Objectives</a:t>
            </a:r>
            <a:endParaRPr lang="en-GB" dirty="0"/>
          </a:p>
        </p:txBody>
      </p:sp>
      <p:sp>
        <p:nvSpPr>
          <p:cNvPr id="5" name="Content Placeholder 4"/>
          <p:cNvSpPr>
            <a:spLocks noGrp="1"/>
          </p:cNvSpPr>
          <p:nvPr>
            <p:ph idx="1"/>
          </p:nvPr>
        </p:nvSpPr>
        <p:spPr/>
        <p:txBody>
          <a:bodyPr/>
          <a:lstStyle/>
          <a:p>
            <a:r>
              <a:rPr lang="en-GB" dirty="0" smtClean="0"/>
              <a:t>Understand what is meant by thermoregulation.</a:t>
            </a:r>
          </a:p>
          <a:p>
            <a:endParaRPr lang="en-GB" dirty="0" smtClean="0"/>
          </a:p>
          <a:p>
            <a:r>
              <a:rPr lang="en-GB" dirty="0" smtClean="0"/>
              <a:t>Understand how the body detects rises and falls in body temperature.</a:t>
            </a:r>
          </a:p>
          <a:p>
            <a:endParaRPr lang="en-GB" dirty="0" smtClean="0"/>
          </a:p>
          <a:p>
            <a:r>
              <a:rPr lang="en-GB" dirty="0" smtClean="0"/>
              <a:t>Understand what the body does to bring temperature back to normal levels.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2. Decreased sweating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Vasoconstriction also</a:t>
            </a:r>
            <a:r>
              <a:rPr kumimoji="0" lang="en-GB" sz="2800" b="0" i="0" u="none" strike="noStrike" kern="1200" cap="none" spc="0" normalizeH="0" noProof="0" dirty="0" smtClean="0">
                <a:ln>
                  <a:noFill/>
                </a:ln>
                <a:solidFill>
                  <a:schemeClr val="tx1"/>
                </a:solidFill>
                <a:effectLst/>
                <a:uLnTx/>
                <a:uFillTx/>
                <a:latin typeface="+mn-lt"/>
                <a:ea typeface="+mn-ea"/>
                <a:cs typeface="+mn-cs"/>
              </a:rPr>
              <a:t> decreases blood flow to the </a:t>
            </a:r>
            <a:r>
              <a:rPr kumimoji="0" lang="en-GB" sz="2800" b="1" i="0" u="none" strike="noStrike" kern="1200" cap="none" spc="0" normalizeH="0" noProof="0" dirty="0" smtClean="0">
                <a:ln>
                  <a:noFill/>
                </a:ln>
                <a:solidFill>
                  <a:schemeClr val="tx1"/>
                </a:solidFill>
                <a:effectLst/>
                <a:uLnTx/>
                <a:uFillTx/>
                <a:latin typeface="+mn-lt"/>
                <a:ea typeface="+mn-ea"/>
                <a:cs typeface="+mn-cs"/>
              </a:rPr>
              <a:t>sweat glands</a:t>
            </a:r>
            <a:r>
              <a:rPr kumimoji="0" lang="en-GB" sz="28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baseline="0" dirty="0" smtClean="0"/>
              <a:t>This</a:t>
            </a:r>
            <a:r>
              <a:rPr lang="en-GB" sz="2800" b="0" dirty="0" smtClean="0"/>
              <a:t> causes less sweat to be </a:t>
            </a:r>
            <a:r>
              <a:rPr lang="en-GB" sz="2800" b="1" dirty="0" smtClean="0"/>
              <a:t>secreted</a:t>
            </a:r>
            <a:r>
              <a:rPr lang="en-GB" sz="2800" dirty="0" smtClean="0"/>
              <a:t> onto the surface of the skin.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Less heat energy will be lost as there will be </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no</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‘cooling effect.’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a:latin typeface="+mj-lt"/>
                <a:ea typeface="+mj-ea"/>
                <a:cs typeface="+mj-cs"/>
              </a:rPr>
              <a:t>3</a:t>
            </a:r>
            <a:r>
              <a:rPr lang="en-GB" sz="4400" dirty="0" smtClean="0">
                <a:latin typeface="+mj-lt"/>
                <a:ea typeface="+mj-ea"/>
                <a:cs typeface="+mj-cs"/>
              </a:rPr>
              <a:t>.</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Piloerection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Nerve impulses to cause </a:t>
            </a:r>
            <a:r>
              <a:rPr kumimoji="0" lang="en-GB" sz="2800" b="1" i="0" u="none" strike="noStrike" kern="1200" cap="none" spc="0" normalizeH="0" baseline="0" noProof="0" dirty="0" smtClean="0">
                <a:ln>
                  <a:noFill/>
                </a:ln>
                <a:solidFill>
                  <a:srgbClr val="FF0000"/>
                </a:solidFill>
                <a:effectLst/>
                <a:uLnTx/>
                <a:uFillTx/>
                <a:latin typeface="+mn-lt"/>
                <a:ea typeface="+mn-ea"/>
                <a:cs typeface="+mn-cs"/>
              </a:rPr>
              <a:t>erector pili muscles</a:t>
            </a:r>
            <a:r>
              <a:rPr kumimoji="0" lang="en-GB" sz="2800" b="1" i="0" u="none" strike="noStrike" kern="1200" cap="none" spc="0" normalizeH="0" noProof="0" dirty="0" smtClean="0">
                <a:ln>
                  <a:noFill/>
                </a:ln>
                <a:solidFill>
                  <a:srgbClr val="FF0000"/>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to </a:t>
            </a:r>
            <a:r>
              <a:rPr lang="en-GB" sz="2800" b="1" dirty="0" smtClean="0">
                <a:solidFill>
                  <a:srgbClr val="00B050"/>
                </a:solidFill>
              </a:rPr>
              <a:t>contract</a:t>
            </a:r>
            <a:r>
              <a:rPr lang="en-GB" sz="2800" b="1" dirty="0" smtClean="0"/>
              <a:t>,</a:t>
            </a:r>
            <a:r>
              <a:rPr lang="en-GB" sz="2800" dirty="0" smtClean="0"/>
              <a:t> causing </a:t>
            </a:r>
            <a:r>
              <a:rPr lang="en-GB" sz="2800" b="1" dirty="0" smtClean="0"/>
              <a:t> </a:t>
            </a:r>
            <a:r>
              <a:rPr lang="en-GB" sz="2800" dirty="0" smtClean="0"/>
              <a:t>h</a:t>
            </a:r>
            <a:r>
              <a:rPr kumimoji="0" lang="en-GB" sz="2800" i="0" u="none" strike="noStrike" kern="1200" cap="none" spc="0" normalizeH="0" baseline="0" noProof="0" dirty="0" smtClean="0">
                <a:ln>
                  <a:noFill/>
                </a:ln>
                <a:solidFill>
                  <a:schemeClr val="tx1"/>
                </a:solidFill>
                <a:effectLst/>
                <a:uLnTx/>
                <a:uFillTx/>
                <a:latin typeface="+mn-lt"/>
                <a:ea typeface="+mn-ea"/>
                <a:cs typeface="+mn-cs"/>
              </a:rPr>
              <a:t>airs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the body surface to </a:t>
            </a:r>
            <a:r>
              <a:rPr lang="en-GB" sz="2800" dirty="0" smtClean="0"/>
              <a:t>be </a:t>
            </a:r>
            <a:r>
              <a:rPr lang="en-GB" sz="2800" b="1" dirty="0" smtClean="0">
                <a:solidFill>
                  <a:srgbClr val="0070C0"/>
                </a:solidFill>
              </a:rPr>
              <a:t>pulled up straight</a:t>
            </a:r>
            <a:r>
              <a:rPr kumimoji="0" lang="en-GB" sz="2800" i="0" u="none" strike="noStrike" kern="1200" cap="none" spc="0" normalizeH="0" baseline="0" noProof="0" dirty="0" smtClean="0">
                <a:ln>
                  <a:noFill/>
                </a:ln>
                <a:solidFill>
                  <a:srgbClr val="0070C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800" b="0" dirty="0" smtClean="0"/>
              <a:t>This means that </a:t>
            </a:r>
            <a:r>
              <a:rPr lang="en-GB" sz="2800" b="1" dirty="0" smtClean="0">
                <a:solidFill>
                  <a:srgbClr val="0070C0"/>
                </a:solidFill>
              </a:rPr>
              <a:t>more air</a:t>
            </a:r>
            <a:r>
              <a:rPr lang="en-GB" sz="2800" dirty="0" smtClean="0">
                <a:solidFill>
                  <a:srgbClr val="0070C0"/>
                </a:solidFill>
              </a:rPr>
              <a:t> </a:t>
            </a:r>
            <a:r>
              <a:rPr lang="en-GB" sz="2800" dirty="0" smtClean="0"/>
              <a:t>is trapped </a:t>
            </a:r>
            <a:r>
              <a:rPr lang="en-GB" sz="2800" b="1" dirty="0" smtClean="0">
                <a:solidFill>
                  <a:srgbClr val="FF0000"/>
                </a:solidFill>
              </a:rPr>
              <a:t>between the hairs and the skin</a:t>
            </a:r>
            <a:r>
              <a:rPr lang="en-GB" sz="2800" dirty="0" smtClean="0"/>
              <a:t>, causing </a:t>
            </a:r>
            <a:r>
              <a:rPr lang="en-GB" sz="2800" b="1" dirty="0" smtClean="0">
                <a:solidFill>
                  <a:schemeClr val="accent6">
                    <a:lumMod val="75000"/>
                  </a:schemeClr>
                </a:solidFill>
              </a:rPr>
              <a:t>more insulation</a:t>
            </a:r>
            <a:r>
              <a:rPr lang="en-GB" sz="2800" dirty="0" smtClean="0">
                <a:solidFill>
                  <a:schemeClr val="accent6">
                    <a:lumMod val="75000"/>
                  </a:schemeClr>
                </a:solidFill>
              </a:rPr>
              <a:t>. </a:t>
            </a:r>
            <a:r>
              <a:rPr lang="en-GB" sz="2800" dirty="0" smtClean="0"/>
              <a:t>This not very useful in humans, but is good for furry mammals.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2770" name="Picture 2" descr="http://www.scf-online.com/german/42_d/images42_d/gaensehaut42_large.jpg"/>
          <p:cNvPicPr>
            <a:picLocks noChangeAspect="1" noChangeArrowheads="1"/>
          </p:cNvPicPr>
          <p:nvPr/>
        </p:nvPicPr>
        <p:blipFill>
          <a:blip r:embed="rId2"/>
          <a:srcRect/>
          <a:stretch>
            <a:fillRect/>
          </a:stretch>
        </p:blipFill>
        <p:spPr bwMode="auto">
          <a:xfrm>
            <a:off x="2000232" y="3714752"/>
            <a:ext cx="4786346" cy="29704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checkerboard(across)">
                                      <p:cBhvr>
                                        <p:cTn id="1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a:latin typeface="+mj-lt"/>
                <a:ea typeface="+mj-ea"/>
                <a:cs typeface="+mj-cs"/>
              </a:rPr>
              <a:t>4</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lang="en-GB" sz="4400" dirty="0" smtClean="0">
                <a:latin typeface="+mj-lt"/>
                <a:ea typeface="+mj-ea"/>
                <a:cs typeface="+mj-cs"/>
              </a:rPr>
              <a:t>Shivering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8914" name="Picture 2" descr="http://www.sonoransar.org/shivering.gif"/>
          <p:cNvPicPr>
            <a:picLocks noChangeAspect="1" noChangeArrowheads="1"/>
          </p:cNvPicPr>
          <p:nvPr/>
        </p:nvPicPr>
        <p:blipFill>
          <a:blip r:embed="rId2"/>
          <a:srcRect/>
          <a:stretch>
            <a:fillRect/>
          </a:stretch>
        </p:blipFill>
        <p:spPr bwMode="auto">
          <a:xfrm>
            <a:off x="500034" y="3286124"/>
            <a:ext cx="2714644" cy="3335134"/>
          </a:xfrm>
          <a:prstGeom prst="rect">
            <a:avLst/>
          </a:prstGeom>
          <a:noFill/>
        </p:spPr>
      </p:pic>
      <p:sp>
        <p:nvSpPr>
          <p:cNvPr id="7" name="TextBox 6"/>
          <p:cNvSpPr txBox="1"/>
          <p:nvPr/>
        </p:nvSpPr>
        <p:spPr>
          <a:xfrm>
            <a:off x="142844" y="1000108"/>
            <a:ext cx="8715436" cy="2062103"/>
          </a:xfrm>
          <a:prstGeom prst="rect">
            <a:avLst/>
          </a:prstGeom>
          <a:noFill/>
        </p:spPr>
        <p:txBody>
          <a:bodyPr wrap="square" rtlCol="0">
            <a:spAutoFit/>
          </a:bodyPr>
          <a:lstStyle/>
          <a:p>
            <a:r>
              <a:rPr lang="en-GB" sz="3200" b="1" dirty="0" smtClean="0">
                <a:solidFill>
                  <a:srgbClr val="FF0000"/>
                </a:solidFill>
              </a:rPr>
              <a:t>Skeletal muscles</a:t>
            </a:r>
            <a:r>
              <a:rPr lang="en-GB" sz="3200" dirty="0" smtClean="0">
                <a:solidFill>
                  <a:srgbClr val="FF0000"/>
                </a:solidFill>
              </a:rPr>
              <a:t> </a:t>
            </a:r>
            <a:r>
              <a:rPr lang="en-GB" sz="3200" dirty="0" smtClean="0"/>
              <a:t>contract and relax </a:t>
            </a:r>
            <a:r>
              <a:rPr lang="en-GB" sz="3200" b="1" dirty="0" smtClean="0">
                <a:solidFill>
                  <a:srgbClr val="00B050"/>
                </a:solidFill>
              </a:rPr>
              <a:t>rapidly</a:t>
            </a:r>
            <a:r>
              <a:rPr lang="en-GB" sz="3200" dirty="0" smtClean="0"/>
              <a:t>. </a:t>
            </a:r>
          </a:p>
          <a:p>
            <a:endParaRPr lang="en-GB" sz="3200" b="1" dirty="0"/>
          </a:p>
          <a:p>
            <a:r>
              <a:rPr lang="en-GB" sz="3200" dirty="0" smtClean="0"/>
              <a:t>As the muscles are increasing their activity, the </a:t>
            </a:r>
            <a:r>
              <a:rPr lang="en-GB" sz="3200" b="1" dirty="0" smtClean="0">
                <a:solidFill>
                  <a:schemeClr val="accent6">
                    <a:lumMod val="75000"/>
                  </a:schemeClr>
                </a:solidFill>
              </a:rPr>
              <a:t>rate of respiration increases</a:t>
            </a:r>
            <a:r>
              <a:rPr lang="en-GB" sz="3200" dirty="0" smtClean="0">
                <a:solidFill>
                  <a:schemeClr val="accent6">
                    <a:lumMod val="75000"/>
                  </a:schemeClr>
                </a:solidFill>
              </a:rPr>
              <a:t>.</a:t>
            </a:r>
            <a:endParaRPr lang="en-US" sz="3200" dirty="0">
              <a:solidFill>
                <a:schemeClr val="accent6">
                  <a:lumMod val="75000"/>
                </a:schemeClr>
              </a:solidFill>
            </a:endParaRPr>
          </a:p>
        </p:txBody>
      </p:sp>
      <p:sp>
        <p:nvSpPr>
          <p:cNvPr id="8" name="TextBox 7"/>
          <p:cNvSpPr txBox="1"/>
          <p:nvPr/>
        </p:nvSpPr>
        <p:spPr>
          <a:xfrm>
            <a:off x="3786182" y="3429000"/>
            <a:ext cx="5072098" cy="2062103"/>
          </a:xfrm>
          <a:prstGeom prst="rect">
            <a:avLst/>
          </a:prstGeom>
          <a:noFill/>
        </p:spPr>
        <p:txBody>
          <a:bodyPr wrap="square" rtlCol="0">
            <a:spAutoFit/>
          </a:bodyPr>
          <a:lstStyle/>
          <a:p>
            <a:r>
              <a:rPr lang="en-GB" sz="3200" dirty="0" smtClean="0"/>
              <a:t>This increase cause the </a:t>
            </a:r>
            <a:r>
              <a:rPr lang="en-GB" sz="3200" b="1" dirty="0" smtClean="0">
                <a:solidFill>
                  <a:srgbClr val="FF0000"/>
                </a:solidFill>
              </a:rPr>
              <a:t>release of heat energy</a:t>
            </a:r>
            <a:r>
              <a:rPr lang="en-GB" sz="3200" dirty="0" smtClean="0">
                <a:solidFill>
                  <a:srgbClr val="FF0000"/>
                </a:solidFill>
              </a:rPr>
              <a:t>, </a:t>
            </a:r>
            <a:r>
              <a:rPr lang="en-GB" sz="3200" dirty="0" smtClean="0"/>
              <a:t>which increases the core body temperature.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5. </a:t>
            </a:r>
            <a:r>
              <a:rPr lang="en-GB" sz="4400" dirty="0" smtClean="0">
                <a:latin typeface="+mj-lt"/>
                <a:ea typeface="+mj-ea"/>
                <a:cs typeface="+mj-cs"/>
              </a:rPr>
              <a:t>Metabolic changes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4"/>
          <p:cNvSpPr txBox="1">
            <a:spLocks/>
          </p:cNvSpPr>
          <p:nvPr/>
        </p:nvSpPr>
        <p:spPr>
          <a:xfrm>
            <a:off x="142844" y="928670"/>
            <a:ext cx="8858312" cy="571504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en-GB" sz="2800" dirty="0" smtClean="0"/>
              <a:t>The hormone </a:t>
            </a:r>
            <a:r>
              <a:rPr lang="en-GB" sz="2800" b="1" dirty="0" smtClean="0">
                <a:solidFill>
                  <a:srgbClr val="FF0000"/>
                </a:solidFill>
              </a:rPr>
              <a:t>adrenaline</a:t>
            </a:r>
            <a:r>
              <a:rPr lang="en-GB" sz="2800" dirty="0" smtClean="0">
                <a:solidFill>
                  <a:srgbClr val="FF0000"/>
                </a:solidFill>
              </a:rPr>
              <a:t> </a:t>
            </a:r>
            <a:r>
              <a:rPr lang="en-GB" sz="2800" dirty="0" smtClean="0"/>
              <a:t>is released by the adrenal gland. This causes a great </a:t>
            </a:r>
            <a:r>
              <a:rPr lang="en-GB" sz="2800" b="1" dirty="0" smtClean="0">
                <a:solidFill>
                  <a:srgbClr val="00B050"/>
                </a:solidFill>
              </a:rPr>
              <a:t>increase in metabolic rate</a:t>
            </a:r>
            <a:r>
              <a:rPr lang="en-GB" sz="2800" dirty="0" smtClean="0"/>
              <a:t>, resulting in heat production.</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GB" sz="2800" b="1" i="0" u="none" strike="noStrike" kern="1200" cap="none" spc="0" normalizeH="0" baseline="0" noProof="0" dirty="0" smtClean="0">
                <a:ln>
                  <a:noFill/>
                </a:ln>
                <a:solidFill>
                  <a:srgbClr val="0070C0"/>
                </a:solidFill>
                <a:effectLst/>
                <a:uLnTx/>
                <a:uFillTx/>
                <a:latin typeface="+mn-lt"/>
                <a:ea typeface="+mn-ea"/>
                <a:cs typeface="+mn-cs"/>
              </a:rPr>
              <a:t>Long-term</a:t>
            </a:r>
            <a:r>
              <a:rPr kumimoji="0" lang="en-GB" sz="2800" b="1" i="0" u="none" strike="noStrike" kern="1200" cap="none" spc="0" normalizeH="0" noProof="0" dirty="0" smtClean="0">
                <a:ln>
                  <a:noFill/>
                </a:ln>
                <a:solidFill>
                  <a:srgbClr val="0070C0"/>
                </a:solidFill>
                <a:effectLst/>
                <a:uLnTx/>
                <a:uFillTx/>
                <a:latin typeface="+mn-lt"/>
                <a:ea typeface="+mn-ea"/>
                <a:cs typeface="+mn-cs"/>
              </a:rPr>
              <a:t> exposure to low temperatures</a:t>
            </a:r>
            <a:r>
              <a:rPr kumimoji="0" lang="en-GB" sz="2800" i="0" u="none" strike="noStrike" kern="1200" cap="none" spc="0" normalizeH="0" noProof="0" dirty="0" smtClean="0">
                <a:ln>
                  <a:noFill/>
                </a:ln>
                <a:solidFill>
                  <a:srgbClr val="0070C0"/>
                </a:solidFill>
                <a:effectLst/>
                <a:uLnTx/>
                <a:uFillTx/>
                <a:latin typeface="+mn-lt"/>
                <a:ea typeface="+mn-ea"/>
                <a:cs typeface="+mn-cs"/>
              </a:rPr>
              <a:t> </a:t>
            </a:r>
            <a:r>
              <a:rPr kumimoji="0" lang="en-GB" sz="2800" i="0" u="none" strike="noStrike" kern="1200" cap="none" spc="0" normalizeH="0" noProof="0" dirty="0" smtClean="0">
                <a:ln>
                  <a:noFill/>
                </a:ln>
                <a:solidFill>
                  <a:schemeClr val="tx1"/>
                </a:solidFill>
                <a:effectLst/>
                <a:uLnTx/>
                <a:uFillTx/>
                <a:latin typeface="+mn-lt"/>
                <a:ea typeface="+mn-ea"/>
                <a:cs typeface="+mn-cs"/>
              </a:rPr>
              <a:t>causes the release of </a:t>
            </a:r>
            <a:r>
              <a:rPr kumimoji="0" lang="en-GB" sz="2800" b="1" i="0" u="none" strike="noStrike" kern="1200" cap="none" spc="0" normalizeH="0" noProof="0" dirty="0" smtClean="0">
                <a:ln>
                  <a:noFill/>
                </a:ln>
                <a:solidFill>
                  <a:srgbClr val="FF0000"/>
                </a:solidFill>
                <a:effectLst/>
                <a:uLnTx/>
                <a:uFillTx/>
                <a:latin typeface="+mn-lt"/>
                <a:ea typeface="+mn-ea"/>
                <a:cs typeface="+mn-cs"/>
              </a:rPr>
              <a:t>thyroxine</a:t>
            </a:r>
            <a:r>
              <a:rPr kumimoji="0" lang="en-GB" sz="2800" i="0" u="none" strike="noStrike" kern="1200" cap="none" spc="0" normalizeH="0" noProof="0" dirty="0" smtClean="0">
                <a:ln>
                  <a:noFill/>
                </a:ln>
                <a:solidFill>
                  <a:schemeClr val="tx1"/>
                </a:solidFill>
                <a:effectLst/>
                <a:uLnTx/>
                <a:uFillTx/>
                <a:latin typeface="+mn-lt"/>
                <a:ea typeface="+mn-ea"/>
                <a:cs typeface="+mn-cs"/>
              </a:rPr>
              <a:t> by the thyroid gland – this causes </a:t>
            </a:r>
            <a:r>
              <a:rPr kumimoji="0" lang="en-GB" sz="2800" b="1" i="0" u="none" strike="noStrike" kern="1200" cap="none" spc="0" normalizeH="0" noProof="0" dirty="0" smtClean="0">
                <a:ln>
                  <a:noFill/>
                </a:ln>
                <a:solidFill>
                  <a:schemeClr val="accent6">
                    <a:lumMod val="75000"/>
                  </a:schemeClr>
                </a:solidFill>
                <a:effectLst/>
                <a:uLnTx/>
                <a:uFillTx/>
                <a:latin typeface="+mn-lt"/>
                <a:ea typeface="+mn-ea"/>
                <a:cs typeface="+mn-cs"/>
              </a:rPr>
              <a:t>sustained increases </a:t>
            </a:r>
            <a:r>
              <a:rPr kumimoji="0" lang="en-GB" sz="2800" i="0" u="none" strike="noStrike" kern="1200" cap="none" spc="0" normalizeH="0" noProof="0" dirty="0" smtClean="0">
                <a:ln>
                  <a:noFill/>
                </a:ln>
                <a:solidFill>
                  <a:schemeClr val="accent6">
                    <a:lumMod val="75000"/>
                  </a:schemeClr>
                </a:solidFill>
                <a:effectLst/>
                <a:uLnTx/>
                <a:uFillTx/>
                <a:latin typeface="+mn-lt"/>
                <a:ea typeface="+mn-ea"/>
                <a:cs typeface="+mn-cs"/>
              </a:rPr>
              <a:t>in metabolism</a:t>
            </a:r>
            <a:r>
              <a:rPr kumimoji="0" lang="en-GB" sz="2800" i="0" u="none" strike="noStrike" kern="1200" cap="none" spc="0" normalizeH="0" noProof="0" dirty="0" smtClean="0">
                <a:ln>
                  <a:noFill/>
                </a:ln>
                <a:solidFill>
                  <a:schemeClr val="tx1"/>
                </a:solidFill>
                <a:effectLst/>
                <a:uLnTx/>
                <a:uFillTx/>
                <a:latin typeface="+mn-lt"/>
                <a:ea typeface="+mn-ea"/>
                <a:cs typeface="+mn-cs"/>
              </a:rPr>
              <a:t>.</a:t>
            </a:r>
            <a:endParaRPr kumimoji="0" lang="en-US" sz="28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62" name="Picture 2" descr="http://www.psycheducation.org/mechanism/images/chapte1.jpg"/>
          <p:cNvPicPr>
            <a:picLocks noChangeAspect="1" noChangeArrowheads="1"/>
          </p:cNvPicPr>
          <p:nvPr/>
        </p:nvPicPr>
        <p:blipFill>
          <a:blip r:embed="rId2"/>
          <a:srcRect/>
          <a:stretch>
            <a:fillRect/>
          </a:stretch>
        </p:blipFill>
        <p:spPr bwMode="auto">
          <a:xfrm>
            <a:off x="2357422" y="3714752"/>
            <a:ext cx="4071966" cy="2863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62"/>
                                        </p:tgtEl>
                                        <p:attrNameLst>
                                          <p:attrName>style.visibility</p:attrName>
                                        </p:attrNameLst>
                                      </p:cBhvr>
                                      <p:to>
                                        <p:strVal val="visible"/>
                                      </p:to>
                                    </p:set>
                                    <p:animEffect transition="in" filter="checkerboard(across)">
                                      <p:cBhvr>
                                        <p:cTn id="1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b="1" dirty="0" smtClean="0">
                <a:solidFill>
                  <a:srgbClr val="FF0000"/>
                </a:solidFill>
              </a:rPr>
              <a:t>Hypothermia</a:t>
            </a:r>
            <a:endParaRPr lang="en-US" b="1" dirty="0">
              <a:solidFill>
                <a:srgbClr val="FF0000"/>
              </a:solidFill>
            </a:endParaRPr>
          </a:p>
        </p:txBody>
      </p:sp>
      <p:sp>
        <p:nvSpPr>
          <p:cNvPr id="3" name="Content Placeholder 2"/>
          <p:cNvSpPr>
            <a:spLocks noGrp="1"/>
          </p:cNvSpPr>
          <p:nvPr>
            <p:ph idx="1"/>
          </p:nvPr>
        </p:nvSpPr>
        <p:spPr>
          <a:xfrm>
            <a:off x="214282" y="1000108"/>
            <a:ext cx="8715436" cy="5643602"/>
          </a:xfrm>
        </p:spPr>
        <p:txBody>
          <a:bodyPr/>
          <a:lstStyle/>
          <a:p>
            <a:r>
              <a:rPr lang="en-GB" dirty="0" smtClean="0"/>
              <a:t>This happens when the core body temperature falls below about 35.5</a:t>
            </a:r>
            <a:r>
              <a:rPr lang="en-GB" baseline="30000" dirty="0" smtClean="0"/>
              <a:t>O</a:t>
            </a:r>
            <a:r>
              <a:rPr lang="en-GB" dirty="0" smtClean="0"/>
              <a:t>C for a sustained period of time.</a:t>
            </a:r>
          </a:p>
          <a:p>
            <a:r>
              <a:rPr lang="en-GB" dirty="0" smtClean="0"/>
              <a:t>Symptoms include sever shivering, muscle </a:t>
            </a:r>
            <a:r>
              <a:rPr lang="en-GB" dirty="0" err="1" smtClean="0"/>
              <a:t>mis</a:t>
            </a:r>
            <a:r>
              <a:rPr lang="en-GB" dirty="0" smtClean="0"/>
              <a:t>-coordination, metabolic shutdown and reduced brain-activity.</a:t>
            </a:r>
            <a:endParaRPr lang="en-GB" dirty="0"/>
          </a:p>
          <a:p>
            <a:pPr>
              <a:buNone/>
            </a:pPr>
            <a:r>
              <a:rPr lang="en-GB"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a:t>
            </a:r>
            <a:endParaRPr lang="en-US" dirty="0"/>
          </a:p>
        </p:txBody>
      </p:sp>
      <p:sp>
        <p:nvSpPr>
          <p:cNvPr id="5" name="Text Placeholder 4"/>
          <p:cNvSpPr>
            <a:spLocks noGrp="1"/>
          </p:cNvSpPr>
          <p:nvPr>
            <p:ph type="body" idx="1"/>
          </p:nvPr>
        </p:nvSpPr>
        <p:spPr/>
        <p:txBody>
          <a:bodyPr>
            <a:normAutofit/>
          </a:bodyPr>
          <a:lstStyle/>
          <a:p>
            <a:r>
              <a:rPr lang="en-GB" sz="3200" dirty="0" smtClean="0"/>
              <a:t>High Temperatures</a:t>
            </a:r>
            <a:endParaRPr lang="en-US" sz="3200" dirty="0"/>
          </a:p>
        </p:txBody>
      </p:sp>
      <p:sp>
        <p:nvSpPr>
          <p:cNvPr id="6" name="Content Placeholder 5"/>
          <p:cNvSpPr>
            <a:spLocks noGrp="1"/>
          </p:cNvSpPr>
          <p:nvPr>
            <p:ph sz="half" idx="2"/>
          </p:nvPr>
        </p:nvSpPr>
        <p:spPr/>
        <p:txBody>
          <a:bodyPr>
            <a:normAutofit/>
          </a:bodyPr>
          <a:lstStyle/>
          <a:p>
            <a:r>
              <a:rPr lang="en-GB" sz="3200" dirty="0" smtClean="0"/>
              <a:t>Vasodilation</a:t>
            </a:r>
          </a:p>
          <a:p>
            <a:r>
              <a:rPr lang="en-GB" sz="3200" dirty="0" smtClean="0"/>
              <a:t>Sweating</a:t>
            </a:r>
          </a:p>
          <a:p>
            <a:r>
              <a:rPr lang="en-GB" sz="3200" dirty="0" smtClean="0"/>
              <a:t>Panting</a:t>
            </a:r>
          </a:p>
          <a:p>
            <a:r>
              <a:rPr lang="en-GB" sz="3200" dirty="0" smtClean="0"/>
              <a:t>Pilorelaxation</a:t>
            </a:r>
          </a:p>
          <a:p>
            <a:r>
              <a:rPr lang="en-GB" sz="3200" dirty="0" smtClean="0"/>
              <a:t>Decreased Metabolism</a:t>
            </a:r>
          </a:p>
        </p:txBody>
      </p:sp>
      <p:sp>
        <p:nvSpPr>
          <p:cNvPr id="7" name="Text Placeholder 6"/>
          <p:cNvSpPr>
            <a:spLocks noGrp="1"/>
          </p:cNvSpPr>
          <p:nvPr>
            <p:ph type="body" sz="quarter" idx="3"/>
          </p:nvPr>
        </p:nvSpPr>
        <p:spPr/>
        <p:txBody>
          <a:bodyPr>
            <a:normAutofit/>
          </a:bodyPr>
          <a:lstStyle/>
          <a:p>
            <a:r>
              <a:rPr lang="en-GB" sz="3200" dirty="0" smtClean="0"/>
              <a:t>Low Temperatures</a:t>
            </a:r>
            <a:endParaRPr lang="en-US" sz="3200" dirty="0"/>
          </a:p>
        </p:txBody>
      </p:sp>
      <p:sp>
        <p:nvSpPr>
          <p:cNvPr id="8" name="Content Placeholder 7"/>
          <p:cNvSpPr>
            <a:spLocks noGrp="1"/>
          </p:cNvSpPr>
          <p:nvPr>
            <p:ph sz="quarter" idx="4"/>
          </p:nvPr>
        </p:nvSpPr>
        <p:spPr/>
        <p:txBody>
          <a:bodyPr>
            <a:normAutofit/>
          </a:bodyPr>
          <a:lstStyle/>
          <a:p>
            <a:r>
              <a:rPr lang="en-GB" sz="3200" dirty="0" smtClean="0"/>
              <a:t>Vasoconstriction</a:t>
            </a:r>
          </a:p>
          <a:p>
            <a:r>
              <a:rPr lang="en-GB" sz="3200" dirty="0" smtClean="0"/>
              <a:t>Decreased sweating</a:t>
            </a:r>
          </a:p>
          <a:p>
            <a:r>
              <a:rPr lang="en-GB" sz="3200" dirty="0" err="1" smtClean="0"/>
              <a:t>Piloerectrion</a:t>
            </a:r>
            <a:endParaRPr lang="en-GB" sz="3200" dirty="0" smtClean="0"/>
          </a:p>
          <a:p>
            <a:r>
              <a:rPr lang="en-GB" sz="3200" dirty="0" smtClean="0"/>
              <a:t>Shivering</a:t>
            </a:r>
          </a:p>
          <a:p>
            <a:r>
              <a:rPr lang="en-GB" sz="3200" dirty="0" smtClean="0"/>
              <a:t>Increased metabolism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heckerboard(across)">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heckerboard(across)">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checkerboard(across)">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heckerboard(across)">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checkerboard(across)">
                                      <p:cBhvr>
                                        <p:cTn id="35" dur="500"/>
                                        <p:tgtEl>
                                          <p:spTgt spid="7">
                                            <p:txEl>
                                              <p:pRg st="0" end="0"/>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checkerboard(across)">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checkerboard(across)">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checkerboard(across)">
                                      <p:cBhvr>
                                        <p:cTn id="48" dur="500"/>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checkerboard(across)">
                                      <p:cBhvr>
                                        <p:cTn id="53" dur="500"/>
                                        <p:tgtEl>
                                          <p:spTgt spid="8">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checkerboard(across)">
                                      <p:cBhvr>
                                        <p:cTn id="5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ECTOTHERMS</a:t>
            </a:r>
            <a:endParaRPr lang="en-GB" dirty="0"/>
          </a:p>
        </p:txBody>
      </p:sp>
      <p:sp>
        <p:nvSpPr>
          <p:cNvPr id="8" name="Text Placeholder 7"/>
          <p:cNvSpPr>
            <a:spLocks noGrp="1"/>
          </p:cNvSpPr>
          <p:nvPr>
            <p:ph type="body" idx="1"/>
          </p:nvPr>
        </p:nvSpPr>
        <p:spPr/>
        <p:txBody>
          <a:bodyPr/>
          <a:lstStyle/>
          <a:p>
            <a:r>
              <a:rPr lang="en-GB" dirty="0" smtClean="0"/>
              <a:t>The following is to do with animals that obtain large amounts of heat from environmental sources (such as the sun)...</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4"/>
            <a:ext cx="8229600" cy="725470"/>
          </a:xfrm>
        </p:spPr>
        <p:txBody>
          <a:bodyPr>
            <a:normAutofit/>
          </a:bodyPr>
          <a:lstStyle/>
          <a:p>
            <a:r>
              <a:rPr lang="en-GB" sz="3600" dirty="0" smtClean="0"/>
              <a:t>Ectotherms</a:t>
            </a:r>
            <a:endParaRPr lang="en-US" sz="3600" dirty="0"/>
          </a:p>
        </p:txBody>
      </p:sp>
      <p:sp>
        <p:nvSpPr>
          <p:cNvPr id="3" name="Content Placeholder 2"/>
          <p:cNvSpPr>
            <a:spLocks noGrp="1"/>
          </p:cNvSpPr>
          <p:nvPr>
            <p:ph idx="1"/>
          </p:nvPr>
        </p:nvSpPr>
        <p:spPr>
          <a:xfrm>
            <a:off x="142844" y="642918"/>
            <a:ext cx="8858312" cy="6000792"/>
          </a:xfrm>
        </p:spPr>
        <p:txBody>
          <a:bodyPr>
            <a:normAutofit/>
          </a:bodyPr>
          <a:lstStyle/>
          <a:p>
            <a:r>
              <a:rPr lang="en-GB" sz="2500" dirty="0" smtClean="0"/>
              <a:t>Ectotherms gain most of their heat energy from their </a:t>
            </a:r>
            <a:r>
              <a:rPr lang="en-GB" sz="2500" b="1" dirty="0" smtClean="0">
                <a:solidFill>
                  <a:srgbClr val="FF0000"/>
                </a:solidFill>
              </a:rPr>
              <a:t>surroundings</a:t>
            </a:r>
            <a:r>
              <a:rPr lang="en-GB" sz="2500" dirty="0" smtClean="0"/>
              <a:t>. </a:t>
            </a:r>
          </a:p>
          <a:p>
            <a:r>
              <a:rPr lang="en-GB" sz="2500" dirty="0" smtClean="0"/>
              <a:t>Therefore, if the temperature of their environment </a:t>
            </a:r>
            <a:r>
              <a:rPr lang="en-GB" sz="2500" b="1" dirty="0" smtClean="0">
                <a:solidFill>
                  <a:srgbClr val="00B050"/>
                </a:solidFill>
              </a:rPr>
              <a:t>fluctuates</a:t>
            </a:r>
            <a:r>
              <a:rPr lang="en-GB" sz="2500" dirty="0" smtClean="0"/>
              <a:t>, their internal temperature will fluctuate </a:t>
            </a:r>
            <a:r>
              <a:rPr lang="en-GB" sz="2500" b="1" dirty="0" smtClean="0">
                <a:solidFill>
                  <a:srgbClr val="0070C0"/>
                </a:solidFill>
              </a:rPr>
              <a:t>too</a:t>
            </a:r>
            <a:r>
              <a:rPr lang="en-GB" sz="2500" dirty="0" smtClean="0"/>
              <a:t>.</a:t>
            </a:r>
          </a:p>
          <a:p>
            <a:r>
              <a:rPr lang="en-GB" sz="2500" dirty="0" smtClean="0"/>
              <a:t>This means that ectotherms have to adapt their </a:t>
            </a:r>
            <a:r>
              <a:rPr lang="en-GB" sz="2500" b="1" dirty="0" smtClean="0">
                <a:solidFill>
                  <a:srgbClr val="7030A0"/>
                </a:solidFill>
              </a:rPr>
              <a:t>behaviour</a:t>
            </a:r>
            <a:r>
              <a:rPr lang="en-GB" sz="2500" dirty="0" smtClean="0"/>
              <a:t> to adapt to the external temperature.</a:t>
            </a:r>
          </a:p>
          <a:p>
            <a:endParaRPr lang="en-US" sz="2500" dirty="0"/>
          </a:p>
        </p:txBody>
      </p:sp>
      <p:pic>
        <p:nvPicPr>
          <p:cNvPr id="1026" name="Picture 2" descr="http://zabawiki3a.wikispaces.com/file/view/reptiles.jpg/74321877/reptiles.jpg"/>
          <p:cNvPicPr>
            <a:picLocks noChangeAspect="1" noChangeArrowheads="1"/>
          </p:cNvPicPr>
          <p:nvPr/>
        </p:nvPicPr>
        <p:blipFill>
          <a:blip r:embed="rId2"/>
          <a:srcRect/>
          <a:stretch>
            <a:fillRect/>
          </a:stretch>
        </p:blipFill>
        <p:spPr bwMode="auto">
          <a:xfrm>
            <a:off x="285720" y="3275620"/>
            <a:ext cx="4000528" cy="3320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a:xfrm>
            <a:off x="4429124" y="3500438"/>
            <a:ext cx="4500594" cy="3500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t>Ectotherms will do the following to control their body temperature:</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smtClean="0"/>
              <a:t>	</a:t>
            </a:r>
            <a:r>
              <a:rPr lang="en-US" sz="2200" dirty="0" smtClean="0"/>
              <a:t>-  </a:t>
            </a:r>
            <a:r>
              <a:rPr lang="en-US" sz="2200" b="1" dirty="0" smtClean="0">
                <a:solidFill>
                  <a:srgbClr val="FF0000"/>
                </a:solidFill>
              </a:rPr>
              <a:t>Expose</a:t>
            </a:r>
            <a:r>
              <a:rPr lang="en-US" sz="2200" dirty="0" smtClean="0"/>
              <a:t> themselves to the </a:t>
            </a:r>
            <a:r>
              <a:rPr lang="en-US" sz="2200" b="1" dirty="0" smtClean="0">
                <a:solidFill>
                  <a:srgbClr val="00B050"/>
                </a:solidFill>
              </a:rPr>
              <a:t>Sun</a:t>
            </a:r>
            <a:r>
              <a:rPr lang="en-US" sz="22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smtClean="0"/>
              <a:t>	</a:t>
            </a:r>
            <a:r>
              <a:rPr lang="en-US" sz="2200" dirty="0" smtClean="0"/>
              <a:t>-  Take </a:t>
            </a:r>
            <a:r>
              <a:rPr lang="en-US" sz="2200" b="1" dirty="0" smtClean="0">
                <a:solidFill>
                  <a:srgbClr val="0070C0"/>
                </a:solidFill>
              </a:rPr>
              <a:t>shelter</a:t>
            </a:r>
            <a:r>
              <a:rPr lang="en-US" sz="22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smtClean="0"/>
              <a:t>	-  Gain warmth from the </a:t>
            </a:r>
            <a:r>
              <a:rPr lang="en-US" sz="2200" b="1" dirty="0" smtClean="0">
                <a:solidFill>
                  <a:schemeClr val="accent6">
                    <a:lumMod val="75000"/>
                  </a:schemeClr>
                </a:solidFill>
              </a:rPr>
              <a:t>ground</a:t>
            </a:r>
            <a:r>
              <a:rPr lang="en-US" sz="22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smtClean="0"/>
              <a:t>	</a:t>
            </a:r>
            <a:r>
              <a:rPr lang="en-US" sz="2200" dirty="0" smtClean="0"/>
              <a:t>-  Generate </a:t>
            </a:r>
            <a:r>
              <a:rPr lang="en-US" sz="2200" b="1" dirty="0" smtClean="0">
                <a:solidFill>
                  <a:srgbClr val="7030A0"/>
                </a:solidFill>
              </a:rPr>
              <a:t>metabolic</a:t>
            </a:r>
            <a:r>
              <a:rPr lang="en-US" sz="2200" dirty="0" smtClean="0"/>
              <a:t> heat.</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smtClean="0"/>
              <a:t>	</a:t>
            </a:r>
            <a:r>
              <a:rPr lang="en-US" sz="2200" dirty="0" smtClean="0"/>
              <a:t>-  </a:t>
            </a:r>
            <a:r>
              <a:rPr lang="en-US" sz="2200" dirty="0" err="1" smtClean="0"/>
              <a:t>Colour</a:t>
            </a:r>
            <a:r>
              <a:rPr lang="en-US" sz="2200" dirty="0" smtClean="0"/>
              <a:t> variations.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heckerboard(across)">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checkerboard(across)">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checkerboard(across)">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checkerboard(across)">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checkerboard(across)">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checkerboard(across)">
                                      <p:cBhvr>
                                        <p:cTn id="5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p:txBody>
          <a:bodyPr/>
          <a:lstStyle/>
          <a:p>
            <a:r>
              <a:rPr lang="en-GB" dirty="0" smtClean="0"/>
              <a:t>Relate thermoregulation to negative feedback loops.</a:t>
            </a:r>
          </a:p>
          <a:p>
            <a:endParaRPr lang="en-GB" dirty="0" smtClean="0"/>
          </a:p>
          <a:p>
            <a:r>
              <a:rPr lang="en-GB" dirty="0" smtClean="0"/>
              <a:t>Be able to understand how exactly the corrective mechanisms work.</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Endotherms</a:t>
            </a:r>
            <a:endParaRPr lang="en-GB" dirty="0"/>
          </a:p>
        </p:txBody>
      </p:sp>
      <p:sp>
        <p:nvSpPr>
          <p:cNvPr id="6" name="Text Placeholder 5"/>
          <p:cNvSpPr>
            <a:spLocks noGrp="1"/>
          </p:cNvSpPr>
          <p:nvPr>
            <p:ph type="body" idx="1"/>
          </p:nvPr>
        </p:nvSpPr>
        <p:spPr/>
        <p:txBody>
          <a:bodyPr/>
          <a:lstStyle/>
          <a:p>
            <a:r>
              <a:rPr lang="en-GB" dirty="0" smtClean="0"/>
              <a:t>The following is all to do with organisms that generate their own heat, from metabolic reactions that occur </a:t>
            </a:r>
            <a:r>
              <a:rPr lang="en-GB" b="1" dirty="0" smtClean="0"/>
              <a:t>within</a:t>
            </a:r>
            <a:r>
              <a:rPr lang="en-GB" dirty="0" smtClean="0"/>
              <a:t> their own bodies...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Thermoregulation – A Homeostatic Mechanism</a:t>
            </a:r>
            <a:endParaRPr lang="en-US" dirty="0"/>
          </a:p>
        </p:txBody>
      </p:sp>
      <p:sp>
        <p:nvSpPr>
          <p:cNvPr id="3" name="Content Placeholder 2"/>
          <p:cNvSpPr>
            <a:spLocks noGrp="1"/>
          </p:cNvSpPr>
          <p:nvPr>
            <p:ph idx="1"/>
          </p:nvPr>
        </p:nvSpPr>
        <p:spPr>
          <a:xfrm>
            <a:off x="214282" y="1357298"/>
            <a:ext cx="8715436" cy="5500702"/>
          </a:xfrm>
        </p:spPr>
        <p:txBody>
          <a:bodyPr>
            <a:normAutofit/>
          </a:bodyPr>
          <a:lstStyle/>
          <a:p>
            <a:pPr algn="ctr">
              <a:buNone/>
            </a:pPr>
            <a:r>
              <a:rPr lang="en-GB" sz="2800" b="1" dirty="0" smtClean="0">
                <a:solidFill>
                  <a:schemeClr val="accent6"/>
                </a:solidFill>
              </a:rPr>
              <a:t>Homeostasis</a:t>
            </a:r>
            <a:r>
              <a:rPr lang="en-GB" sz="2800" b="1" dirty="0" smtClean="0"/>
              <a:t> </a:t>
            </a:r>
            <a:r>
              <a:rPr lang="en-GB" sz="2800" dirty="0" smtClean="0"/>
              <a:t>– The maintenance of a </a:t>
            </a:r>
            <a:r>
              <a:rPr lang="en-GB" sz="2800" u="sng" dirty="0" smtClean="0">
                <a:solidFill>
                  <a:srgbClr val="00B0F0"/>
                </a:solidFill>
              </a:rPr>
              <a:t>constant internal environment</a:t>
            </a:r>
            <a:r>
              <a:rPr lang="en-GB" sz="2800" dirty="0" smtClean="0"/>
              <a:t>.</a:t>
            </a:r>
          </a:p>
          <a:p>
            <a:pPr algn="ctr">
              <a:buNone/>
            </a:pPr>
            <a:endParaRPr lang="en-GB" sz="2800" b="1" dirty="0"/>
          </a:p>
          <a:p>
            <a:pPr algn="ctr">
              <a:buNone/>
            </a:pPr>
            <a:r>
              <a:rPr lang="en-GB" sz="2800" dirty="0" smtClean="0"/>
              <a:t>i.e. – to keep the </a:t>
            </a:r>
            <a:r>
              <a:rPr lang="en-GB" sz="2800" b="1" dirty="0" smtClean="0">
                <a:solidFill>
                  <a:srgbClr val="FF0000"/>
                </a:solidFill>
              </a:rPr>
              <a:t>physiological properties</a:t>
            </a:r>
            <a:r>
              <a:rPr lang="en-GB" sz="2800" dirty="0" smtClean="0"/>
              <a:t> of the body at </a:t>
            </a:r>
            <a:r>
              <a:rPr lang="en-GB" sz="2800" b="1" dirty="0" smtClean="0">
                <a:solidFill>
                  <a:srgbClr val="00B050"/>
                </a:solidFill>
              </a:rPr>
              <a:t>normal/constant</a:t>
            </a:r>
            <a:r>
              <a:rPr lang="en-GB" sz="2800" dirty="0" smtClean="0"/>
              <a:t> levels.</a:t>
            </a:r>
          </a:p>
          <a:p>
            <a:pPr algn="ctr">
              <a:buNone/>
            </a:pPr>
            <a:endParaRPr lang="en-GB" sz="2800" dirty="0"/>
          </a:p>
          <a:p>
            <a:pPr algn="ctr">
              <a:buNone/>
            </a:pPr>
            <a:r>
              <a:rPr lang="en-GB" sz="2800" b="1" dirty="0" smtClean="0">
                <a:ln w="1905"/>
                <a:solidFill>
                  <a:schemeClr val="accent6">
                    <a:lumMod val="75000"/>
                  </a:schemeClr>
                </a:solidFill>
                <a:effectLst>
                  <a:innerShdw blurRad="69850" dist="43180" dir="5400000">
                    <a:srgbClr val="000000">
                      <a:alpha val="65000"/>
                    </a:srgbClr>
                  </a:innerShdw>
                </a:effectLst>
              </a:rPr>
              <a:t>Thermoregulation</a:t>
            </a:r>
            <a:r>
              <a:rPr lang="en-GB" sz="2800" dirty="0" smtClean="0"/>
              <a:t> is the regulation of the </a:t>
            </a:r>
            <a:r>
              <a:rPr lang="en-GB" sz="2800" b="1" dirty="0" smtClean="0">
                <a:ln w="1905"/>
                <a:solidFill>
                  <a:srgbClr val="FF0000"/>
                </a:solidFill>
                <a:effectLst>
                  <a:innerShdw blurRad="69850" dist="43180" dir="5400000">
                    <a:srgbClr val="000000">
                      <a:alpha val="65000"/>
                    </a:srgbClr>
                  </a:innerShdw>
                </a:effectLst>
              </a:rPr>
              <a:t>core body temperature</a:t>
            </a:r>
            <a:r>
              <a:rPr lang="en-GB" sz="2800" dirty="0" smtClean="0"/>
              <a:t>.</a:t>
            </a:r>
          </a:p>
          <a:p>
            <a:pPr algn="ctr">
              <a:buNone/>
            </a:pPr>
            <a:endParaRPr lang="en-GB" sz="2800" b="1" dirty="0"/>
          </a:p>
          <a:p>
            <a:pPr algn="ctr">
              <a:buNone/>
            </a:pPr>
            <a:r>
              <a:rPr lang="en-GB" sz="2800" dirty="0" smtClean="0"/>
              <a:t>If there is a </a:t>
            </a:r>
            <a:r>
              <a:rPr lang="en-GB" sz="2800" dirty="0" smtClean="0">
                <a:solidFill>
                  <a:srgbClr val="FF0000"/>
                </a:solidFill>
              </a:rPr>
              <a:t>change in temperature</a:t>
            </a:r>
            <a:r>
              <a:rPr lang="en-GB" sz="2800" dirty="0" smtClean="0"/>
              <a:t>, the body responds by </a:t>
            </a:r>
            <a:r>
              <a:rPr lang="en-GB" sz="2800" b="1" dirty="0" smtClean="0">
                <a:solidFill>
                  <a:srgbClr val="7030A0"/>
                </a:solidFill>
              </a:rPr>
              <a:t>reversing the change</a:t>
            </a:r>
            <a:r>
              <a:rPr lang="en-GB" sz="2800" dirty="0" smtClean="0"/>
              <a:t>, returning it to the </a:t>
            </a:r>
            <a:r>
              <a:rPr lang="en-GB" sz="2800" b="1" u="sng" dirty="0" smtClean="0">
                <a:solidFill>
                  <a:srgbClr val="0070C0"/>
                </a:solidFill>
              </a:rPr>
              <a:t>normal level</a:t>
            </a:r>
            <a:r>
              <a:rPr lang="en-GB"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GB" dirty="0" smtClean="0"/>
              <a:t>Thermoregulation &amp; Negative Feedback</a:t>
            </a:r>
            <a:endParaRPr lang="en-US" dirty="0"/>
          </a:p>
        </p:txBody>
      </p:sp>
      <p:sp>
        <p:nvSpPr>
          <p:cNvPr id="4" name="TextBox 3"/>
          <p:cNvSpPr txBox="1"/>
          <p:nvPr/>
        </p:nvSpPr>
        <p:spPr>
          <a:xfrm rot="19417145">
            <a:off x="611814" y="1829410"/>
            <a:ext cx="2286016" cy="646331"/>
          </a:xfrm>
          <a:prstGeom prst="rect">
            <a:avLst/>
          </a:prstGeom>
          <a:noFill/>
        </p:spPr>
        <p:txBody>
          <a:bodyPr wrap="square" rtlCol="0">
            <a:spAutoFit/>
          </a:bodyPr>
          <a:lstStyle/>
          <a:p>
            <a:pPr algn="ctr"/>
            <a:r>
              <a:rPr lang="en-GB" dirty="0" smtClean="0"/>
              <a:t>Factor </a:t>
            </a:r>
            <a:r>
              <a:rPr lang="en-GB" b="1" dirty="0" smtClean="0"/>
              <a:t>rises</a:t>
            </a:r>
            <a:r>
              <a:rPr lang="en-GB" dirty="0" smtClean="0"/>
              <a:t> above normal level</a:t>
            </a:r>
            <a:endParaRPr lang="en-US" dirty="0"/>
          </a:p>
        </p:txBody>
      </p:sp>
      <p:grpSp>
        <p:nvGrpSpPr>
          <p:cNvPr id="5" name="Group 4"/>
          <p:cNvGrpSpPr/>
          <p:nvPr/>
        </p:nvGrpSpPr>
        <p:grpSpPr>
          <a:xfrm>
            <a:off x="214282" y="1500174"/>
            <a:ext cx="8715436" cy="5016191"/>
            <a:chOff x="142844" y="3143248"/>
            <a:chExt cx="8786842" cy="3230241"/>
          </a:xfrm>
        </p:grpSpPr>
        <p:sp>
          <p:nvSpPr>
            <p:cNvPr id="6" name="TextBox 5"/>
            <p:cNvSpPr txBox="1"/>
            <p:nvPr/>
          </p:nvSpPr>
          <p:spPr>
            <a:xfrm>
              <a:off x="2857488" y="3143248"/>
              <a:ext cx="3071834" cy="1015663"/>
            </a:xfrm>
            <a:prstGeom prst="rect">
              <a:avLst/>
            </a:prstGeom>
            <a:noFill/>
          </p:spPr>
          <p:txBody>
            <a:bodyPr wrap="square" rtlCol="0">
              <a:spAutoFit/>
            </a:bodyPr>
            <a:lstStyle/>
            <a:p>
              <a:pPr algn="ctr"/>
              <a:r>
                <a:rPr lang="en-GB" sz="2000" b="1" dirty="0" smtClean="0"/>
                <a:t>Body detects the change and brings about a corrective mechanism.</a:t>
              </a:r>
              <a:endParaRPr lang="en-US" sz="2000" b="1" dirty="0"/>
            </a:p>
          </p:txBody>
        </p:sp>
        <p:sp>
          <p:nvSpPr>
            <p:cNvPr id="7" name="TextBox 6"/>
            <p:cNvSpPr txBox="1"/>
            <p:nvPr/>
          </p:nvSpPr>
          <p:spPr>
            <a:xfrm>
              <a:off x="2857488" y="5357826"/>
              <a:ext cx="3071834" cy="1015663"/>
            </a:xfrm>
            <a:prstGeom prst="rect">
              <a:avLst/>
            </a:prstGeom>
            <a:noFill/>
          </p:spPr>
          <p:txBody>
            <a:bodyPr wrap="square" rtlCol="0">
              <a:spAutoFit/>
            </a:bodyPr>
            <a:lstStyle/>
            <a:p>
              <a:pPr algn="ctr"/>
              <a:r>
                <a:rPr lang="en-GB" sz="2000" b="1" dirty="0" smtClean="0"/>
                <a:t>Body detects the change and brings about a corrective mechanism.</a:t>
              </a:r>
              <a:endParaRPr lang="en-US" sz="2000" b="1" dirty="0"/>
            </a:p>
          </p:txBody>
        </p:sp>
        <p:sp>
          <p:nvSpPr>
            <p:cNvPr id="8" name="TextBox 7"/>
            <p:cNvSpPr txBox="1"/>
            <p:nvPr/>
          </p:nvSpPr>
          <p:spPr>
            <a:xfrm>
              <a:off x="142844" y="4357694"/>
              <a:ext cx="1928794" cy="707886"/>
            </a:xfrm>
            <a:prstGeom prst="rect">
              <a:avLst/>
            </a:prstGeom>
            <a:noFill/>
          </p:spPr>
          <p:txBody>
            <a:bodyPr wrap="square" rtlCol="0">
              <a:spAutoFit/>
            </a:bodyPr>
            <a:lstStyle/>
            <a:p>
              <a:pPr algn="ctr"/>
              <a:r>
                <a:rPr lang="en-GB" sz="2000" b="1" dirty="0" smtClean="0"/>
                <a:t>Factor at normal level.</a:t>
              </a:r>
              <a:endParaRPr lang="en-US" sz="2000" b="1" dirty="0"/>
            </a:p>
          </p:txBody>
        </p:sp>
        <p:sp>
          <p:nvSpPr>
            <p:cNvPr id="9" name="TextBox 8"/>
            <p:cNvSpPr txBox="1"/>
            <p:nvPr/>
          </p:nvSpPr>
          <p:spPr>
            <a:xfrm>
              <a:off x="7000892" y="4429132"/>
              <a:ext cx="1928794" cy="707886"/>
            </a:xfrm>
            <a:prstGeom prst="rect">
              <a:avLst/>
            </a:prstGeom>
            <a:noFill/>
          </p:spPr>
          <p:txBody>
            <a:bodyPr wrap="square" rtlCol="0">
              <a:spAutoFit/>
            </a:bodyPr>
            <a:lstStyle/>
            <a:p>
              <a:pPr algn="ctr"/>
              <a:r>
                <a:rPr lang="en-GB" sz="2000" b="1" dirty="0" smtClean="0"/>
                <a:t>Factor at normal level.</a:t>
              </a:r>
              <a:endParaRPr lang="en-US" sz="2000" b="1" dirty="0"/>
            </a:p>
          </p:txBody>
        </p:sp>
        <p:sp>
          <p:nvSpPr>
            <p:cNvPr id="10" name="Right Arrow 9"/>
            <p:cNvSpPr/>
            <p:nvPr/>
          </p:nvSpPr>
          <p:spPr>
            <a:xfrm rot="19375468">
              <a:off x="1763995" y="3665869"/>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373781">
              <a:off x="5835893" y="5094783"/>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75485">
              <a:off x="5841329" y="3723218"/>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11237">
              <a:off x="1696751" y="5155458"/>
              <a:ext cx="121444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78314">
              <a:off x="434572" y="5525700"/>
              <a:ext cx="2286016" cy="646331"/>
            </a:xfrm>
            <a:prstGeom prst="rect">
              <a:avLst/>
            </a:prstGeom>
            <a:noFill/>
          </p:spPr>
          <p:txBody>
            <a:bodyPr wrap="square" rtlCol="0">
              <a:spAutoFit/>
            </a:bodyPr>
            <a:lstStyle/>
            <a:p>
              <a:pPr algn="ctr"/>
              <a:r>
                <a:rPr lang="en-GB" dirty="0" smtClean="0"/>
                <a:t>Factor </a:t>
              </a:r>
              <a:r>
                <a:rPr lang="en-GB" b="1" dirty="0" smtClean="0"/>
                <a:t>falls</a:t>
              </a:r>
              <a:r>
                <a:rPr lang="en-GB" dirty="0" smtClean="0"/>
                <a:t> above normal level</a:t>
              </a:r>
              <a:endParaRPr lang="en-US"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439718"/>
          </a:xfrm>
        </p:spPr>
        <p:txBody>
          <a:bodyPr>
            <a:noAutofit/>
          </a:bodyPr>
          <a:lstStyle/>
          <a:p>
            <a:r>
              <a:rPr lang="en-GB" sz="2400" dirty="0" smtClean="0"/>
              <a:t>Mammals are adapted to the temperature of their environment</a:t>
            </a:r>
            <a:endParaRPr lang="en-US" sz="2400" dirty="0"/>
          </a:p>
        </p:txBody>
      </p:sp>
      <p:pic>
        <p:nvPicPr>
          <p:cNvPr id="14338" name="Picture 2" descr="http://www.treehugger.com/happy-elephant-01.jpg"/>
          <p:cNvPicPr>
            <a:picLocks noChangeAspect="1" noChangeArrowheads="1"/>
          </p:cNvPicPr>
          <p:nvPr/>
        </p:nvPicPr>
        <p:blipFill>
          <a:blip r:embed="rId2"/>
          <a:srcRect/>
          <a:stretch>
            <a:fillRect/>
          </a:stretch>
        </p:blipFill>
        <p:spPr bwMode="auto">
          <a:xfrm>
            <a:off x="571472" y="857232"/>
            <a:ext cx="2357454" cy="3444332"/>
          </a:xfrm>
          <a:prstGeom prst="rect">
            <a:avLst/>
          </a:prstGeom>
          <a:noFill/>
        </p:spPr>
      </p:pic>
      <p:pic>
        <p:nvPicPr>
          <p:cNvPr id="14340" name="Picture 4" descr="http://www.greenpeace.org/raw/image_full/international/photosvideos/photos/polar-bear-in-arctic"/>
          <p:cNvPicPr>
            <a:picLocks noChangeAspect="1" noChangeArrowheads="1"/>
          </p:cNvPicPr>
          <p:nvPr/>
        </p:nvPicPr>
        <p:blipFill>
          <a:blip r:embed="rId3"/>
          <a:srcRect/>
          <a:stretch>
            <a:fillRect/>
          </a:stretch>
        </p:blipFill>
        <p:spPr bwMode="auto">
          <a:xfrm>
            <a:off x="3428992" y="857232"/>
            <a:ext cx="4978489" cy="3357586"/>
          </a:xfrm>
          <a:prstGeom prst="rect">
            <a:avLst/>
          </a:prstGeom>
          <a:noFill/>
        </p:spPr>
      </p:pic>
      <p:sp>
        <p:nvSpPr>
          <p:cNvPr id="6" name="TextBox 5"/>
          <p:cNvSpPr txBox="1"/>
          <p:nvPr/>
        </p:nvSpPr>
        <p:spPr>
          <a:xfrm>
            <a:off x="285720" y="4500570"/>
            <a:ext cx="8572560" cy="1938992"/>
          </a:xfrm>
          <a:prstGeom prst="rect">
            <a:avLst/>
          </a:prstGeom>
          <a:noFill/>
        </p:spPr>
        <p:txBody>
          <a:bodyPr wrap="square" rtlCol="0">
            <a:spAutoFit/>
          </a:bodyPr>
          <a:lstStyle/>
          <a:p>
            <a:r>
              <a:rPr lang="en-GB" sz="2400" dirty="0" smtClean="0"/>
              <a:t>Hot climate mammals have a </a:t>
            </a:r>
            <a:r>
              <a:rPr lang="en-GB" sz="2400" b="1" u="sng" dirty="0" smtClean="0"/>
              <a:t>large</a:t>
            </a:r>
            <a:r>
              <a:rPr lang="en-GB" sz="2400" b="1" dirty="0" smtClean="0"/>
              <a:t> </a:t>
            </a:r>
            <a:r>
              <a:rPr lang="en-GB" sz="2400" b="1" dirty="0" smtClean="0">
                <a:solidFill>
                  <a:srgbClr val="FF0000"/>
                </a:solidFill>
              </a:rPr>
              <a:t>surface area: volume</a:t>
            </a:r>
            <a:r>
              <a:rPr lang="en-GB" sz="2400" b="1" dirty="0" smtClean="0"/>
              <a:t> ratio. </a:t>
            </a:r>
            <a:r>
              <a:rPr lang="en-GB" sz="2400" dirty="0" smtClean="0"/>
              <a:t>They also have </a:t>
            </a:r>
            <a:r>
              <a:rPr lang="en-GB" sz="2400" b="1" dirty="0" smtClean="0"/>
              <a:t>little fur </a:t>
            </a:r>
            <a:r>
              <a:rPr lang="en-GB" sz="2400" dirty="0" smtClean="0"/>
              <a:t>and </a:t>
            </a:r>
            <a:r>
              <a:rPr lang="en-GB" sz="2400" b="1" dirty="0" smtClean="0"/>
              <a:t>little body fat </a:t>
            </a:r>
            <a:r>
              <a:rPr lang="en-GB" sz="2400" dirty="0" smtClean="0"/>
              <a:t>for insulation.</a:t>
            </a:r>
          </a:p>
          <a:p>
            <a:endParaRPr lang="en-GB" sz="2400" dirty="0"/>
          </a:p>
          <a:p>
            <a:r>
              <a:rPr lang="en-GB" sz="2400" dirty="0" smtClean="0"/>
              <a:t>Cold climate mammals a </a:t>
            </a:r>
            <a:r>
              <a:rPr lang="en-GB" sz="2400" b="1" u="sng" dirty="0" smtClean="0"/>
              <a:t>small</a:t>
            </a:r>
            <a:r>
              <a:rPr lang="en-GB" sz="2400" dirty="0" smtClean="0"/>
              <a:t> </a:t>
            </a:r>
            <a:r>
              <a:rPr lang="en-GB" sz="2400" b="1" dirty="0" smtClean="0">
                <a:solidFill>
                  <a:srgbClr val="00B050"/>
                </a:solidFill>
              </a:rPr>
              <a:t>surface area: volume</a:t>
            </a:r>
            <a:r>
              <a:rPr lang="en-GB" sz="2400" b="1" dirty="0" smtClean="0"/>
              <a:t> ratio</a:t>
            </a:r>
            <a:r>
              <a:rPr lang="en-GB" sz="2400" dirty="0" smtClean="0"/>
              <a:t>.</a:t>
            </a:r>
          </a:p>
          <a:p>
            <a:r>
              <a:rPr lang="en-GB" sz="2400" dirty="0" smtClean="0"/>
              <a:t>They also have </a:t>
            </a:r>
            <a:r>
              <a:rPr lang="en-GB" sz="2400" b="1" dirty="0" smtClean="0"/>
              <a:t>thick fur</a:t>
            </a:r>
            <a:r>
              <a:rPr lang="en-GB" sz="2400" dirty="0" smtClean="0"/>
              <a:t> and a </a:t>
            </a:r>
            <a:r>
              <a:rPr lang="en-GB" sz="2400" b="1" dirty="0" smtClean="0"/>
              <a:t>lot of body fat under the skin</a:t>
            </a:r>
            <a:r>
              <a:rPr lang="en-GB"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checkerboard(across)">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25470"/>
          </a:xfrm>
        </p:spPr>
        <p:txBody>
          <a:bodyPr>
            <a:normAutofit fontScale="90000"/>
          </a:bodyPr>
          <a:lstStyle/>
          <a:p>
            <a:r>
              <a:rPr lang="en-GB" dirty="0" smtClean="0"/>
              <a:t>The idea behind Thermoregulation</a:t>
            </a:r>
            <a:endParaRPr lang="en-US" dirty="0"/>
          </a:p>
        </p:txBody>
      </p:sp>
      <p:sp>
        <p:nvSpPr>
          <p:cNvPr id="3" name="Content Placeholder 2"/>
          <p:cNvSpPr>
            <a:spLocks noGrp="1"/>
          </p:cNvSpPr>
          <p:nvPr>
            <p:ph idx="1"/>
          </p:nvPr>
        </p:nvSpPr>
        <p:spPr>
          <a:xfrm>
            <a:off x="142844" y="857232"/>
            <a:ext cx="8786874" cy="5857892"/>
          </a:xfrm>
        </p:spPr>
        <p:txBody>
          <a:bodyPr>
            <a:normAutofit/>
          </a:bodyPr>
          <a:lstStyle/>
          <a:p>
            <a:pPr>
              <a:buNone/>
            </a:pPr>
            <a:r>
              <a:rPr lang="en-GB" sz="2800" b="1" dirty="0" smtClean="0">
                <a:solidFill>
                  <a:srgbClr val="FF0000"/>
                </a:solidFill>
              </a:rPr>
              <a:t>Mammals</a:t>
            </a:r>
            <a:r>
              <a:rPr lang="en-GB" sz="2800" dirty="0" smtClean="0"/>
              <a:t> are able to regulate their body temperatures to around </a:t>
            </a:r>
            <a:r>
              <a:rPr lang="en-GB" sz="2800" b="1" dirty="0" smtClean="0">
                <a:solidFill>
                  <a:srgbClr val="0070C0"/>
                </a:solidFill>
              </a:rPr>
              <a:t>37 – 39</a:t>
            </a:r>
            <a:r>
              <a:rPr lang="en-GB" sz="2800" b="1" baseline="30000" dirty="0" smtClean="0">
                <a:solidFill>
                  <a:srgbClr val="0070C0"/>
                </a:solidFill>
              </a:rPr>
              <a:t>O</a:t>
            </a:r>
            <a:r>
              <a:rPr lang="en-GB" sz="2800" b="1" dirty="0" smtClean="0">
                <a:solidFill>
                  <a:srgbClr val="0070C0"/>
                </a:solidFill>
              </a:rPr>
              <a:t>C</a:t>
            </a:r>
            <a:r>
              <a:rPr lang="en-GB" sz="2800" dirty="0" smtClean="0"/>
              <a:t>. This is also the </a:t>
            </a:r>
            <a:r>
              <a:rPr lang="en-GB" sz="2800" b="1" dirty="0" smtClean="0">
                <a:solidFill>
                  <a:srgbClr val="00B050"/>
                </a:solidFill>
              </a:rPr>
              <a:t>optimum temperature </a:t>
            </a:r>
            <a:r>
              <a:rPr lang="en-GB" sz="2800" dirty="0" smtClean="0"/>
              <a:t>for the </a:t>
            </a:r>
            <a:r>
              <a:rPr lang="en-GB" sz="2800" b="1" dirty="0" smtClean="0">
                <a:solidFill>
                  <a:schemeClr val="accent6">
                    <a:lumMod val="75000"/>
                  </a:schemeClr>
                </a:solidFill>
              </a:rPr>
              <a:t>enzymatic reactions </a:t>
            </a:r>
            <a:r>
              <a:rPr lang="en-GB" sz="2800" dirty="0" smtClean="0"/>
              <a:t>occurring within them.</a:t>
            </a:r>
          </a:p>
          <a:p>
            <a:pPr>
              <a:buNone/>
            </a:pPr>
            <a:endParaRPr lang="en-GB" sz="2800" dirty="0"/>
          </a:p>
          <a:p>
            <a:pPr>
              <a:buNone/>
            </a:pPr>
            <a:r>
              <a:rPr lang="en-GB" sz="2800" dirty="0" smtClean="0"/>
              <a:t>The main ways heat is </a:t>
            </a:r>
            <a:r>
              <a:rPr lang="en-GB" sz="2800" b="1" dirty="0" smtClean="0"/>
              <a:t>lost </a:t>
            </a:r>
            <a:r>
              <a:rPr lang="en-GB" sz="2800" dirty="0" smtClean="0"/>
              <a:t>or </a:t>
            </a:r>
            <a:r>
              <a:rPr lang="en-GB" sz="2800" b="1" dirty="0" smtClean="0"/>
              <a:t>gained </a:t>
            </a:r>
            <a:r>
              <a:rPr lang="en-GB" sz="2800" dirty="0" smtClean="0"/>
              <a:t>by the body</a:t>
            </a:r>
            <a:r>
              <a:rPr lang="en-GB" sz="2800" b="1" dirty="0" smtClean="0"/>
              <a:t> </a:t>
            </a:r>
            <a:r>
              <a:rPr lang="en-GB" sz="2800" dirty="0" smtClean="0"/>
              <a:t>are:</a:t>
            </a:r>
          </a:p>
          <a:p>
            <a:pPr>
              <a:buNone/>
            </a:pPr>
            <a:r>
              <a:rPr lang="en-GB" sz="2800" b="1" dirty="0" smtClean="0">
                <a:solidFill>
                  <a:srgbClr val="FF0000"/>
                </a:solidFill>
              </a:rPr>
              <a:t> </a:t>
            </a:r>
            <a:r>
              <a:rPr lang="en-GB" sz="2800" b="1" u="sng" dirty="0" smtClean="0">
                <a:solidFill>
                  <a:srgbClr val="FF0000"/>
                </a:solidFill>
              </a:rPr>
              <a:t>radiation</a:t>
            </a:r>
            <a:r>
              <a:rPr lang="en-GB" sz="2800" dirty="0" smtClean="0">
                <a:solidFill>
                  <a:srgbClr val="FF0000"/>
                </a:solidFill>
              </a:rPr>
              <a:t>                       </a:t>
            </a:r>
            <a:r>
              <a:rPr lang="en-GB" sz="2800" dirty="0" smtClean="0"/>
              <a:t> </a:t>
            </a:r>
            <a:r>
              <a:rPr lang="en-GB" sz="2800" b="1" u="sng" dirty="0" smtClean="0">
                <a:solidFill>
                  <a:srgbClr val="00B050"/>
                </a:solidFill>
              </a:rPr>
              <a:t>conduction</a:t>
            </a:r>
            <a:r>
              <a:rPr lang="en-GB" sz="2800" dirty="0">
                <a:solidFill>
                  <a:srgbClr val="00B050"/>
                </a:solidFill>
              </a:rPr>
              <a:t> </a:t>
            </a:r>
            <a:r>
              <a:rPr lang="en-GB" sz="2800" dirty="0" smtClean="0">
                <a:solidFill>
                  <a:srgbClr val="00B050"/>
                </a:solidFill>
              </a:rPr>
              <a:t>                    </a:t>
            </a:r>
            <a:r>
              <a:rPr lang="en-GB" sz="2800" dirty="0" smtClean="0"/>
              <a:t> </a:t>
            </a:r>
            <a:r>
              <a:rPr lang="en-GB" sz="2800" b="1" u="sng" dirty="0" smtClean="0">
                <a:solidFill>
                  <a:srgbClr val="0070C0"/>
                </a:solidFill>
              </a:rPr>
              <a:t>convection</a:t>
            </a:r>
          </a:p>
          <a:p>
            <a:pPr algn="ctr">
              <a:buNone/>
            </a:pPr>
            <a:endParaRPr lang="en-GB" sz="2800" b="1" u="sng" dirty="0" smtClean="0">
              <a:solidFill>
                <a:srgbClr val="0070C0"/>
              </a:solidFill>
            </a:endParaRPr>
          </a:p>
          <a:p>
            <a:pPr algn="ctr">
              <a:buNone/>
            </a:pPr>
            <a:r>
              <a:rPr lang="en-GB" sz="2800" dirty="0" smtClean="0"/>
              <a:t>Another one is </a:t>
            </a:r>
            <a:r>
              <a:rPr lang="en-GB" sz="2800" b="1" u="sng" dirty="0" smtClean="0">
                <a:solidFill>
                  <a:schemeClr val="accent6">
                    <a:lumMod val="75000"/>
                  </a:schemeClr>
                </a:solidFill>
              </a:rPr>
              <a:t>evaporation</a:t>
            </a:r>
            <a:r>
              <a:rPr lang="en-GB" sz="2800" dirty="0" smtClean="0"/>
              <a:t>, which is taken advantage of by the body, as a homeostatic mechanism.</a:t>
            </a:r>
          </a:p>
          <a:p>
            <a:pPr algn="ctr">
              <a:buNone/>
            </a:pPr>
            <a:endParaRPr lang="en-GB" sz="2800" dirty="0"/>
          </a:p>
          <a:p>
            <a:pPr algn="ctr">
              <a:buNone/>
            </a:pPr>
            <a:r>
              <a:rPr lang="en-GB" sz="2800" dirty="0" smtClean="0"/>
              <a:t>We’ll look at the different mechanisms the body uses to lose or gain heat.</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heckerboard(across)">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1934</Words>
  <Application>Microsoft Office PowerPoint</Application>
  <PresentationFormat>On-screen Show (4:3)</PresentationFormat>
  <Paragraphs>188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Thermoregulation</vt:lpstr>
      <vt:lpstr>What is thermoregulation?</vt:lpstr>
      <vt:lpstr>Learning Objectives</vt:lpstr>
      <vt:lpstr>Success Criteria</vt:lpstr>
      <vt:lpstr>Endotherms</vt:lpstr>
      <vt:lpstr>Thermoregulation – A Homeostatic Mechanism</vt:lpstr>
      <vt:lpstr>Thermoregulation &amp; Negative Feedback</vt:lpstr>
      <vt:lpstr>Mammals are adapted to the temperature of their environment</vt:lpstr>
      <vt:lpstr>The idea behind Thermoregulation</vt:lpstr>
      <vt:lpstr>Thermoregulation &amp; Negative Feedback</vt:lpstr>
      <vt:lpstr>Slide 11</vt:lpstr>
      <vt:lpstr>Slide 12</vt:lpstr>
      <vt:lpstr>Slide 13</vt:lpstr>
      <vt:lpstr>Hypothalamus – the control centre</vt:lpstr>
      <vt:lpstr>The Hypothalamus Monitors Body Temp.</vt:lpstr>
      <vt:lpstr>Two Different Centres in the Hypothalamus</vt:lpstr>
      <vt:lpstr>The corrective mechanisms</vt:lpstr>
      <vt:lpstr>Slide 18</vt:lpstr>
      <vt:lpstr>High temperature</vt:lpstr>
      <vt:lpstr>If the body/skin temperature gets too high....</vt:lpstr>
      <vt:lpstr>1. Vasodilation</vt:lpstr>
      <vt:lpstr>Slide 22</vt:lpstr>
      <vt:lpstr>Slide 23</vt:lpstr>
      <vt:lpstr>Slide 24</vt:lpstr>
      <vt:lpstr>Slide 25</vt:lpstr>
      <vt:lpstr>Hyperthermia</vt:lpstr>
      <vt:lpstr>low temperature</vt:lpstr>
      <vt:lpstr>If the body/skin temperature gets too low....</vt:lpstr>
      <vt:lpstr>Slide 29</vt:lpstr>
      <vt:lpstr>Slide 30</vt:lpstr>
      <vt:lpstr>Slide 31</vt:lpstr>
      <vt:lpstr>Slide 32</vt:lpstr>
      <vt:lpstr>Slide 33</vt:lpstr>
      <vt:lpstr>Hypothermia</vt:lpstr>
      <vt:lpstr>summary</vt:lpstr>
      <vt:lpstr>Summary</vt:lpstr>
      <vt:lpstr>ECTOTHERMS</vt:lpstr>
      <vt:lpstr>Ectotherms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Thermoregulation</dc:title>
  <dc:creator> </dc:creator>
  <cp:lastModifiedBy> </cp:lastModifiedBy>
  <cp:revision>46</cp:revision>
  <dcterms:created xsi:type="dcterms:W3CDTF">2008-12-07T15:11:58Z</dcterms:created>
  <dcterms:modified xsi:type="dcterms:W3CDTF">2010-06-11T14:02:07Z</dcterms:modified>
</cp:coreProperties>
</file>