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500" autoAdjust="0"/>
    <p:restoredTop sz="94660"/>
  </p:normalViewPr>
  <p:slideViewPr>
    <p:cSldViewPr>
      <p:cViewPr varScale="1">
        <p:scale>
          <a:sx n="73" d="100"/>
          <a:sy n="73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B9783-C9C4-403F-ACA0-01E331900BCB}" type="datetimeFigureOut">
              <a:rPr lang="en-US" smtClean="0"/>
              <a:pPr/>
              <a:t>6/9/2010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BCCC-EF0C-4EB8-9703-9F570931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e/e9/Glucose-2D-skeletal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upload.wikimedia.org/wikipedia/commons/d/d4/Glykogen.sv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e/e9/Glucose-2D-skeletal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upload.wikimedia.org/wikipedia/commons/d/d4/Glykogen.sv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Homeostasis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 Controlling Blood Glucose Levels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Pancreas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800" dirty="0" smtClean="0"/>
              <a:t>The pancreas is a ‘leaf-shaped’ organ in the abdomen, which has </a:t>
            </a:r>
            <a:r>
              <a:rPr lang="en-GB" sz="2800" b="1" dirty="0" smtClean="0">
                <a:solidFill>
                  <a:srgbClr val="FF0000"/>
                </a:solidFill>
              </a:rPr>
              <a:t>two</a:t>
            </a:r>
            <a:r>
              <a:rPr lang="en-GB" sz="2800" dirty="0" smtClean="0"/>
              <a:t> main functions.</a:t>
            </a:r>
            <a:endParaRPr lang="en-US" sz="2800" dirty="0"/>
          </a:p>
          <a:p>
            <a:pPr marL="0">
              <a:buNone/>
            </a:pPr>
            <a:endParaRPr lang="en-US" sz="2800" dirty="0"/>
          </a:p>
          <a:p>
            <a:pPr marL="0" algn="ctr"/>
            <a:r>
              <a:rPr lang="en-US" sz="2800" dirty="0" smtClean="0"/>
              <a:t>It produces </a:t>
            </a:r>
            <a:r>
              <a:rPr lang="en-US" sz="2800" b="1" dirty="0" smtClean="0">
                <a:solidFill>
                  <a:srgbClr val="00B050"/>
                </a:solidFill>
              </a:rPr>
              <a:t>enzymes</a:t>
            </a:r>
            <a:r>
              <a:rPr lang="en-US" sz="2800" dirty="0" smtClean="0"/>
              <a:t> such as </a:t>
            </a:r>
            <a:r>
              <a:rPr lang="en-US" sz="2800" b="1" dirty="0" smtClean="0">
                <a:solidFill>
                  <a:srgbClr val="0070C0"/>
                </a:solidFill>
              </a:rPr>
              <a:t>amylase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7030A0"/>
                </a:solidFill>
              </a:rPr>
              <a:t>protease</a:t>
            </a:r>
            <a:r>
              <a:rPr lang="en-US" sz="2800" b="1" dirty="0" smtClean="0"/>
              <a:t> </a:t>
            </a:r>
            <a:r>
              <a:rPr lang="en-US" sz="2800" dirty="0" smtClean="0"/>
              <a:t>and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lipase</a:t>
            </a:r>
            <a:r>
              <a:rPr lang="en-US" sz="2800" dirty="0" smtClean="0"/>
              <a:t>.</a:t>
            </a:r>
          </a:p>
          <a:p>
            <a:pPr marL="0" algn="ctr"/>
            <a:r>
              <a:rPr lang="en-US" sz="2800" dirty="0" smtClean="0"/>
              <a:t>It produces </a:t>
            </a:r>
            <a:r>
              <a:rPr lang="en-US" sz="2800" b="1" dirty="0" smtClean="0">
                <a:solidFill>
                  <a:srgbClr val="FF0000"/>
                </a:solidFill>
              </a:rPr>
              <a:t>hormones</a:t>
            </a:r>
            <a:r>
              <a:rPr lang="en-US" sz="2800" dirty="0" smtClean="0"/>
              <a:t> involved in controlling blood glucose levels.</a:t>
            </a:r>
            <a:endParaRPr lang="en-GB" sz="2800" dirty="0" smtClean="0"/>
          </a:p>
        </p:txBody>
      </p:sp>
      <p:pic>
        <p:nvPicPr>
          <p:cNvPr id="1026" name="Picture 2" descr="http://images4.wikia.nocookie.net/__cb20070330192322/diabetes/en/images/thumb/a/a3/Pancreas.jpg/300px-Pancre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48109"/>
            <a:ext cx="2857500" cy="28956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Arrow Connector 7"/>
          <p:cNvCxnSpPr/>
          <p:nvPr/>
        </p:nvCxnSpPr>
        <p:spPr>
          <a:xfrm rot="10800000">
            <a:off x="5715008" y="357187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7554" y="5000636"/>
            <a:ext cx="551025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majority of the pancreatic tissue is just made up of cells that produce </a:t>
            </a:r>
            <a:r>
              <a:rPr lang="en-GB" sz="2000" b="1" dirty="0" smtClean="0"/>
              <a:t>digestive enzymes</a:t>
            </a:r>
            <a:r>
              <a:rPr lang="en-GB" sz="2000" dirty="0" smtClean="0"/>
              <a:t>, but interspersed within these cells are the specialised cells that produce the hormones we are interested in. 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3857628"/>
            <a:ext cx="3429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It is </a:t>
            </a:r>
            <a:r>
              <a:rPr lang="en-GB" b="1" dirty="0" smtClean="0"/>
              <a:t>this</a:t>
            </a:r>
            <a:r>
              <a:rPr lang="en-GB" dirty="0" smtClean="0"/>
              <a:t> function that we are most interested in when it comes to controlling blood glucose levels.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pancreas secretes hormones to control blood glucose levels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In the pancreas, there are clusters of cells called the </a:t>
            </a:r>
            <a:r>
              <a:rPr lang="en-GB" sz="2800" b="1" dirty="0" smtClean="0">
                <a:solidFill>
                  <a:srgbClr val="FF0000"/>
                </a:solidFill>
              </a:rPr>
              <a:t>Islets of Langerhans</a:t>
            </a:r>
            <a:r>
              <a:rPr lang="en-GB" sz="2800" dirty="0" smtClean="0"/>
              <a:t>. There’s </a:t>
            </a:r>
            <a:r>
              <a:rPr lang="en-GB" sz="2800" b="1" dirty="0" smtClean="0">
                <a:solidFill>
                  <a:srgbClr val="FF0000"/>
                </a:solidFill>
              </a:rPr>
              <a:t>two</a:t>
            </a:r>
            <a:r>
              <a:rPr lang="en-GB" sz="2800" b="1" dirty="0" smtClean="0"/>
              <a:t> main types of cells here:</a:t>
            </a:r>
            <a:endParaRPr lang="en-GB" sz="2800" dirty="0" smtClean="0"/>
          </a:p>
          <a:p>
            <a:pPr>
              <a:buNone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l-GR" sz="2800" b="1" dirty="0" smtClean="0">
                <a:solidFill>
                  <a:srgbClr val="00B050"/>
                </a:solidFill>
              </a:rPr>
              <a:t>α</a:t>
            </a:r>
            <a:r>
              <a:rPr lang="en-GB" sz="2800" b="1" dirty="0" smtClean="0">
                <a:solidFill>
                  <a:srgbClr val="00B050"/>
                </a:solidFill>
              </a:rPr>
              <a:t>-cells</a:t>
            </a:r>
            <a:r>
              <a:rPr lang="en-GB" sz="2800" dirty="0" smtClean="0"/>
              <a:t>. These secrete </a:t>
            </a:r>
            <a:r>
              <a:rPr lang="en-GB" sz="2800" b="1" u="sng" dirty="0" smtClean="0">
                <a:solidFill>
                  <a:srgbClr val="FF0000"/>
                </a:solidFill>
              </a:rPr>
              <a:t>glucagon</a:t>
            </a:r>
            <a:r>
              <a:rPr lang="en-GB" sz="2800" dirty="0" smtClean="0"/>
              <a:t>, when blood glucose levels are </a:t>
            </a:r>
            <a:r>
              <a:rPr lang="en-GB" sz="2800" b="1" dirty="0" smtClean="0"/>
              <a:t>LOW</a:t>
            </a:r>
            <a:r>
              <a:rPr lang="en-GB" sz="2800" dirty="0" smtClean="0"/>
              <a:t>.</a:t>
            </a:r>
            <a:endParaRPr lang="en-GB" sz="2800" b="1" dirty="0" smtClean="0"/>
          </a:p>
          <a:p>
            <a:pPr marL="514350" indent="-514350">
              <a:buAutoNum type="arabicPeriod"/>
            </a:pPr>
            <a:r>
              <a:rPr lang="el-GR" sz="2800" b="1" dirty="0" smtClean="0">
                <a:solidFill>
                  <a:srgbClr val="00B050"/>
                </a:solidFill>
              </a:rPr>
              <a:t>β</a:t>
            </a:r>
            <a:r>
              <a:rPr lang="en-GB" sz="2800" b="1" dirty="0" smtClean="0">
                <a:solidFill>
                  <a:srgbClr val="00B050"/>
                </a:solidFill>
              </a:rPr>
              <a:t>-cells</a:t>
            </a:r>
            <a:r>
              <a:rPr lang="en-GB" sz="2800" dirty="0" smtClean="0"/>
              <a:t>. These secrete </a:t>
            </a:r>
            <a:r>
              <a:rPr lang="en-GB" sz="2800" b="1" u="sng" dirty="0" smtClean="0">
                <a:solidFill>
                  <a:srgbClr val="FF0000"/>
                </a:solidFill>
              </a:rPr>
              <a:t>insulin</a:t>
            </a:r>
            <a:r>
              <a:rPr lang="en-GB" sz="2800" dirty="0" smtClean="0"/>
              <a:t>, when blood glucose levels are </a:t>
            </a:r>
            <a:r>
              <a:rPr lang="en-GB" sz="2800" b="1" dirty="0" smtClean="0"/>
              <a:t>HIGH</a:t>
            </a:r>
            <a:r>
              <a:rPr lang="en-GB" sz="2800" dirty="0" smtClean="0"/>
              <a:t>.</a:t>
            </a:r>
            <a:endParaRPr lang="en-US" sz="2800" dirty="0"/>
          </a:p>
        </p:txBody>
      </p:sp>
      <p:pic>
        <p:nvPicPr>
          <p:cNvPr id="4098" name="Picture 2" descr="http://www.udel.edu/biology/Wags/histopage/colorpage/cp/cpil1.GIF"/>
          <p:cNvPicPr>
            <a:picLocks noChangeAspect="1" noChangeArrowheads="1"/>
          </p:cNvPicPr>
          <p:nvPr/>
        </p:nvPicPr>
        <p:blipFill>
          <a:blip r:embed="rId2"/>
          <a:srcRect t="16687" b="17048"/>
          <a:stretch>
            <a:fillRect/>
          </a:stretch>
        </p:blipFill>
        <p:spPr bwMode="auto">
          <a:xfrm>
            <a:off x="2000232" y="4643446"/>
            <a:ext cx="4714908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blood glucose levels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High Levels of Blood Glucose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If the blood supplied to the islets of </a:t>
            </a:r>
            <a:r>
              <a:rPr lang="en-GB" sz="2800" dirty="0" err="1" smtClean="0"/>
              <a:t>Langerhans</a:t>
            </a:r>
            <a:r>
              <a:rPr lang="en-GB" sz="2800" dirty="0" smtClean="0"/>
              <a:t> through the hepatic portal vein is </a:t>
            </a:r>
            <a:r>
              <a:rPr lang="en-GB" sz="2800" b="1" dirty="0" smtClean="0">
                <a:solidFill>
                  <a:srgbClr val="FF0000"/>
                </a:solidFill>
              </a:rPr>
              <a:t>high in glucose</a:t>
            </a:r>
            <a:r>
              <a:rPr lang="en-GB" sz="2800" dirty="0" smtClean="0"/>
              <a:t>, the </a:t>
            </a:r>
            <a:r>
              <a:rPr lang="el-GR" sz="2800" dirty="0" smtClean="0"/>
              <a:t>β</a:t>
            </a:r>
            <a:r>
              <a:rPr lang="en-GB" sz="2800" dirty="0" smtClean="0"/>
              <a:t>-cells </a:t>
            </a:r>
            <a:r>
              <a:rPr lang="en-GB" sz="2800" b="1" u="sng" dirty="0" smtClean="0">
                <a:solidFill>
                  <a:srgbClr val="FF0000"/>
                </a:solidFill>
              </a:rPr>
              <a:t>detect this</a:t>
            </a:r>
            <a:r>
              <a:rPr lang="en-GB" sz="2800" dirty="0" smtClean="0"/>
              <a:t>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They then secrete the hormone, </a:t>
            </a:r>
            <a:r>
              <a:rPr lang="en-GB" sz="2800" b="1" dirty="0" smtClean="0">
                <a:solidFill>
                  <a:srgbClr val="FF0000"/>
                </a:solidFill>
              </a:rPr>
              <a:t>insulin</a:t>
            </a:r>
            <a:r>
              <a:rPr lang="en-GB" sz="2800" b="1" dirty="0" smtClean="0"/>
              <a:t> </a:t>
            </a:r>
            <a:r>
              <a:rPr lang="en-GB" sz="2800" dirty="0" smtClean="0"/>
              <a:t>into the bloodstream.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The insulin binds to the cell membranes of target cells (</a:t>
            </a:r>
            <a:r>
              <a:rPr lang="en-GB" sz="2800" b="1" dirty="0" smtClean="0">
                <a:solidFill>
                  <a:srgbClr val="FF0000"/>
                </a:solidFill>
              </a:rPr>
              <a:t>liver and muscle</a:t>
            </a:r>
            <a:r>
              <a:rPr lang="en-GB" sz="2800" dirty="0" smtClean="0"/>
              <a:t>).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The liver and muscle cells take in glucose from the blood, and convert into a storage compound called </a:t>
            </a:r>
            <a:r>
              <a:rPr lang="en-GB" sz="2800" b="1" u="sng" dirty="0" smtClean="0">
                <a:solidFill>
                  <a:srgbClr val="00B050"/>
                </a:solidFill>
              </a:rPr>
              <a:t>GLYCOGEN</a:t>
            </a:r>
            <a:r>
              <a:rPr lang="en-GB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Insulin Does...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Insulin </a:t>
            </a:r>
            <a:r>
              <a:rPr lang="en-GB" sz="2800" u="sng" dirty="0" smtClean="0"/>
              <a:t>lowers the blood glucose level </a:t>
            </a:r>
            <a:r>
              <a:rPr lang="en-GB" sz="2800" dirty="0" smtClean="0"/>
              <a:t>in several ways:</a:t>
            </a:r>
          </a:p>
          <a:p>
            <a:r>
              <a:rPr lang="en-GB" sz="2800" dirty="0" smtClean="0"/>
              <a:t>Insulin stimulates the uptake of glucose by all respiring cells, but mainly </a:t>
            </a:r>
            <a:r>
              <a:rPr lang="en-GB" sz="2800" b="1" dirty="0" smtClean="0"/>
              <a:t>liver and muscle cells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Insulin stimulates the increased use of glucose in respiration.</a:t>
            </a:r>
          </a:p>
          <a:p>
            <a:r>
              <a:rPr lang="en-GB" sz="2800" dirty="0" smtClean="0"/>
              <a:t>Insulin </a:t>
            </a:r>
            <a:r>
              <a:rPr lang="en-GB" sz="2800" b="1" dirty="0" smtClean="0">
                <a:solidFill>
                  <a:srgbClr val="00B050"/>
                </a:solidFill>
              </a:rPr>
              <a:t>activates </a:t>
            </a:r>
            <a:r>
              <a:rPr lang="en-GB" sz="2800" b="1" u="sng" dirty="0" smtClean="0">
                <a:solidFill>
                  <a:srgbClr val="00B050"/>
                </a:solidFill>
              </a:rPr>
              <a:t>enzymes</a:t>
            </a:r>
            <a:r>
              <a:rPr lang="en-GB" sz="2800" u="sng" dirty="0" smtClean="0">
                <a:solidFill>
                  <a:srgbClr val="00B050"/>
                </a:solidFill>
              </a:rPr>
              <a:t> </a:t>
            </a:r>
            <a:r>
              <a:rPr lang="en-GB" sz="2800" dirty="0" smtClean="0"/>
              <a:t>in liver and muscle cells which </a:t>
            </a:r>
            <a:r>
              <a:rPr lang="en-GB" sz="2800" b="1" dirty="0" smtClean="0">
                <a:solidFill>
                  <a:srgbClr val="FF0000"/>
                </a:solidFill>
              </a:rPr>
              <a:t>convert glucose to GLYCOGEN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4286256"/>
            <a:ext cx="8715436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 smtClean="0"/>
              <a:t>Insulin activates </a:t>
            </a:r>
            <a:r>
              <a:rPr lang="en-GB" sz="2800" b="1" dirty="0" smtClean="0"/>
              <a:t>other enzymes</a:t>
            </a:r>
            <a:r>
              <a:rPr lang="en-GB" sz="2800" dirty="0" smtClean="0"/>
              <a:t> which </a:t>
            </a:r>
            <a:r>
              <a:rPr lang="en-GB" sz="2800" dirty="0" smtClean="0">
                <a:solidFill>
                  <a:srgbClr val="FF0000"/>
                </a:solidFill>
              </a:rPr>
              <a:t>convert the excess glucose to </a:t>
            </a:r>
            <a:r>
              <a:rPr lang="en-GB" sz="2800" b="1" dirty="0" smtClean="0">
                <a:solidFill>
                  <a:srgbClr val="FF0000"/>
                </a:solidFill>
              </a:rPr>
              <a:t>fatty acids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:Glucose-2D-skelet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3124395" cy="1714512"/>
          </a:xfrm>
          <a:prstGeom prst="rect">
            <a:avLst/>
          </a:prstGeom>
          <a:noFill/>
        </p:spPr>
      </p:pic>
      <p:pic>
        <p:nvPicPr>
          <p:cNvPr id="22532" name="Picture 4" descr="Image:Glykogen.sv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071810"/>
            <a:ext cx="7181850" cy="3171826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2650104">
            <a:off x="2664420" y="2172764"/>
            <a:ext cx="2214578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blood glucose levels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Low Levels of Blood Glucose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1142960"/>
            <a:ext cx="8715436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If the blood supplied to the islets of Langerhans is </a:t>
            </a:r>
            <a:r>
              <a:rPr lang="en-GB" sz="2800" b="1" dirty="0" smtClean="0"/>
              <a:t>low in glucose</a:t>
            </a:r>
            <a:r>
              <a:rPr lang="en-GB" sz="2800" dirty="0" smtClean="0"/>
              <a:t>, the </a:t>
            </a:r>
            <a:r>
              <a:rPr lang="el-GR" sz="2800" dirty="0" smtClean="0">
                <a:solidFill>
                  <a:srgbClr val="FF0000"/>
                </a:solidFill>
              </a:rPr>
              <a:t>α</a:t>
            </a:r>
            <a:r>
              <a:rPr lang="en-GB" sz="2800" dirty="0" smtClean="0">
                <a:solidFill>
                  <a:srgbClr val="FF0000"/>
                </a:solidFill>
              </a:rPr>
              <a:t>-cells </a:t>
            </a:r>
            <a:r>
              <a:rPr lang="en-GB" sz="2800" b="1" dirty="0" smtClean="0">
                <a:solidFill>
                  <a:srgbClr val="FF0000"/>
                </a:solidFill>
              </a:rPr>
              <a:t>detect this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These cells then secrete the hormone,</a:t>
            </a:r>
            <a:r>
              <a:rPr lang="en-GB" sz="2800" b="1" dirty="0" smtClean="0"/>
              <a:t> </a:t>
            </a:r>
            <a:r>
              <a:rPr lang="en-GB" sz="2800" b="1" u="sng" dirty="0" smtClean="0">
                <a:solidFill>
                  <a:srgbClr val="00B050"/>
                </a:solidFill>
              </a:rPr>
              <a:t>GLUCAGON</a:t>
            </a:r>
            <a:r>
              <a:rPr lang="en-GB" sz="2800" dirty="0" smtClean="0"/>
              <a:t> into the bloodstream.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The glucagon binds to the cells membranes of target cells (</a:t>
            </a:r>
            <a:r>
              <a:rPr lang="en-GB" sz="2800" b="1" dirty="0" smtClean="0"/>
              <a:t>mainly liver and muscle cells</a:t>
            </a:r>
            <a:r>
              <a:rPr lang="en-GB" sz="2800" dirty="0" smtClean="0"/>
              <a:t>), which causes </a:t>
            </a:r>
            <a:r>
              <a:rPr lang="en-GB" sz="2800" b="1" dirty="0" smtClean="0">
                <a:solidFill>
                  <a:srgbClr val="FF0000"/>
                </a:solidFill>
              </a:rPr>
              <a:t>TWO PROCESSES TO OCCUR</a:t>
            </a:r>
            <a:r>
              <a:rPr lang="en-GB" sz="2800" dirty="0" smtClean="0">
                <a:solidFill>
                  <a:srgbClr val="FF0000"/>
                </a:solidFill>
              </a:rPr>
              <a:t>.....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865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GLYCOGENOLYSIS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GB" dirty="0" smtClean="0"/>
              <a:t>When glucagon binds to the receptors on cells, it </a:t>
            </a:r>
            <a:r>
              <a:rPr lang="en-GB" b="1" dirty="0" smtClean="0">
                <a:solidFill>
                  <a:srgbClr val="00B0F0"/>
                </a:solidFill>
              </a:rPr>
              <a:t>activates enzymes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/>
              <a:t>within the cells, which </a:t>
            </a:r>
            <a:r>
              <a:rPr lang="en-GB" dirty="0" smtClean="0">
                <a:solidFill>
                  <a:srgbClr val="FF0000"/>
                </a:solidFill>
              </a:rPr>
              <a:t>convert </a:t>
            </a:r>
            <a:r>
              <a:rPr lang="en-GB" b="1" dirty="0" smtClean="0">
                <a:solidFill>
                  <a:srgbClr val="FF0000"/>
                </a:solidFill>
              </a:rPr>
              <a:t>glycogen to glucose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b="1" dirty="0" smtClean="0">
                <a:solidFill>
                  <a:srgbClr val="7030A0"/>
                </a:solidFill>
              </a:rPr>
              <a:t>GLUCONEOGENESIS</a:t>
            </a:r>
            <a:endParaRPr lang="en-GB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en-GB" dirty="0" smtClean="0"/>
              <a:t>When glucagon binds to receptors on cells, it </a:t>
            </a:r>
            <a:r>
              <a:rPr lang="en-GB" b="1" dirty="0" smtClean="0"/>
              <a:t>also</a:t>
            </a:r>
            <a:r>
              <a:rPr lang="en-GB" dirty="0" smtClean="0"/>
              <a:t> stimulates the </a:t>
            </a:r>
            <a:r>
              <a:rPr lang="en-GB" dirty="0" smtClean="0">
                <a:solidFill>
                  <a:srgbClr val="FF0000"/>
                </a:solidFill>
              </a:rPr>
              <a:t>conversion of </a:t>
            </a:r>
            <a:r>
              <a:rPr lang="en-GB" b="1" dirty="0" smtClean="0">
                <a:solidFill>
                  <a:srgbClr val="FF0000"/>
                </a:solidFill>
              </a:rPr>
              <a:t>glycerol </a:t>
            </a:r>
            <a:r>
              <a:rPr lang="en-GB" dirty="0" smtClean="0">
                <a:solidFill>
                  <a:srgbClr val="FF0000"/>
                </a:solidFill>
              </a:rPr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amino acids</a:t>
            </a:r>
            <a:r>
              <a:rPr lang="en-GB" dirty="0" smtClean="0">
                <a:solidFill>
                  <a:srgbClr val="FF0000"/>
                </a:solidFill>
              </a:rPr>
              <a:t> to glucose.</a:t>
            </a:r>
          </a:p>
          <a:p>
            <a:pPr marL="514350" indent="-514350">
              <a:buNone/>
            </a:pPr>
            <a:endParaRPr lang="en-GB" dirty="0"/>
          </a:p>
          <a:p>
            <a:pPr marL="514350" indent="-514350" algn="ctr">
              <a:buNone/>
            </a:pP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This glucose is then released into the blood</a:t>
            </a:r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:Glucose-2D-skelet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3124395" cy="1714512"/>
          </a:xfrm>
          <a:prstGeom prst="rect">
            <a:avLst/>
          </a:prstGeom>
          <a:noFill/>
        </p:spPr>
      </p:pic>
      <p:pic>
        <p:nvPicPr>
          <p:cNvPr id="22532" name="Picture 4" descr="Image:Glykogen.sv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071810"/>
            <a:ext cx="7181850" cy="3171826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3605592">
            <a:off x="2664420" y="2172764"/>
            <a:ext cx="2214578" cy="114300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1714488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This is</a:t>
            </a:r>
          </a:p>
          <a:p>
            <a:pPr algn="ctr"/>
            <a:r>
              <a:rPr lang="en-GB" sz="2800" dirty="0" smtClean="0"/>
              <a:t>GLYCOGENOLYSIS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85752"/>
          </a:xfrm>
        </p:spPr>
        <p:txBody>
          <a:bodyPr>
            <a:noAutofit/>
          </a:bodyPr>
          <a:lstStyle/>
          <a:p>
            <a:r>
              <a:rPr lang="en-GB" sz="3600" dirty="0" smtClean="0"/>
              <a:t>Keeping Control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r>
              <a:rPr lang="en-GB" sz="2500" dirty="0" smtClean="0"/>
              <a:t>We know that organisms have to respond to their </a:t>
            </a:r>
            <a:r>
              <a:rPr lang="en-GB" sz="2500" b="1" dirty="0" smtClean="0">
                <a:solidFill>
                  <a:srgbClr val="FF0000"/>
                </a:solidFill>
              </a:rPr>
              <a:t>external environment </a:t>
            </a:r>
            <a:r>
              <a:rPr lang="en-GB" sz="2500" b="1" dirty="0" smtClean="0"/>
              <a:t>– </a:t>
            </a:r>
            <a:r>
              <a:rPr lang="en-GB" sz="2500" dirty="0" smtClean="0"/>
              <a:t>especially in a conscious way.</a:t>
            </a:r>
          </a:p>
          <a:p>
            <a:r>
              <a:rPr lang="en-GB" sz="2500" dirty="0" smtClean="0"/>
              <a:t>But what about when the </a:t>
            </a:r>
            <a:r>
              <a:rPr lang="en-GB" sz="2500" b="1" dirty="0" smtClean="0">
                <a:solidFill>
                  <a:srgbClr val="00B050"/>
                </a:solidFill>
              </a:rPr>
              <a:t>internal environment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smtClean="0"/>
              <a:t>of an organism gets out of control?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pPr algn="ctr">
              <a:buNone/>
            </a:pPr>
            <a:r>
              <a:rPr lang="en-GB" sz="2500" dirty="0" smtClean="0"/>
              <a:t>The </a:t>
            </a:r>
            <a:r>
              <a:rPr lang="en-GB" sz="2500" b="1" dirty="0" smtClean="0">
                <a:solidFill>
                  <a:srgbClr val="7030A0"/>
                </a:solidFill>
              </a:rPr>
              <a:t>maintenance</a:t>
            </a:r>
            <a:r>
              <a:rPr lang="en-GB" sz="2500" dirty="0" smtClean="0"/>
              <a:t> of a constant internal environment is known as </a:t>
            </a:r>
            <a:r>
              <a:rPr lang="en-GB" sz="2500" b="1" dirty="0" smtClean="0">
                <a:solidFill>
                  <a:srgbClr val="0070C0"/>
                </a:solidFill>
              </a:rPr>
              <a:t>HOMEOSTASIS</a:t>
            </a:r>
            <a:endParaRPr lang="en-GB" sz="25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643182"/>
            <a:ext cx="3714776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 such complex organisms, it is essential that all </a:t>
            </a:r>
            <a:r>
              <a:rPr lang="en-GB" sz="2400" b="1" dirty="0" smtClean="0"/>
              <a:t>internal conditions</a:t>
            </a:r>
            <a:r>
              <a:rPr lang="en-GB" sz="2400" dirty="0" smtClean="0"/>
              <a:t> are kept relatively </a:t>
            </a:r>
            <a:r>
              <a:rPr lang="en-GB" sz="2400" b="1" dirty="0" smtClean="0"/>
              <a:t>constant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2643182"/>
            <a:ext cx="235745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BODY TEMPERATURE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00694" y="3568487"/>
            <a:ext cx="235745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BLOOD GLUCOSE LEVELS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4714884"/>
            <a:ext cx="235745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BLOOD CO2 LEVELS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4714884"/>
            <a:ext cx="278608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BLOOD WATER POTENTIAL 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72066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72066" y="371475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679157" y="439341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607587" y="439341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en-GB" sz="3600" dirty="0" smtClean="0"/>
              <a:t>Adrenaline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Other than glucagon, there is another hormone that can </a:t>
            </a:r>
            <a:r>
              <a:rPr lang="en-GB" sz="2800" b="1" dirty="0" smtClean="0">
                <a:solidFill>
                  <a:srgbClr val="FF0000"/>
                </a:solidFill>
              </a:rPr>
              <a:t>increase blood glucose levels</a:t>
            </a:r>
            <a:r>
              <a:rPr lang="en-GB" sz="2800" dirty="0" smtClean="0">
                <a:solidFill>
                  <a:srgbClr val="FF0000"/>
                </a:solidFill>
              </a:rPr>
              <a:t> – </a:t>
            </a:r>
            <a:r>
              <a:rPr lang="en-GB" sz="2800" b="1" dirty="0" smtClean="0">
                <a:solidFill>
                  <a:srgbClr val="FF0000"/>
                </a:solidFill>
              </a:rPr>
              <a:t>ADRENALINE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 </a:t>
            </a:r>
            <a:endParaRPr lang="en-US" sz="2800" dirty="0"/>
          </a:p>
        </p:txBody>
      </p:sp>
      <p:pic>
        <p:nvPicPr>
          <p:cNvPr id="1027" name="Picture 3" descr="https://www.bcbsri.com/BCBSRIWeb/images/image_popup/adre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857364"/>
            <a:ext cx="3810000" cy="3286126"/>
          </a:xfrm>
          <a:prstGeom prst="rect">
            <a:avLst/>
          </a:prstGeom>
          <a:noFill/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4286248" y="1643050"/>
            <a:ext cx="4643470" cy="5000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Sometimes, in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unexpected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of excitement, your body requires a </a:t>
            </a:r>
            <a:r>
              <a:rPr kumimoji="0" lang="en-GB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quickfire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shot of energy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b="0" baseline="0" dirty="0" smtClean="0"/>
              <a:t>Adrenaline</a:t>
            </a:r>
            <a:r>
              <a:rPr lang="en-GB" sz="2800" b="0" dirty="0" smtClean="0"/>
              <a:t> is pumped into the blood by the </a:t>
            </a:r>
            <a:r>
              <a:rPr lang="en-GB" sz="2800" b="1" dirty="0" smtClean="0">
                <a:solidFill>
                  <a:srgbClr val="7030A0"/>
                </a:solidFill>
              </a:rPr>
              <a:t>adrenal glands</a:t>
            </a:r>
            <a:r>
              <a:rPr lang="en-GB" sz="2800" dirty="0" smtClean="0"/>
              <a:t>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42844" y="5276864"/>
            <a:ext cx="8786874" cy="1509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Adrenaline then travels throughout the bloodstream</a:t>
            </a:r>
            <a:r>
              <a:rPr lang="en-GB" sz="2800" dirty="0" smtClean="0"/>
              <a:t>, activating cells in the liver, causing them to break glycogen down into glucose.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85752"/>
          </a:xfrm>
        </p:spPr>
        <p:txBody>
          <a:bodyPr>
            <a:noAutofit/>
          </a:bodyPr>
          <a:lstStyle/>
          <a:p>
            <a:r>
              <a:rPr lang="en-GB" sz="3600" dirty="0" smtClean="0"/>
              <a:t>Why So Important?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GB" sz="2500" b="1" dirty="0" smtClean="0"/>
              <a:t>There are 3 main reasons why keeping a constant internal environment (and therefore homeostasis) is essential...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1571612"/>
            <a:ext cx="8858312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Enzymes</a:t>
            </a:r>
            <a:r>
              <a:rPr lang="en-GB" sz="2000" dirty="0" smtClean="0"/>
              <a:t> are the reason your body is functioning the way it is right now. Without these special proteins, essential biochemical reactions simply </a:t>
            </a:r>
            <a:r>
              <a:rPr lang="en-GB" sz="2000" b="1" dirty="0" smtClean="0">
                <a:solidFill>
                  <a:srgbClr val="00B050"/>
                </a:solidFill>
              </a:rPr>
              <a:t>could not take place</a:t>
            </a:r>
            <a:r>
              <a:rPr lang="en-GB" sz="2000" dirty="0" smtClean="0"/>
              <a:t>. However, these enzymes are </a:t>
            </a:r>
            <a:r>
              <a:rPr lang="en-GB" sz="2000" b="1" dirty="0" smtClean="0">
                <a:solidFill>
                  <a:srgbClr val="0070C0"/>
                </a:solidFill>
              </a:rPr>
              <a:t>highly sensitive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smtClean="0"/>
              <a:t>to certain factors – such as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GB" sz="2000" b="1" dirty="0" smtClean="0"/>
              <a:t> </a:t>
            </a:r>
            <a:r>
              <a:rPr lang="en-GB" sz="2000" dirty="0" smtClean="0"/>
              <a:t>and </a:t>
            </a:r>
            <a:r>
              <a:rPr lang="en-GB" sz="2000" b="1" dirty="0" err="1" smtClean="0">
                <a:solidFill>
                  <a:srgbClr val="7030A0"/>
                </a:solidFill>
              </a:rPr>
              <a:t>pH</a:t>
            </a:r>
            <a:r>
              <a:rPr lang="en-GB" sz="2000" dirty="0" err="1" smtClean="0"/>
              <a:t>.</a:t>
            </a:r>
            <a:r>
              <a:rPr lang="en-GB" sz="2000" dirty="0" smtClean="0"/>
              <a:t> If temperature or pH deviate from their normal levels, enzymes can become </a:t>
            </a:r>
            <a:r>
              <a:rPr lang="en-GB" sz="2000" b="1" dirty="0" smtClean="0">
                <a:solidFill>
                  <a:srgbClr val="FF0000"/>
                </a:solidFill>
              </a:rPr>
              <a:t>denatured</a:t>
            </a:r>
            <a:r>
              <a:rPr lang="en-GB" sz="2000" dirty="0" smtClean="0"/>
              <a:t>, rendering them useless.</a:t>
            </a:r>
            <a:endParaRPr lang="en-GB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2844" y="3429000"/>
            <a:ext cx="885831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Water Potential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plays an important role in maintaining the structure of animal cells. </a:t>
            </a:r>
            <a:r>
              <a:rPr lang="en-GB" sz="2000" b="1" dirty="0" smtClean="0">
                <a:solidFill>
                  <a:srgbClr val="00B050"/>
                </a:solidFill>
              </a:rPr>
              <a:t>Osmosis </a:t>
            </a:r>
            <a:r>
              <a:rPr lang="en-GB" sz="2000" dirty="0" smtClean="0"/>
              <a:t>is controlled by differences in water potential in two regions. If water potentials </a:t>
            </a:r>
            <a:r>
              <a:rPr lang="en-GB" sz="2000" b="1" dirty="0" smtClean="0">
                <a:solidFill>
                  <a:srgbClr val="0070C0"/>
                </a:solidFill>
              </a:rPr>
              <a:t>reach levels they shouldn’t be at</a:t>
            </a:r>
            <a:r>
              <a:rPr lang="en-GB" sz="2000" dirty="0" smtClean="0"/>
              <a:t>, this could cause cells to </a:t>
            </a:r>
            <a:r>
              <a:rPr lang="en-GB" sz="2000" b="1" dirty="0" smtClean="0">
                <a:solidFill>
                  <a:srgbClr val="7030A0"/>
                </a:solidFill>
              </a:rPr>
              <a:t>shrink</a:t>
            </a:r>
            <a:r>
              <a:rPr lang="en-GB" sz="2000" dirty="0" smtClean="0"/>
              <a:t> or </a:t>
            </a:r>
            <a:r>
              <a:rPr lang="en-GB" sz="2000" b="1" dirty="0" smtClean="0">
                <a:solidFill>
                  <a:srgbClr val="FF0000"/>
                </a:solidFill>
              </a:rPr>
              <a:t>expand</a:t>
            </a:r>
            <a:r>
              <a:rPr lang="en-GB" sz="2000" b="1" dirty="0" smtClean="0"/>
              <a:t> </a:t>
            </a:r>
            <a:r>
              <a:rPr lang="en-GB" sz="2000" dirty="0" smtClean="0"/>
              <a:t>– even to the point where they burst.</a:t>
            </a:r>
            <a:endParaRPr lang="en-GB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5012494"/>
            <a:ext cx="8858312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Our ability to thrive almost anywhere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is a direct result of homeostasis. Imagine if your body did not regulate it’s temperature – you’d only be able to survive in </a:t>
            </a:r>
            <a:r>
              <a:rPr lang="en-GB" sz="2000" b="1" dirty="0" smtClean="0">
                <a:solidFill>
                  <a:srgbClr val="00B050"/>
                </a:solidFill>
              </a:rPr>
              <a:t>mild climates</a:t>
            </a:r>
            <a:r>
              <a:rPr lang="en-GB" sz="2000" dirty="0" smtClean="0"/>
              <a:t>. Because of homeostasis, you are able to cope with environments with </a:t>
            </a:r>
            <a:r>
              <a:rPr lang="en-GB" sz="2000" b="1" dirty="0" smtClean="0">
                <a:solidFill>
                  <a:srgbClr val="0070C0"/>
                </a:solidFill>
              </a:rPr>
              <a:t>considerably high or low temperatures</a:t>
            </a:r>
            <a:r>
              <a:rPr lang="en-GB" sz="2000" dirty="0" smtClean="0"/>
              <a:t>. In fact, mammals are found all over the globe.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Negative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2214578"/>
          </a:xfrm>
        </p:spPr>
        <p:txBody>
          <a:bodyPr>
            <a:normAutofit lnSpcReduction="10000"/>
          </a:bodyPr>
          <a:lstStyle/>
          <a:p>
            <a:r>
              <a:rPr lang="en-GB" sz="2600" dirty="0" smtClean="0"/>
              <a:t>In order keep a constant internal environment, the </a:t>
            </a:r>
            <a:r>
              <a:rPr lang="en-GB" sz="2600" b="1" dirty="0" smtClean="0">
                <a:solidFill>
                  <a:srgbClr val="FF0000"/>
                </a:solidFill>
              </a:rPr>
              <a:t>factor</a:t>
            </a:r>
            <a:r>
              <a:rPr lang="en-GB" sz="2600" dirty="0" smtClean="0"/>
              <a:t> that changes, needs to be </a:t>
            </a:r>
            <a:r>
              <a:rPr lang="en-GB" sz="2600" b="1" dirty="0" smtClean="0">
                <a:solidFill>
                  <a:srgbClr val="00B050"/>
                </a:solidFill>
              </a:rPr>
              <a:t>DETECTED</a:t>
            </a:r>
            <a:r>
              <a:rPr lang="en-GB" sz="2600" b="1" dirty="0" smtClean="0"/>
              <a:t> </a:t>
            </a:r>
            <a:r>
              <a:rPr lang="en-GB" sz="2600" dirty="0" smtClean="0"/>
              <a:t>first.</a:t>
            </a:r>
          </a:p>
          <a:p>
            <a:r>
              <a:rPr lang="en-GB" sz="2600" dirty="0" smtClean="0"/>
              <a:t>Then, a </a:t>
            </a:r>
            <a:r>
              <a:rPr lang="en-GB" sz="2600" b="1" dirty="0" smtClean="0">
                <a:solidFill>
                  <a:srgbClr val="7030A0"/>
                </a:solidFill>
              </a:rPr>
              <a:t>CORRECTIVE MECHANISM</a:t>
            </a:r>
            <a:r>
              <a:rPr lang="en-GB" sz="2600" b="1" dirty="0" smtClean="0"/>
              <a:t> </a:t>
            </a:r>
            <a:r>
              <a:rPr lang="en-GB" sz="2600" dirty="0" smtClean="0"/>
              <a:t>is implemented, and this brings the factor back to its </a:t>
            </a:r>
            <a:r>
              <a:rPr lang="en-GB" sz="2600" b="1" dirty="0" smtClean="0">
                <a:solidFill>
                  <a:srgbClr val="FF0000"/>
                </a:solidFill>
              </a:rPr>
              <a:t>normal level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This system is called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negative feedback</a:t>
            </a:r>
            <a:r>
              <a:rPr lang="en-GB" sz="2600" dirty="0" smtClean="0"/>
              <a:t>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3143248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Body detects the change and brings about a corrective mechanism.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5357826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Body detects the change and brings about a corrective mechanism.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4357694"/>
            <a:ext cx="1928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Factor at normal level.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00892" y="4429132"/>
            <a:ext cx="1928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Factor at normal level.</a:t>
            </a:r>
            <a:endParaRPr lang="en-US" sz="2000" b="1" dirty="0"/>
          </a:p>
        </p:txBody>
      </p:sp>
      <p:sp>
        <p:nvSpPr>
          <p:cNvPr id="8" name="Right Arrow 7"/>
          <p:cNvSpPr/>
          <p:nvPr/>
        </p:nvSpPr>
        <p:spPr>
          <a:xfrm rot="19375468">
            <a:off x="1763995" y="3665869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373781">
            <a:off x="5835893" y="5094783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75485">
            <a:off x="5841329" y="3723218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111237">
            <a:off x="1696751" y="5155458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417145">
            <a:off x="683252" y="347248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Factor </a:t>
            </a:r>
            <a:r>
              <a:rPr lang="en-GB" b="1" dirty="0" smtClean="0"/>
              <a:t>rises</a:t>
            </a:r>
            <a:r>
              <a:rPr lang="en-GB" dirty="0" smtClean="0"/>
              <a:t> above normal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978314">
            <a:off x="634690" y="5427767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Factor </a:t>
            </a:r>
            <a:r>
              <a:rPr lang="en-GB" b="1" dirty="0" smtClean="0"/>
              <a:t>falls</a:t>
            </a:r>
            <a:r>
              <a:rPr lang="en-GB" dirty="0" smtClean="0"/>
              <a:t> below normal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Blood glucose levels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Blood Glucose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Blood glucose levels in a healthy human are </a:t>
            </a:r>
            <a:r>
              <a:rPr lang="en-GB" sz="2800" b="1" dirty="0" smtClean="0">
                <a:solidFill>
                  <a:srgbClr val="FF0000"/>
                </a:solidFill>
              </a:rPr>
              <a:t>regulated</a:t>
            </a:r>
            <a:r>
              <a:rPr lang="en-GB" sz="2800" dirty="0" smtClean="0"/>
              <a:t> to a range of </a:t>
            </a:r>
            <a:r>
              <a:rPr lang="en-GB" sz="2800" b="1" dirty="0" smtClean="0">
                <a:solidFill>
                  <a:srgbClr val="FF0000"/>
                </a:solidFill>
              </a:rPr>
              <a:t>70-100mg per 100cm</a:t>
            </a:r>
            <a:r>
              <a:rPr lang="en-GB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of blood.</a:t>
            </a:r>
          </a:p>
          <a:p>
            <a:pPr>
              <a:buNone/>
            </a:pPr>
            <a:r>
              <a:rPr lang="en-GB" sz="2800" dirty="0" smtClean="0"/>
              <a:t>Blood glucose levels need to be regulated because:</a:t>
            </a:r>
          </a:p>
          <a:p>
            <a:r>
              <a:rPr lang="en-GB" sz="2800" dirty="0" smtClean="0"/>
              <a:t>Glucose is the main </a:t>
            </a:r>
            <a:r>
              <a:rPr lang="en-GB" sz="2800" b="1" dirty="0" smtClean="0">
                <a:solidFill>
                  <a:srgbClr val="00B050"/>
                </a:solidFill>
              </a:rPr>
              <a:t>respiratory substrate</a:t>
            </a:r>
            <a:r>
              <a:rPr lang="en-GB" sz="2800" dirty="0" smtClean="0"/>
              <a:t>. </a:t>
            </a:r>
          </a:p>
          <a:p>
            <a:r>
              <a:rPr lang="en-GB" sz="2800" dirty="0" smtClean="0"/>
              <a:t>Glucose affects </a:t>
            </a:r>
            <a:r>
              <a:rPr lang="en-GB" sz="2800" b="1" dirty="0" smtClean="0">
                <a:solidFill>
                  <a:srgbClr val="00B0F0"/>
                </a:solidFill>
              </a:rPr>
              <a:t>blood water potential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pPr>
              <a:buNone/>
            </a:pPr>
            <a:r>
              <a:rPr lang="en-GB" sz="2800" b="1" u="sng" dirty="0" smtClean="0">
                <a:solidFill>
                  <a:srgbClr val="FF0000"/>
                </a:solidFill>
              </a:rPr>
              <a:t>High Blood Glucose Levels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– called </a:t>
            </a:r>
            <a:r>
              <a:rPr lang="en-GB" sz="2800" b="1" u="sng" dirty="0" smtClean="0">
                <a:solidFill>
                  <a:srgbClr val="00B050"/>
                </a:solidFill>
              </a:rPr>
              <a:t>HYPER</a:t>
            </a:r>
            <a:r>
              <a:rPr lang="en-GB" sz="2800" b="1" dirty="0" smtClean="0">
                <a:solidFill>
                  <a:srgbClr val="00B050"/>
                </a:solidFill>
              </a:rPr>
              <a:t>GLYCAEMIA</a:t>
            </a:r>
            <a:r>
              <a:rPr lang="en-GB" sz="2800" dirty="0" smtClean="0"/>
              <a:t>. Causes muscle to break down, weight loss, tiredness.</a:t>
            </a:r>
          </a:p>
          <a:p>
            <a:pPr>
              <a:buNone/>
            </a:pPr>
            <a:endParaRPr lang="en-GB" sz="2800" b="1" u="sng" dirty="0"/>
          </a:p>
          <a:p>
            <a:pPr>
              <a:buNone/>
            </a:pPr>
            <a:r>
              <a:rPr lang="en-GB" sz="2800" b="1" u="sng" dirty="0" smtClean="0">
                <a:solidFill>
                  <a:srgbClr val="FF0000"/>
                </a:solidFill>
              </a:rPr>
              <a:t>Low Blood Glucose Levels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– called </a:t>
            </a:r>
            <a:r>
              <a:rPr lang="en-GB" sz="2800" b="1" u="sng" dirty="0" smtClean="0">
                <a:solidFill>
                  <a:srgbClr val="00B050"/>
                </a:solidFill>
              </a:rPr>
              <a:t>HYPO</a:t>
            </a:r>
            <a:r>
              <a:rPr lang="en-GB" sz="2800" b="1" dirty="0" smtClean="0">
                <a:solidFill>
                  <a:srgbClr val="00B050"/>
                </a:solidFill>
              </a:rPr>
              <a:t>GLYCAEMIA</a:t>
            </a:r>
            <a:r>
              <a:rPr lang="en-GB" sz="2800" dirty="0" smtClean="0">
                <a:solidFill>
                  <a:srgbClr val="00B050"/>
                </a:solidFill>
              </a:rPr>
              <a:t>.</a:t>
            </a:r>
            <a:endParaRPr lang="en-GB" sz="2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GB" sz="2800" dirty="0" smtClean="0"/>
              <a:t>	Causes sweating, hunger, irritability, double 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does it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r>
              <a:rPr lang="en-GB" dirty="0" smtClean="0"/>
              <a:t>Blood glucose levels </a:t>
            </a:r>
            <a:r>
              <a:rPr lang="en-GB" b="1" dirty="0" smtClean="0">
                <a:solidFill>
                  <a:srgbClr val="FF0000"/>
                </a:solidFill>
              </a:rPr>
              <a:t>increase</a:t>
            </a:r>
            <a:r>
              <a:rPr lang="en-GB" dirty="0" smtClean="0"/>
              <a:t> after </a:t>
            </a:r>
            <a:r>
              <a:rPr lang="en-GB" b="1" dirty="0" smtClean="0">
                <a:solidFill>
                  <a:srgbClr val="00B050"/>
                </a:solidFill>
              </a:rPr>
              <a:t>consuming food</a:t>
            </a:r>
            <a:r>
              <a:rPr lang="en-GB" dirty="0" smtClean="0"/>
              <a:t> – especially if it’s high in </a:t>
            </a:r>
            <a:r>
              <a:rPr lang="en-GB" b="1" dirty="0" smtClean="0"/>
              <a:t>carbohydrates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Blood glucose levels </a:t>
            </a:r>
            <a:r>
              <a:rPr lang="en-GB" dirty="0" smtClean="0">
                <a:solidFill>
                  <a:srgbClr val="FF0000"/>
                </a:solidFill>
              </a:rPr>
              <a:t>decrease</a:t>
            </a:r>
            <a:r>
              <a:rPr lang="en-GB" dirty="0" smtClean="0"/>
              <a:t> after </a:t>
            </a:r>
            <a:r>
              <a:rPr lang="en-GB" b="1" dirty="0" smtClean="0">
                <a:solidFill>
                  <a:srgbClr val="00B050"/>
                </a:solidFill>
              </a:rPr>
              <a:t>exercise</a:t>
            </a:r>
            <a:r>
              <a:rPr lang="en-GB" dirty="0" smtClean="0"/>
              <a:t> because it is broken down in </a:t>
            </a:r>
            <a:r>
              <a:rPr lang="en-GB" b="1" dirty="0" smtClean="0"/>
              <a:t>respiration</a:t>
            </a:r>
            <a:r>
              <a:rPr lang="en-GB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285784" y="5214950"/>
            <a:ext cx="214314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5786" y="6286520"/>
            <a:ext cx="73581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783771" y="4413663"/>
            <a:ext cx="7184572" cy="1620981"/>
          </a:xfrm>
          <a:custGeom>
            <a:avLst/>
            <a:gdLst>
              <a:gd name="connsiteX0" fmla="*/ 0 w 7184572"/>
              <a:gd name="connsiteY0" fmla="*/ 1262742 h 1620981"/>
              <a:gd name="connsiteX1" fmla="*/ 546265 w 7184572"/>
              <a:gd name="connsiteY1" fmla="*/ 942108 h 1620981"/>
              <a:gd name="connsiteX2" fmla="*/ 1033154 w 7184572"/>
              <a:gd name="connsiteY2" fmla="*/ 170212 h 1620981"/>
              <a:gd name="connsiteX3" fmla="*/ 1377538 w 7184572"/>
              <a:gd name="connsiteY3" fmla="*/ 3958 h 1620981"/>
              <a:gd name="connsiteX4" fmla="*/ 1662546 w 7184572"/>
              <a:gd name="connsiteY4" fmla="*/ 146462 h 1620981"/>
              <a:gd name="connsiteX5" fmla="*/ 2244437 w 7184572"/>
              <a:gd name="connsiteY5" fmla="*/ 573973 h 1620981"/>
              <a:gd name="connsiteX6" fmla="*/ 2826328 w 7184572"/>
              <a:gd name="connsiteY6" fmla="*/ 1250867 h 1620981"/>
              <a:gd name="connsiteX7" fmla="*/ 3360717 w 7184572"/>
              <a:gd name="connsiteY7" fmla="*/ 1452747 h 1620981"/>
              <a:gd name="connsiteX8" fmla="*/ 3871356 w 7184572"/>
              <a:gd name="connsiteY8" fmla="*/ 1512124 h 1620981"/>
              <a:gd name="connsiteX9" fmla="*/ 4381995 w 7184572"/>
              <a:gd name="connsiteY9" fmla="*/ 1333994 h 1620981"/>
              <a:gd name="connsiteX10" fmla="*/ 4750130 w 7184572"/>
              <a:gd name="connsiteY10" fmla="*/ 787729 h 1620981"/>
              <a:gd name="connsiteX11" fmla="*/ 5058889 w 7184572"/>
              <a:gd name="connsiteY11" fmla="*/ 550223 h 1620981"/>
              <a:gd name="connsiteX12" fmla="*/ 5355772 w 7184572"/>
              <a:gd name="connsiteY12" fmla="*/ 609599 h 1620981"/>
              <a:gd name="connsiteX13" fmla="*/ 5628904 w 7184572"/>
              <a:gd name="connsiteY13" fmla="*/ 1025236 h 1620981"/>
              <a:gd name="connsiteX14" fmla="*/ 5854535 w 7184572"/>
              <a:gd name="connsiteY14" fmla="*/ 1440872 h 1620981"/>
              <a:gd name="connsiteX15" fmla="*/ 6080167 w 7184572"/>
              <a:gd name="connsiteY15" fmla="*/ 1559625 h 1620981"/>
              <a:gd name="connsiteX16" fmla="*/ 6460177 w 7184572"/>
              <a:gd name="connsiteY16" fmla="*/ 1595251 h 1620981"/>
              <a:gd name="connsiteX17" fmla="*/ 6757060 w 7184572"/>
              <a:gd name="connsiteY17" fmla="*/ 1405246 h 1620981"/>
              <a:gd name="connsiteX18" fmla="*/ 7030193 w 7184572"/>
              <a:gd name="connsiteY18" fmla="*/ 799605 h 1620981"/>
              <a:gd name="connsiteX19" fmla="*/ 7184572 w 7184572"/>
              <a:gd name="connsiteY19" fmla="*/ 550223 h 162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84572" h="1620981">
                <a:moveTo>
                  <a:pt x="0" y="1262742"/>
                </a:moveTo>
                <a:cubicBezTo>
                  <a:pt x="187036" y="1193469"/>
                  <a:pt x="374073" y="1124196"/>
                  <a:pt x="546265" y="942108"/>
                </a:cubicBezTo>
                <a:cubicBezTo>
                  <a:pt x="718457" y="760020"/>
                  <a:pt x="894609" y="326570"/>
                  <a:pt x="1033154" y="170212"/>
                </a:cubicBezTo>
                <a:cubicBezTo>
                  <a:pt x="1171699" y="13854"/>
                  <a:pt x="1272639" y="7916"/>
                  <a:pt x="1377538" y="3958"/>
                </a:cubicBezTo>
                <a:cubicBezTo>
                  <a:pt x="1482437" y="0"/>
                  <a:pt x="1518063" y="51460"/>
                  <a:pt x="1662546" y="146462"/>
                </a:cubicBezTo>
                <a:cubicBezTo>
                  <a:pt x="1807029" y="241465"/>
                  <a:pt x="2050473" y="389906"/>
                  <a:pt x="2244437" y="573973"/>
                </a:cubicBezTo>
                <a:cubicBezTo>
                  <a:pt x="2438401" y="758040"/>
                  <a:pt x="2640281" y="1104405"/>
                  <a:pt x="2826328" y="1250867"/>
                </a:cubicBezTo>
                <a:cubicBezTo>
                  <a:pt x="3012375" y="1397329"/>
                  <a:pt x="3186546" y="1409204"/>
                  <a:pt x="3360717" y="1452747"/>
                </a:cubicBezTo>
                <a:cubicBezTo>
                  <a:pt x="3534888" y="1496290"/>
                  <a:pt x="3701143" y="1531916"/>
                  <a:pt x="3871356" y="1512124"/>
                </a:cubicBezTo>
                <a:cubicBezTo>
                  <a:pt x="4041569" y="1492332"/>
                  <a:pt x="4235533" y="1454726"/>
                  <a:pt x="4381995" y="1333994"/>
                </a:cubicBezTo>
                <a:cubicBezTo>
                  <a:pt x="4528457" y="1213262"/>
                  <a:pt x="4637314" y="918357"/>
                  <a:pt x="4750130" y="787729"/>
                </a:cubicBezTo>
                <a:cubicBezTo>
                  <a:pt x="4862946" y="657101"/>
                  <a:pt x="4957949" y="579911"/>
                  <a:pt x="5058889" y="550223"/>
                </a:cubicBezTo>
                <a:cubicBezTo>
                  <a:pt x="5159829" y="520535"/>
                  <a:pt x="5260770" y="530430"/>
                  <a:pt x="5355772" y="609599"/>
                </a:cubicBezTo>
                <a:cubicBezTo>
                  <a:pt x="5450774" y="688768"/>
                  <a:pt x="5545777" y="886691"/>
                  <a:pt x="5628904" y="1025236"/>
                </a:cubicBezTo>
                <a:cubicBezTo>
                  <a:pt x="5712031" y="1163782"/>
                  <a:pt x="5779325" y="1351807"/>
                  <a:pt x="5854535" y="1440872"/>
                </a:cubicBezTo>
                <a:cubicBezTo>
                  <a:pt x="5929746" y="1529937"/>
                  <a:pt x="5979227" y="1533895"/>
                  <a:pt x="6080167" y="1559625"/>
                </a:cubicBezTo>
                <a:cubicBezTo>
                  <a:pt x="6181107" y="1585355"/>
                  <a:pt x="6347361" y="1620981"/>
                  <a:pt x="6460177" y="1595251"/>
                </a:cubicBezTo>
                <a:cubicBezTo>
                  <a:pt x="6572993" y="1569521"/>
                  <a:pt x="6662057" y="1537854"/>
                  <a:pt x="6757060" y="1405246"/>
                </a:cubicBezTo>
                <a:cubicBezTo>
                  <a:pt x="6852063" y="1272638"/>
                  <a:pt x="6958941" y="942109"/>
                  <a:pt x="7030193" y="799605"/>
                </a:cubicBezTo>
                <a:cubicBezTo>
                  <a:pt x="7101445" y="657101"/>
                  <a:pt x="7143008" y="603662"/>
                  <a:pt x="7184572" y="550223"/>
                </a:cubicBez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5786" y="5715016"/>
            <a:ext cx="7358114" cy="15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2910" y="635795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7am                 8am                      9am                 10am             11am                 12pm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22655" y="4923127"/>
            <a:ext cx="278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Blood glucose/mg 100cm</a:t>
            </a:r>
            <a:r>
              <a:rPr lang="en-GB" baseline="20000" dirty="0" smtClean="0"/>
              <a:t>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sccollege.edu/SiteCollectionImages/Private/816_li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4000488" cy="2633655"/>
          </a:xfrm>
          <a:prstGeom prst="rect">
            <a:avLst/>
          </a:prstGeom>
          <a:noFill/>
        </p:spPr>
      </p:pic>
      <p:pic>
        <p:nvPicPr>
          <p:cNvPr id="23554" name="Picture 2" descr="http://www.topicsites.com/health-fitness/woman-eating-apple.jpg"/>
          <p:cNvPicPr>
            <a:picLocks noChangeAspect="1" noChangeArrowheads="1"/>
          </p:cNvPicPr>
          <p:nvPr/>
        </p:nvPicPr>
        <p:blipFill>
          <a:blip r:embed="rId3"/>
          <a:srcRect t="15000" b="7499"/>
          <a:stretch>
            <a:fillRect/>
          </a:stretch>
        </p:blipFill>
        <p:spPr bwMode="auto">
          <a:xfrm>
            <a:off x="500034" y="1428736"/>
            <a:ext cx="3571900" cy="282975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2800" dirty="0" smtClean="0"/>
              <a:t>Where do our bodies actually get glucose from then?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400" dirty="0" smtClean="0"/>
              <a:t>There are some </a:t>
            </a:r>
            <a:r>
              <a:rPr lang="en-GB" sz="2400" b="1" dirty="0" smtClean="0"/>
              <a:t>pretty obvious </a:t>
            </a:r>
            <a:r>
              <a:rPr lang="en-GB" sz="2400" dirty="0" smtClean="0"/>
              <a:t>ways that glucose enters our bloodstream, but also some tricky ways...</a:t>
            </a:r>
          </a:p>
          <a:p>
            <a:pPr marL="0" algn="ctr">
              <a:buNone/>
            </a:pPr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2844" y="2748503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Directly from the Diet</a:t>
            </a:r>
          </a:p>
          <a:p>
            <a:pPr algn="ctr"/>
            <a:r>
              <a:rPr lang="en-GB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 a nutshell, we take in carbohydrates  in our food, which are then broken down into glucose.</a:t>
            </a:r>
            <a:endParaRPr lang="en-GB" sz="2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1928802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GLYCOGENOLYSIS </a:t>
            </a:r>
          </a:p>
          <a:p>
            <a:pPr algn="ctr"/>
            <a:r>
              <a:rPr lang="en-GB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Excess glucose is stored in the liver and muscles as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GLYCOGEN</a:t>
            </a:r>
            <a:r>
              <a:rPr lang="en-GB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This can be broken down when required, releasing glucose.</a:t>
            </a:r>
            <a:endParaRPr lang="en-GB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714884"/>
            <a:ext cx="4214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GLUCONEOGENESIS</a:t>
            </a:r>
          </a:p>
          <a:p>
            <a:pPr algn="ctr"/>
            <a:r>
              <a:rPr lang="en-GB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This is different from </a:t>
            </a:r>
            <a:r>
              <a:rPr lang="en-GB" sz="20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glycogenolysis</a:t>
            </a:r>
            <a:r>
              <a:rPr lang="en-GB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Glucose is produced from molecules </a:t>
            </a:r>
            <a:r>
              <a:rPr lang="en-GB" sz="2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other than</a:t>
            </a:r>
            <a:r>
              <a:rPr lang="en-GB" sz="2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carbohydrates – such as glycerol and amino acids in the liver.</a:t>
            </a:r>
          </a:p>
          <a:p>
            <a:pPr algn="ctr"/>
            <a:endParaRPr lang="en-GB" sz="2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4500570"/>
            <a:ext cx="278608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It is </a:t>
            </a:r>
            <a:r>
              <a:rPr lang="en-GB" b="1" dirty="0" smtClean="0"/>
              <a:t>these two</a:t>
            </a:r>
            <a:r>
              <a:rPr lang="en-GB" dirty="0" smtClean="0"/>
              <a:t> of course, that form part of the homeostasis mechanism of controlling blood glucose levels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rot="16200000" flipV="1">
            <a:off x="6875876" y="3982644"/>
            <a:ext cx="714380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  <a:endCxn id="8" idx="3"/>
          </p:cNvCxnSpPr>
          <p:nvPr/>
        </p:nvCxnSpPr>
        <p:spPr>
          <a:xfrm rot="10800000" flipV="1">
            <a:off x="5357818" y="5239234"/>
            <a:ext cx="642942" cy="445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pancreas &amp; hormones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1115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Introduction to Homeostasis</vt:lpstr>
      <vt:lpstr>Keeping Control</vt:lpstr>
      <vt:lpstr>Why So Important?</vt:lpstr>
      <vt:lpstr>Negative Feedback</vt:lpstr>
      <vt:lpstr>Blood glucose levels</vt:lpstr>
      <vt:lpstr>Blood Glucose</vt:lpstr>
      <vt:lpstr>Why does it change?</vt:lpstr>
      <vt:lpstr>Where do our bodies actually get glucose from then?</vt:lpstr>
      <vt:lpstr>The pancreas &amp; hormones</vt:lpstr>
      <vt:lpstr>The Pancreas</vt:lpstr>
      <vt:lpstr>The pancreas secretes hormones to control blood glucose levels</vt:lpstr>
      <vt:lpstr>High blood glucose levels</vt:lpstr>
      <vt:lpstr>High Levels of Blood Glucose</vt:lpstr>
      <vt:lpstr>What Insulin Does...</vt:lpstr>
      <vt:lpstr>Slide 15</vt:lpstr>
      <vt:lpstr>Low blood glucose levels</vt:lpstr>
      <vt:lpstr>Low Levels of Blood Glucose </vt:lpstr>
      <vt:lpstr>Slide 18</vt:lpstr>
      <vt:lpstr>Slide 19</vt:lpstr>
      <vt:lpstr>Adrenaline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Homeostasis</dc:title>
  <dc:creator> </dc:creator>
  <cp:lastModifiedBy> </cp:lastModifiedBy>
  <cp:revision>10</cp:revision>
  <dcterms:created xsi:type="dcterms:W3CDTF">2010-06-09T10:01:07Z</dcterms:created>
  <dcterms:modified xsi:type="dcterms:W3CDTF">2010-06-09T13:56:42Z</dcterms:modified>
</cp:coreProperties>
</file>