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DEFF-480D-4B1D-9643-60DF1D6A0EA5}" type="datetimeFigureOut">
              <a:rPr lang="en-US" smtClean="0"/>
              <a:t>6/11/2010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A762-2445-4847-8553-DF68C45A856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12.4 Diabetes and its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the two types of diabetes and how they differ.</a:t>
            </a:r>
          </a:p>
          <a:p>
            <a:endParaRPr lang="en-GB" dirty="0"/>
          </a:p>
          <a:p>
            <a:r>
              <a:rPr lang="en-GB" dirty="0" smtClean="0"/>
              <a:t>Learn how each type of diabetes can be controlled.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Diabetes mellitus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Some people’s bodies are unable to regulate blood glucose levels, and suffer from </a:t>
            </a:r>
            <a:r>
              <a:rPr lang="en-GB" sz="2800" b="1" dirty="0" smtClean="0">
                <a:solidFill>
                  <a:srgbClr val="00B050"/>
                </a:solidFill>
              </a:rPr>
              <a:t>diabetes</a:t>
            </a:r>
            <a:r>
              <a:rPr lang="en-GB" sz="2800" dirty="0" smtClean="0"/>
              <a:t>. Of which there are 2 types: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solidFill>
                  <a:srgbClr val="0070C0"/>
                </a:solidFill>
              </a:rPr>
              <a:t>Type 1</a:t>
            </a:r>
          </a:p>
          <a:p>
            <a:pPr marL="514350" indent="-514350">
              <a:buAutoNum type="arabicPeriod"/>
            </a:pPr>
            <a:r>
              <a:rPr lang="en-GB" sz="2800" b="1" dirty="0" smtClean="0">
                <a:solidFill>
                  <a:srgbClr val="0070C0"/>
                </a:solidFill>
              </a:rPr>
              <a:t>Type 2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None/>
            </a:pPr>
            <a:r>
              <a:rPr lang="en-GB" sz="2800" b="1" dirty="0" smtClean="0"/>
              <a:t>Type 1</a:t>
            </a:r>
            <a:r>
              <a:rPr lang="en-GB" sz="2800" dirty="0" smtClean="0"/>
              <a:t> diabetics </a:t>
            </a:r>
            <a:r>
              <a:rPr lang="en-GB" sz="2800" b="1" dirty="0" smtClean="0">
                <a:solidFill>
                  <a:srgbClr val="FF0000"/>
                </a:solidFill>
              </a:rPr>
              <a:t>do not produce enough insulin</a:t>
            </a:r>
            <a:r>
              <a:rPr lang="en-GB" sz="2800" dirty="0" smtClean="0"/>
              <a:t>. So after a meal, their blood glucose is very high, and </a:t>
            </a:r>
            <a:r>
              <a:rPr lang="en-GB" sz="2800" u="sng" dirty="0" smtClean="0">
                <a:solidFill>
                  <a:srgbClr val="7030A0"/>
                </a:solidFill>
              </a:rPr>
              <a:t>glucose can’t enter cells.</a:t>
            </a:r>
          </a:p>
          <a:p>
            <a:pPr marL="514350" indent="-514350">
              <a:buNone/>
            </a:pPr>
            <a:r>
              <a:rPr lang="en-GB" sz="2800" b="1" dirty="0" smtClean="0"/>
              <a:t>Type 2</a:t>
            </a:r>
            <a:r>
              <a:rPr lang="en-GB" sz="2800" dirty="0" smtClean="0"/>
              <a:t> diabetics are usually </a:t>
            </a:r>
            <a:r>
              <a:rPr lang="en-GB" sz="2800" b="1" dirty="0" smtClean="0"/>
              <a:t>older people</a:t>
            </a:r>
            <a:r>
              <a:rPr lang="en-GB" sz="2800" dirty="0" smtClean="0"/>
              <a:t>, whose islet cells are </a:t>
            </a:r>
            <a:r>
              <a:rPr lang="en-GB" sz="2800" u="sng" dirty="0" smtClean="0">
                <a:solidFill>
                  <a:schemeClr val="accent2">
                    <a:lumMod val="75000"/>
                  </a:schemeClr>
                </a:solidFill>
              </a:rPr>
              <a:t>less efficient at producing insulin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diabetics need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With type 1 diabetes, people </a:t>
            </a:r>
            <a:r>
              <a:rPr lang="en-GB" sz="2800" b="1" dirty="0" smtClean="0">
                <a:solidFill>
                  <a:srgbClr val="FF0000"/>
                </a:solidFill>
              </a:rPr>
              <a:t>inject themselves with insulin</a:t>
            </a:r>
            <a:r>
              <a:rPr lang="en-GB" sz="2800" dirty="0" smtClean="0"/>
              <a:t>. This allows glucose to enter cells and either be used or stored. 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If too little insulin is injected, the blood glucose levels will remain high, and the person is said to be </a:t>
            </a:r>
            <a:r>
              <a:rPr lang="en-GB" sz="2800" b="1" dirty="0" smtClean="0">
                <a:solidFill>
                  <a:srgbClr val="00B050"/>
                </a:solidFill>
              </a:rPr>
              <a:t>hyperglycaemic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If too much insulin is injected, the blood glucose levels will fall too low, and the person is said to be </a:t>
            </a:r>
            <a:r>
              <a:rPr lang="en-GB" sz="2800" b="1" dirty="0" smtClean="0">
                <a:solidFill>
                  <a:srgbClr val="0070C0"/>
                </a:solidFill>
              </a:rPr>
              <a:t>hypoglycaemic</a:t>
            </a:r>
            <a:r>
              <a:rPr lang="en-GB" sz="2800" b="1" dirty="0" smtClean="0"/>
              <a:t>.</a:t>
            </a:r>
          </a:p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Diabetics monitor their blood glucose levels with a meter.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diabetics need to do?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928670"/>
            <a:ext cx="8786874" cy="59293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2 diabetes tends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occur later in life, especially in people who are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overweight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800" b="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2 diabetes is usually treated by a combination of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exercise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diet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www.nlm.nih.gov/MEDLINEPLUS/ency/images/ency/fullsize/9273.jpg"/>
          <p:cNvPicPr>
            <a:picLocks noChangeAspect="1" noChangeArrowheads="1"/>
          </p:cNvPicPr>
          <p:nvPr/>
        </p:nvPicPr>
        <p:blipFill>
          <a:blip r:embed="rId2"/>
          <a:srcRect b="6458"/>
          <a:stretch>
            <a:fillRect/>
          </a:stretch>
        </p:blipFill>
        <p:spPr bwMode="auto">
          <a:xfrm>
            <a:off x="785786" y="3429000"/>
            <a:ext cx="3810000" cy="2851145"/>
          </a:xfrm>
          <a:prstGeom prst="rect">
            <a:avLst/>
          </a:prstGeom>
          <a:noFill/>
        </p:spPr>
      </p:pic>
      <p:pic>
        <p:nvPicPr>
          <p:cNvPr id="1028" name="Picture 4" descr="http://seattletimes.nwsource.com/ABPub/2008/05/04/20043923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143248"/>
            <a:ext cx="281940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14488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Suggest how type 2 diabetes could be controlled by exercise and diet.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12.4 Diabetes and its Control</vt:lpstr>
      <vt:lpstr>Learning Objectives</vt:lpstr>
      <vt:lpstr>Diabetes mellitus</vt:lpstr>
      <vt:lpstr>What do diabetics need to do?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12.4 Diabetes and its Control</dc:title>
  <dc:creator> </dc:creator>
  <cp:lastModifiedBy> </cp:lastModifiedBy>
  <cp:revision>1</cp:revision>
  <dcterms:created xsi:type="dcterms:W3CDTF">2010-06-11T11:03:54Z</dcterms:created>
  <dcterms:modified xsi:type="dcterms:W3CDTF">2010-06-11T14:01:55Z</dcterms:modified>
</cp:coreProperties>
</file>