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7" r:id="rId3"/>
    <p:sldId id="273" r:id="rId4"/>
    <p:sldId id="275" r:id="rId5"/>
    <p:sldId id="276" r:id="rId6"/>
    <p:sldId id="259" r:id="rId7"/>
    <p:sldId id="260" r:id="rId8"/>
    <p:sldId id="278" r:id="rId9"/>
    <p:sldId id="279" r:id="rId10"/>
    <p:sldId id="284" r:id="rId11"/>
    <p:sldId id="280" r:id="rId12"/>
    <p:sldId id="281" r:id="rId13"/>
    <p:sldId id="282" r:id="rId14"/>
    <p:sldId id="283" r:id="rId1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653" autoAdjust="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626"/>
            <a:ext cx="2945659" cy="49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626"/>
            <a:ext cx="2945659" cy="49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5ABFB1-0729-4EBC-83DC-EC736EF52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015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015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352ED033-FB5B-436E-A3C1-2EB09A6D4BC0}" type="datetimeFigureOut">
              <a:rPr lang="en-US" smtClean="0"/>
              <a:pPr/>
              <a:t>3/10/2009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105"/>
            <a:ext cx="5438140" cy="4467305"/>
          </a:xfrm>
          <a:prstGeom prst="rect">
            <a:avLst/>
          </a:prstGeom>
        </p:spPr>
        <p:txBody>
          <a:bodyPr vert="horz" lIns="91010" tIns="45505" rIns="91010" bIns="455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626"/>
            <a:ext cx="2945659" cy="496014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626"/>
            <a:ext cx="2945659" cy="496014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4B76A052-12C2-4ADD-8BED-129185B25D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STARTER ACTIVITY – need card and scissors and rulers and pencils</a:t>
            </a:r>
          </a:p>
          <a:p>
            <a:r>
              <a:rPr lang="en-GB" dirty="0" smtClean="0"/>
              <a:t>	</a:t>
            </a:r>
            <a:r>
              <a:rPr lang="en-GB" baseline="0" dirty="0" smtClean="0"/>
              <a:t>         - could be done using </a:t>
            </a:r>
            <a:r>
              <a:rPr lang="en-GB" baseline="0" dirty="0" err="1" smtClean="0"/>
              <a:t>plasticine</a:t>
            </a:r>
            <a:r>
              <a:rPr lang="en-GB" baseline="0" dirty="0" smtClean="0"/>
              <a:t> models and rough guide to measurements?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GROUP TASK 2 (do on plain A4 paper – sketch rough ideas then feed back to group)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as individual written task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Refer to exchange surface adaptations in larger</a:t>
            </a:r>
            <a:r>
              <a:rPr lang="en-GB" baseline="0" dirty="0" smtClean="0"/>
              <a:t> organisms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 cells exchange such things across their plasma membranes</a:t>
            </a:r>
            <a:r>
              <a:rPr lang="en-GB" baseline="0" dirty="0" smtClean="0"/>
              <a:t> – what processes allow this to happen?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Feed back ideas</a:t>
            </a:r>
            <a:r>
              <a:rPr lang="en-GB" baseline="0" dirty="0" smtClean="0"/>
              <a:t> and write up on white board (examples)</a:t>
            </a:r>
          </a:p>
          <a:p>
            <a:r>
              <a:rPr lang="en-GB" baseline="0" dirty="0" smtClean="0"/>
              <a:t>NB need to give examples of diffusion, osmosis and active transport</a:t>
            </a:r>
          </a:p>
          <a:p>
            <a:r>
              <a:rPr lang="en-GB" baseline="0" dirty="0" smtClean="0"/>
              <a:t>Diffusion – gas exchange in alveoli, glucose absorption in small intestine</a:t>
            </a:r>
          </a:p>
          <a:p>
            <a:r>
              <a:rPr lang="en-GB" baseline="0" dirty="0" smtClean="0"/>
              <a:t>Osmosis – movement of water into plant cells to make them turgid, also bacteria</a:t>
            </a:r>
          </a:p>
          <a:p>
            <a:r>
              <a:rPr lang="en-GB" baseline="0" dirty="0" smtClean="0"/>
              <a:t>Active transport – glucose absorption against concentration gradient – uses carrier protein and ATP hydrolysis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Refer back to starter activity here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Larger organisms</a:t>
            </a:r>
            <a:r>
              <a:rPr lang="en-GB" baseline="0" dirty="0" smtClean="0"/>
              <a:t> are adapted to efficiently exchange substances between the environment and ALL their cells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Feed back ideas from individual groups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Summarise</a:t>
            </a:r>
            <a:r>
              <a:rPr lang="en-GB" baseline="0" dirty="0" smtClean="0"/>
              <a:t> points from group task on previous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 water and heat loss increases across body surface as </a:t>
            </a:r>
            <a:r>
              <a:rPr lang="en-GB" dirty="0" err="1" smtClean="0"/>
              <a:t>SA:volume</a:t>
            </a:r>
            <a:r>
              <a:rPr lang="en-GB" baseline="0" dirty="0" smtClean="0"/>
              <a:t> ratio of organism increases therefore small mammals lose heat and water more quickly than large aquatic mammals like blue whales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6A052-12C2-4ADD-8BED-129185B25DE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BD37E-725F-4EBB-831C-12D7CFEF2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26497-1EA4-445C-82F4-497CC31363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77F1B-7C9F-4819-9C7B-85E658B62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FF19-8C25-49EC-BBC0-2EF84975B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436A-F8BB-4460-B066-736D7ED7BE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15C8-A819-4E59-A975-74149C8C0A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A456-EF63-4B28-9132-AF4C6171C0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70AA-A506-41FE-9E81-9B2192915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7A43-D3A9-4528-8250-6E3A140EEB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5693-CC8F-4F96-8883-FCE0136AB9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7690-782B-48A6-9C21-8CC407E7D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3222D24-B6B2-4808-BC06-74B359740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9" r:id="rId2"/>
    <p:sldLayoutId id="2147483818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9" r:id="rId9"/>
    <p:sldLayoutId id="2147483815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glephotos.com/africa/afanimals/mammals/hippo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fs.fed.us/r8/caribbean/wildlife-facts/2008/wildlife-facts_images_2008/1-house_mouse.jpg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328614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800" dirty="0" smtClean="0"/>
              <a:t>Exchange and Transport</a:t>
            </a:r>
            <a:endParaRPr lang="en-GB" sz="88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71942"/>
            <a:ext cx="7854950" cy="1785937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GB" sz="5600" dirty="0" smtClean="0"/>
              <a:t>13.1 Exchange between organisms and their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500035" y="877876"/>
            <a:ext cx="6572295" cy="8366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Efficient gas exchange in mammalian lungs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2857496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The rate of diffusion is proportional to: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	</a:t>
            </a:r>
            <a:r>
              <a:rPr lang="en-GB" sz="2800" u="sng" dirty="0" smtClean="0">
                <a:latin typeface="+mj-lt"/>
              </a:rPr>
              <a:t>Surface area x difference in concentration</a:t>
            </a:r>
          </a:p>
          <a:p>
            <a:r>
              <a:rPr lang="en-GB" sz="2800" dirty="0" smtClean="0">
                <a:latin typeface="+mj-lt"/>
              </a:rPr>
              <a:t>		length of diffusion path</a:t>
            </a:r>
            <a:endParaRPr lang="en-GB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42844" y="877876"/>
            <a:ext cx="9144035" cy="8366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Adaptations for effective exchange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body heat and water with the environment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214554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n-lt"/>
              </a:rPr>
              <a:t>Body size and shape affect heat exchange:</a:t>
            </a:r>
            <a:endParaRPr lang="en-GB" sz="28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83434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Arctic fox</a:t>
            </a:r>
            <a:endParaRPr lang="en-GB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412" y="2857496"/>
            <a:ext cx="3786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African bat-eared fox</a:t>
            </a:r>
            <a:endParaRPr lang="en-GB" sz="2400" dirty="0">
              <a:latin typeface="+mn-lt"/>
            </a:endParaRPr>
          </a:p>
        </p:txBody>
      </p:sp>
      <p:pic>
        <p:nvPicPr>
          <p:cNvPr id="31746" name="Picture 2" descr="http://www.dpughphoto.com/images/arctic%20fox%20nc%20zoo%201113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86125"/>
            <a:ext cx="2000264" cy="2000264"/>
          </a:xfrm>
          <a:prstGeom prst="rect">
            <a:avLst/>
          </a:prstGeom>
          <a:noFill/>
        </p:spPr>
      </p:pic>
      <p:pic>
        <p:nvPicPr>
          <p:cNvPr id="31748" name="Picture 4" descr="http://www.wildphotossafaris.com/images/stockart/WDB/Z2_47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357562"/>
            <a:ext cx="2857520" cy="19288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28662" y="5253351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Small ears and a round head reduce its </a:t>
            </a:r>
            <a:r>
              <a:rPr lang="en-GB" sz="2400" dirty="0" err="1" smtClean="0">
                <a:latin typeface="+mn-lt"/>
              </a:rPr>
              <a:t>SA:Vol</a:t>
            </a:r>
            <a:r>
              <a:rPr lang="en-GB" sz="2400" dirty="0" smtClean="0">
                <a:latin typeface="+mn-lt"/>
              </a:rPr>
              <a:t> ratio and heat loss</a:t>
            </a:r>
            <a:endParaRPr lang="en-GB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528638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Large ears and pointed nose increase </a:t>
            </a:r>
            <a:r>
              <a:rPr lang="en-GB" sz="2400" dirty="0" err="1" smtClean="0">
                <a:latin typeface="+mn-lt"/>
              </a:rPr>
              <a:t>SA:Vol</a:t>
            </a:r>
            <a:r>
              <a:rPr lang="en-GB" sz="2400" dirty="0" smtClean="0">
                <a:latin typeface="+mn-lt"/>
              </a:rPr>
              <a:t> ratio and heat loss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28625" y="428604"/>
            <a:ext cx="8229600" cy="8366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Exchange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body heat and water with the environment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40180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n-lt"/>
              </a:rPr>
              <a:t>Explain the following behavioural and physiological adaptations:</a:t>
            </a:r>
          </a:p>
          <a:p>
            <a:endParaRPr lang="en-GB" sz="2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Small desert mammals have kidney structure adaptations so they produce less urine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Small animals living in cold regions have higher metabolic rates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Smaller mammals may have thick fur and/or hibernate when the weather gets really cold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Elephants have large flat ears and hippos spend a lot of time in the water</a:t>
            </a:r>
            <a:endParaRPr lang="en-GB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28625" y="923022"/>
            <a:ext cx="8229600" cy="8366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Significance of the surface area to volume ratio in organisms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994724"/>
            <a:ext cx="5857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+mn-lt"/>
              </a:rPr>
              <a:t>AQA AS Biology textbook pg 177</a:t>
            </a:r>
          </a:p>
          <a:p>
            <a:r>
              <a:rPr lang="en-GB" sz="3200" dirty="0" smtClean="0">
                <a:latin typeface="+mn-lt"/>
              </a:rPr>
              <a:t>Answer questions 1 and 2</a:t>
            </a:r>
            <a:endParaRPr lang="en-GB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364332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dirty="0" smtClean="0">
                <a:solidFill>
                  <a:schemeClr val="tx2"/>
                </a:solidFill>
              </a:rPr>
              <a:t>Students should be able to understand the following:</a:t>
            </a:r>
          </a:p>
          <a:p>
            <a:r>
              <a:rPr lang="en-GB" dirty="0" smtClean="0"/>
              <a:t>The relationship between the size of an organism or structure and surface area to volume ratio</a:t>
            </a:r>
          </a:p>
          <a:p>
            <a:r>
              <a:rPr lang="en-GB" dirty="0" smtClean="0"/>
              <a:t>How larger organisms increase their surface area to volume ratio</a:t>
            </a:r>
          </a:p>
          <a:p>
            <a:r>
              <a:rPr lang="en-GB" dirty="0" smtClean="0"/>
              <a:t>How exchange surfaces are specially adapted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Candidates should be able to: </a:t>
            </a:r>
          </a:p>
          <a:p>
            <a:r>
              <a:rPr lang="en-GB" dirty="0" smtClean="0"/>
              <a:t> </a:t>
            </a:r>
            <a:r>
              <a:rPr lang="en-GB" sz="2800" dirty="0" smtClean="0"/>
              <a:t>Explain the significance of the relationship between size and surface area to volume ratio for the exchange of substances and of heat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072066" y="1214422"/>
            <a:ext cx="2714644" cy="17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285860"/>
            <a:ext cx="2214578" cy="15716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5786" y="85723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MOUSE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71435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HIPPO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071810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Build a mouse!</a:t>
            </a:r>
          </a:p>
          <a:p>
            <a:r>
              <a:rPr lang="en-GB" sz="2400" dirty="0" smtClean="0">
                <a:latin typeface="+mn-lt"/>
              </a:rPr>
              <a:t>e.g. A cube measuring </a:t>
            </a:r>
          </a:p>
          <a:p>
            <a:r>
              <a:rPr lang="en-GB" sz="2400" dirty="0" smtClean="0">
                <a:latin typeface="+mn-lt"/>
              </a:rPr>
              <a:t>1cm x 1cm x 1cm</a:t>
            </a:r>
            <a:endParaRPr lang="en-GB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3071810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Build a hippo!</a:t>
            </a:r>
          </a:p>
          <a:p>
            <a:r>
              <a:rPr lang="en-GB" sz="2400" dirty="0" smtClean="0">
                <a:latin typeface="+mn-lt"/>
              </a:rPr>
              <a:t>e.g. A block measuring </a:t>
            </a:r>
          </a:p>
          <a:p>
            <a:r>
              <a:rPr lang="en-GB" sz="2400" dirty="0" smtClean="0">
                <a:latin typeface="+mn-lt"/>
              </a:rPr>
              <a:t>2cm x 4cm x 4cm</a:t>
            </a:r>
            <a:endParaRPr lang="en-GB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357694"/>
            <a:ext cx="7358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+mn-lt"/>
              </a:rPr>
              <a:t> What is the surface area of each ‘animal’?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  <a:latin typeface="+mn-lt"/>
              </a:rPr>
              <a:t>  What is the volume of each ‘animal’?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solidFill>
                  <a:schemeClr val="accent2"/>
                </a:solidFill>
                <a:latin typeface="+mn-lt"/>
              </a:rPr>
              <a:t> Calculate and compare the surface area to volume ratio for the ‘mouse’ and ‘hippo’ </a:t>
            </a:r>
            <a:endParaRPr lang="en-GB" sz="2800" b="1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364332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dirty="0" smtClean="0">
                <a:solidFill>
                  <a:schemeClr val="tx2"/>
                </a:solidFill>
              </a:rPr>
              <a:t>Students should be able to understand the following:</a:t>
            </a:r>
          </a:p>
          <a:p>
            <a:r>
              <a:rPr lang="en-GB" dirty="0" smtClean="0"/>
              <a:t>The relationship between the size of an organism or structure and surface area to volume ratio</a:t>
            </a:r>
          </a:p>
          <a:p>
            <a:r>
              <a:rPr lang="en-GB" dirty="0" smtClean="0"/>
              <a:t>How larger organisms increase their surface area to volume ratio</a:t>
            </a:r>
          </a:p>
          <a:p>
            <a:r>
              <a:rPr lang="en-GB" dirty="0" smtClean="0"/>
              <a:t>How exchange surfaces are specially adapted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Candidates should be able to: </a:t>
            </a:r>
          </a:p>
          <a:p>
            <a:r>
              <a:rPr lang="en-GB" dirty="0" smtClean="0"/>
              <a:t> </a:t>
            </a:r>
            <a:r>
              <a:rPr lang="en-GB" sz="2800" dirty="0" smtClean="0"/>
              <a:t>Explain the significance of the relationship between size and surface area to volume ratio for the exchange of substances and of heat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642910" y="78579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Substances organisms need to exchange with their environment: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2506667"/>
            <a:ext cx="8001056" cy="4422795"/>
          </a:xfrm>
          <a:prstGeom prst="rect">
            <a:avLst/>
          </a:prstGeom>
        </p:spPr>
        <p:txBody>
          <a:bodyPr/>
          <a:lstStyle/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Cells need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oxygen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(for aerobic respiration) and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nutrients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(glucose,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fatty acids, amino acids, vitamins and minerals)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Cells must excrete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waste products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carbon dioxide, urea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Heat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be exchanged to keep organisms at roughly the same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28625" y="642938"/>
            <a:ext cx="8229600" cy="8366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substances are exchanged</a:t>
            </a:r>
            <a:endParaRPr kumimoji="0" lang="en-GB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596" y="1857375"/>
            <a:ext cx="8229600" cy="314326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lang="en-GB" sz="3600" u="sng" dirty="0" smtClean="0">
                <a:solidFill>
                  <a:schemeClr val="tx2"/>
                </a:solidFill>
                <a:latin typeface="+mn-lt"/>
                <a:cs typeface="+mn-cs"/>
              </a:rPr>
              <a:t>TASK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endParaRPr lang="en-GB" sz="36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600" dirty="0" smtClean="0">
                <a:solidFill>
                  <a:schemeClr val="tx2"/>
                </a:solidFill>
                <a:latin typeface="+mn-lt"/>
                <a:cs typeface="+mn-cs"/>
              </a:rPr>
              <a:t> Describe</a:t>
            </a:r>
            <a:r>
              <a:rPr kumimoji="0" lang="en-GB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three processes by which organisms exchange substances across </a:t>
            </a:r>
            <a:r>
              <a:rPr lang="en-GB" sz="3600" dirty="0" smtClean="0">
                <a:solidFill>
                  <a:schemeClr val="tx2"/>
                </a:solidFill>
                <a:latin typeface="+mn-lt"/>
                <a:cs typeface="+mn-cs"/>
              </a:rPr>
              <a:t>their cell surfaces</a:t>
            </a:r>
            <a:endParaRPr kumimoji="0" lang="en-GB" sz="36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600" dirty="0" smtClean="0">
                <a:solidFill>
                  <a:schemeClr val="tx2"/>
                </a:solidFill>
                <a:latin typeface="+mn-lt"/>
                <a:cs typeface="+mn-cs"/>
              </a:rPr>
              <a:t> Give</a:t>
            </a:r>
            <a:r>
              <a:rPr kumimoji="0" lang="en-GB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examples of each process</a:t>
            </a: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642938"/>
            <a:ext cx="8229600" cy="836612"/>
          </a:xfrm>
        </p:spPr>
        <p:txBody>
          <a:bodyPr/>
          <a:lstStyle/>
          <a:p>
            <a:pPr eaLnBrk="1" hangingPunct="1"/>
            <a:r>
              <a:rPr lang="en-GB" dirty="0" smtClean="0"/>
              <a:t>How substances are exchanged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857375"/>
            <a:ext cx="8229600" cy="45005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GB" dirty="0" smtClean="0"/>
              <a:t> </a:t>
            </a:r>
            <a:r>
              <a:rPr lang="en-GB" sz="3600" dirty="0" smtClean="0">
                <a:solidFill>
                  <a:schemeClr val="tx2"/>
                </a:solidFill>
              </a:rPr>
              <a:t>Diffusion and Osmosis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3600" dirty="0" smtClean="0"/>
              <a:t> passive processes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3600" dirty="0" smtClean="0"/>
              <a:t> require no energy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36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GB" sz="3600" dirty="0" smtClean="0"/>
              <a:t> </a:t>
            </a:r>
            <a:r>
              <a:rPr lang="en-GB" sz="3600" dirty="0" smtClean="0">
                <a:solidFill>
                  <a:schemeClr val="tx2"/>
                </a:solidFill>
              </a:rPr>
              <a:t>Active transport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3600" dirty="0" smtClean="0"/>
              <a:t> energy is required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0760" y="1844093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Examples: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57242" y="571480"/>
            <a:ext cx="8229600" cy="836612"/>
          </a:xfrm>
        </p:spPr>
        <p:txBody>
          <a:bodyPr/>
          <a:lstStyle/>
          <a:p>
            <a:pPr eaLnBrk="1" hangingPunct="1"/>
            <a:r>
              <a:rPr lang="en-GB" sz="4400" dirty="0" smtClean="0"/>
              <a:t>Effective exchange of substances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43050"/>
            <a:ext cx="5462596" cy="521495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Small organisms have a relatively large surface area : volume ratio </a:t>
            </a:r>
            <a:r>
              <a:rPr lang="en-GB" dirty="0" smtClean="0"/>
              <a:t>and therefore efficient exchange of substances can occur across the body surface  (e.g. Amoeba </a:t>
            </a:r>
            <a:r>
              <a:rPr lang="en-GB" dirty="0" err="1" smtClean="0"/>
              <a:t>proteus</a:t>
            </a:r>
            <a:r>
              <a:rPr lang="en-GB" dirty="0" smtClean="0"/>
              <a:t>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GB" dirty="0" smtClean="0"/>
          </a:p>
          <a:p>
            <a:pPr marL="0" indent="0" algn="just" eaLnBrk="1" hangingPunct="1">
              <a:lnSpc>
                <a:spcPct val="90000"/>
              </a:lnSpc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A larger organism has a smaller surface area : volume ratio  </a:t>
            </a:r>
            <a:r>
              <a:rPr lang="en-GB" dirty="0" smtClean="0"/>
              <a:t>making it more difficult to exchange substances between the environment and all the cells making up its volume (e.g. Elephant)</a:t>
            </a:r>
          </a:p>
        </p:txBody>
      </p:sp>
      <p:pic>
        <p:nvPicPr>
          <p:cNvPr id="14338" name="Picture 2" descr="http://www.oberlin.k12.oh.us/talent/isp/reports2002/amoebaproteus/images/amoe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714488"/>
            <a:ext cx="2928958" cy="2214578"/>
          </a:xfrm>
          <a:prstGeom prst="rect">
            <a:avLst/>
          </a:prstGeom>
          <a:noFill/>
        </p:spPr>
      </p:pic>
      <p:pic>
        <p:nvPicPr>
          <p:cNvPr id="14340" name="Picture 4" descr="http://americanelephant.files.wordpress.com/2007/08/elephant-baby-mom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000480"/>
            <a:ext cx="2928958" cy="2500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28625" y="714356"/>
            <a:ext cx="8229600" cy="8366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Adaptations </a:t>
            </a:r>
            <a:r>
              <a:rPr lang="en-GB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 exchange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714488"/>
            <a:ext cx="7786742" cy="502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eaLnBrk="1" hangingPunct="1">
              <a:lnSpc>
                <a:spcPct val="90000"/>
              </a:lnSpc>
            </a:pPr>
            <a:r>
              <a:rPr lang="en-GB" sz="2800" dirty="0" smtClean="0">
                <a:latin typeface="+mn-lt"/>
              </a:rPr>
              <a:t>Larger organisms have evolved to make exchange of substances more efficient:</a:t>
            </a:r>
          </a:p>
          <a:p>
            <a:pPr marL="0" indent="0" algn="just" eaLnBrk="1" hangingPunct="1">
              <a:lnSpc>
                <a:spcPct val="90000"/>
              </a:lnSpc>
            </a:pPr>
            <a:endParaRPr lang="en-GB" sz="2800" dirty="0" smtClean="0">
              <a:latin typeface="+mn-lt"/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dirty="0" smtClean="0">
                <a:latin typeface="+mn-lt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+mn-lt"/>
              </a:rPr>
              <a:t>Flattened shape </a:t>
            </a:r>
            <a:r>
              <a:rPr lang="en-GB" sz="2800" dirty="0" smtClean="0">
                <a:latin typeface="+mn-lt"/>
              </a:rPr>
              <a:t>brings all cells close to the surface (e.g. Flatworms)</a:t>
            </a:r>
          </a:p>
          <a:p>
            <a:pPr marL="0" indent="0" algn="just" eaLnBrk="1" hangingPunct="1">
              <a:lnSpc>
                <a:spcPct val="90000"/>
              </a:lnSpc>
            </a:pPr>
            <a:endParaRPr lang="en-GB" sz="2800" dirty="0" smtClean="0">
              <a:latin typeface="+mn-lt"/>
            </a:endParaRPr>
          </a:p>
          <a:p>
            <a:pPr marL="0" indent="0" algn="just" eaLnBrk="1" hangingPunct="1">
              <a:lnSpc>
                <a:spcPct val="90000"/>
              </a:lnSpc>
            </a:pPr>
            <a:endParaRPr lang="en-GB" sz="2800" dirty="0" smtClean="0">
              <a:latin typeface="+mn-lt"/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dirty="0" smtClean="0">
                <a:latin typeface="+mn-lt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+mn-lt"/>
              </a:rPr>
              <a:t>Specialised exchange surfaces </a:t>
            </a:r>
            <a:r>
              <a:rPr lang="en-GB" sz="2800" dirty="0" smtClean="0">
                <a:latin typeface="+mn-lt"/>
              </a:rPr>
              <a:t>with large surface area (e.g. Lungs in mammals, gills in fish)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dirty="0" smtClean="0">
                <a:latin typeface="+mn-lt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+mn-lt"/>
              </a:rPr>
              <a:t>Mass transport systems </a:t>
            </a:r>
            <a:r>
              <a:rPr lang="en-GB" sz="2800" dirty="0" smtClean="0">
                <a:latin typeface="+mn-lt"/>
              </a:rPr>
              <a:t>to carry substances to and from their individual cells (e.g. Circulatory system in mammals)</a:t>
            </a:r>
          </a:p>
          <a:p>
            <a:endParaRPr lang="en-GB" dirty="0"/>
          </a:p>
        </p:txBody>
      </p:sp>
      <p:pic>
        <p:nvPicPr>
          <p:cNvPr id="5" name="Picture 4" descr="Flatworm pic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92" y="3286127"/>
            <a:ext cx="2095500" cy="1143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85720" y="877876"/>
            <a:ext cx="8715375" cy="8366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Features of specialised exchange surfaces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77153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+mn-lt"/>
              </a:rPr>
              <a:t>GROUP TASK</a:t>
            </a:r>
          </a:p>
          <a:p>
            <a:r>
              <a:rPr lang="en-GB" sz="2800" dirty="0" smtClean="0">
                <a:solidFill>
                  <a:srgbClr val="0070C0"/>
                </a:solidFill>
                <a:latin typeface="+mn-lt"/>
              </a:rPr>
              <a:t>Explain how mammalian lungs are adapted for gas exchange in each of the following ways:</a:t>
            </a:r>
          </a:p>
          <a:p>
            <a:endParaRPr lang="en-GB" sz="2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A large surface area to volume ratio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Diffusion distance is short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Partially permeable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Movement of the environmental medium to maintain a diffusion gradient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Movement of the internal medium to maintain a diffusion gradient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1067</TotalTime>
  <Words>888</Words>
  <Application>Microsoft Office PowerPoint</Application>
  <PresentationFormat>On-screen Show (4:3)</PresentationFormat>
  <Paragraphs>115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Exchange and Transport</vt:lpstr>
      <vt:lpstr>Slide 2</vt:lpstr>
      <vt:lpstr>Learning objectives</vt:lpstr>
      <vt:lpstr>Slide 4</vt:lpstr>
      <vt:lpstr>Slide 5</vt:lpstr>
      <vt:lpstr>How substances are exchanged</vt:lpstr>
      <vt:lpstr>Effective exchange of substances</vt:lpstr>
      <vt:lpstr>Slide 8</vt:lpstr>
      <vt:lpstr>Slide 9</vt:lpstr>
      <vt:lpstr>Slide 10</vt:lpstr>
      <vt:lpstr>Slide 11</vt:lpstr>
      <vt:lpstr>Slide 12</vt:lpstr>
      <vt:lpstr>Slide 13</vt:lpstr>
      <vt:lpstr>Learning objectives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HRH</dc:creator>
  <cp:lastModifiedBy> </cp:lastModifiedBy>
  <cp:revision>61</cp:revision>
  <dcterms:created xsi:type="dcterms:W3CDTF">2007-02-25T09:42:44Z</dcterms:created>
  <dcterms:modified xsi:type="dcterms:W3CDTF">2009-03-10T08:37:32Z</dcterms:modified>
</cp:coreProperties>
</file>