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60"/>
  </p:normalViewPr>
  <p:slideViewPr>
    <p:cSldViewPr>
      <p:cViewPr varScale="1">
        <p:scale>
          <a:sx n="68" d="100"/>
          <a:sy n="68" d="100"/>
        </p:scale>
        <p:origin x="-9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B14C83-D853-4978-951B-39B8EB32ECDC}" type="datetimeFigureOut">
              <a:rPr lang="en-US" smtClean="0"/>
              <a:pPr/>
              <a:t>4/23/2010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3EFA06-79B7-4E47-A51E-9BD3EB50F62D}"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14C83-D853-4978-951B-39B8EB32ECDC}" type="datetimeFigureOut">
              <a:rPr lang="en-US" smtClean="0"/>
              <a:pPr/>
              <a:t>4/23/2010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EFA06-79B7-4E47-A51E-9BD3EB50F62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14C83-D853-4978-951B-39B8EB32ECDC}" type="datetimeFigureOut">
              <a:rPr lang="en-US" smtClean="0"/>
              <a:pPr/>
              <a:t>4/23/2010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EFA06-79B7-4E47-A51E-9BD3EB50F62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B14C83-D853-4978-951B-39B8EB32ECDC}" type="datetimeFigureOut">
              <a:rPr lang="en-US" smtClean="0"/>
              <a:pPr/>
              <a:t>4/23/2010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3EFA06-79B7-4E47-A51E-9BD3EB50F62D}"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B14C83-D853-4978-951B-39B8EB32ECDC}" type="datetimeFigureOut">
              <a:rPr lang="en-US" smtClean="0"/>
              <a:pPr/>
              <a:t>4/23/2010</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3EFA06-79B7-4E47-A51E-9BD3EB50F62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B14C83-D853-4978-951B-39B8EB32ECDC}" type="datetimeFigureOut">
              <a:rPr lang="en-US" smtClean="0"/>
              <a:pPr/>
              <a:t>4/23/2010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3EFA06-79B7-4E47-A51E-9BD3EB50F62D}"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B14C83-D853-4978-951B-39B8EB32ECDC}" type="datetimeFigureOut">
              <a:rPr lang="en-US" smtClean="0"/>
              <a:pPr/>
              <a:t>4/23/2010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3EFA06-79B7-4E47-A51E-9BD3EB50F62D}"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B14C83-D853-4978-951B-39B8EB32ECDC}" type="datetimeFigureOut">
              <a:rPr lang="en-US" smtClean="0"/>
              <a:pPr/>
              <a:t>4/23/2010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3EFA06-79B7-4E47-A51E-9BD3EB50F62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14C83-D853-4978-951B-39B8EB32ECDC}" type="datetimeFigureOut">
              <a:rPr lang="en-US" smtClean="0"/>
              <a:pPr/>
              <a:t>4/23/2010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3EFA06-79B7-4E47-A51E-9BD3EB50F62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B14C83-D853-4978-951B-39B8EB32ECDC}" type="datetimeFigureOut">
              <a:rPr lang="en-US" smtClean="0"/>
              <a:pPr/>
              <a:t>4/23/2010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3EFA06-79B7-4E47-A51E-9BD3EB50F62D}"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B14C83-D853-4978-951B-39B8EB32ECDC}" type="datetimeFigureOut">
              <a:rPr lang="en-US" smtClean="0"/>
              <a:pPr/>
              <a:t>4/23/2010</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7D3EFA06-79B7-4E47-A51E-9BD3EB50F62D}"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9B14C83-D853-4978-951B-39B8EB32ECDC}" type="datetimeFigureOut">
              <a:rPr lang="en-US" smtClean="0"/>
              <a:pPr/>
              <a:t>4/23/2010</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3EFA06-79B7-4E47-A51E-9BD3EB50F62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13.1 The Principles of Feedback Mechanisms</a:t>
            </a:r>
            <a:endParaRPr lang="en-GB" dirty="0"/>
          </a:p>
        </p:txBody>
      </p:sp>
      <p:sp>
        <p:nvSpPr>
          <p:cNvPr id="2" name="Title 1"/>
          <p:cNvSpPr>
            <a:spLocks noGrp="1"/>
          </p:cNvSpPr>
          <p:nvPr>
            <p:ph type="ctrTitle"/>
          </p:nvPr>
        </p:nvSpPr>
        <p:spPr/>
        <p:txBody>
          <a:bodyPr/>
          <a:lstStyle/>
          <a:p>
            <a:r>
              <a:rPr lang="en-GB" dirty="0" smtClean="0"/>
              <a:t>13 Feedback Mechanisms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Negative Feedback in the control of temperature</a:t>
            </a:r>
            <a:endParaRPr lang="en-GB" dirty="0"/>
          </a:p>
        </p:txBody>
      </p:sp>
      <p:sp>
        <p:nvSpPr>
          <p:cNvPr id="4" name="Rectangle 3"/>
          <p:cNvSpPr/>
          <p:nvPr/>
        </p:nvSpPr>
        <p:spPr>
          <a:xfrm>
            <a:off x="1428728" y="2143116"/>
            <a:ext cx="171451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857620" y="2143116"/>
            <a:ext cx="1643074"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3286116" y="2786058"/>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5643570" y="2786058"/>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1071538" y="2786058"/>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7858148" y="2786058"/>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143636" y="2143116"/>
            <a:ext cx="1643074"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ent-Up Arrow 10"/>
          <p:cNvSpPr/>
          <p:nvPr/>
        </p:nvSpPr>
        <p:spPr>
          <a:xfrm>
            <a:off x="2143108" y="4000504"/>
            <a:ext cx="6286544" cy="785818"/>
          </a:xfrm>
          <a:prstGeom prst="bentUpArrow">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8286776" y="4000504"/>
            <a:ext cx="1428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0" y="2571744"/>
            <a:ext cx="1500166" cy="1015663"/>
          </a:xfrm>
          <a:prstGeom prst="rect">
            <a:avLst/>
          </a:prstGeom>
          <a:noFill/>
        </p:spPr>
        <p:txBody>
          <a:bodyPr wrap="square" rtlCol="0">
            <a:spAutoFit/>
          </a:bodyPr>
          <a:lstStyle/>
          <a:p>
            <a:r>
              <a:rPr lang="en-GB" sz="2000" dirty="0" smtClean="0"/>
              <a:t>Rise in </a:t>
            </a:r>
          </a:p>
          <a:p>
            <a:r>
              <a:rPr lang="en-GB" sz="2000" dirty="0" smtClean="0"/>
              <a:t>blood temperature</a:t>
            </a:r>
            <a:endParaRPr lang="en-GB" sz="2000" dirty="0"/>
          </a:p>
        </p:txBody>
      </p:sp>
      <p:sp>
        <p:nvSpPr>
          <p:cNvPr id="15" name="TextBox 14"/>
          <p:cNvSpPr txBox="1"/>
          <p:nvPr/>
        </p:nvSpPr>
        <p:spPr>
          <a:xfrm>
            <a:off x="1285852" y="2428868"/>
            <a:ext cx="2000264" cy="1015663"/>
          </a:xfrm>
          <a:prstGeom prst="rect">
            <a:avLst/>
          </a:prstGeom>
          <a:noFill/>
        </p:spPr>
        <p:txBody>
          <a:bodyPr wrap="square" rtlCol="0">
            <a:spAutoFit/>
          </a:bodyPr>
          <a:lstStyle/>
          <a:p>
            <a:pPr algn="ctr"/>
            <a:r>
              <a:rPr lang="en-GB" sz="2000" dirty="0" err="1" smtClean="0">
                <a:solidFill>
                  <a:schemeClr val="bg1"/>
                </a:solidFill>
              </a:rPr>
              <a:t>Thermoreceptors</a:t>
            </a:r>
            <a:r>
              <a:rPr lang="en-GB" sz="2000" dirty="0" smtClean="0">
                <a:solidFill>
                  <a:schemeClr val="bg1"/>
                </a:solidFill>
              </a:rPr>
              <a:t> in the hypothalamus</a:t>
            </a:r>
            <a:endParaRPr lang="en-GB" sz="2000" dirty="0">
              <a:solidFill>
                <a:schemeClr val="bg1"/>
              </a:solidFill>
            </a:endParaRPr>
          </a:p>
        </p:txBody>
      </p:sp>
      <p:sp>
        <p:nvSpPr>
          <p:cNvPr id="16" name="TextBox 15"/>
          <p:cNvSpPr txBox="1"/>
          <p:nvPr/>
        </p:nvSpPr>
        <p:spPr>
          <a:xfrm>
            <a:off x="3786182" y="2428868"/>
            <a:ext cx="1785950" cy="1015663"/>
          </a:xfrm>
          <a:prstGeom prst="rect">
            <a:avLst/>
          </a:prstGeom>
          <a:noFill/>
        </p:spPr>
        <p:txBody>
          <a:bodyPr wrap="square" rtlCol="0">
            <a:spAutoFit/>
          </a:bodyPr>
          <a:lstStyle/>
          <a:p>
            <a:pPr algn="ctr"/>
            <a:r>
              <a:rPr lang="en-GB" sz="2000" dirty="0" smtClean="0">
                <a:solidFill>
                  <a:schemeClr val="bg1"/>
                </a:solidFill>
              </a:rPr>
              <a:t>Heat loss centre in the hypothalamus</a:t>
            </a:r>
            <a:endParaRPr lang="en-GB" sz="2000" dirty="0">
              <a:solidFill>
                <a:schemeClr val="bg1"/>
              </a:solidFill>
            </a:endParaRPr>
          </a:p>
        </p:txBody>
      </p:sp>
      <p:sp>
        <p:nvSpPr>
          <p:cNvPr id="17" name="TextBox 16"/>
          <p:cNvSpPr txBox="1"/>
          <p:nvPr/>
        </p:nvSpPr>
        <p:spPr>
          <a:xfrm>
            <a:off x="6072198" y="2285992"/>
            <a:ext cx="1785950" cy="1323439"/>
          </a:xfrm>
          <a:prstGeom prst="rect">
            <a:avLst/>
          </a:prstGeom>
          <a:noFill/>
        </p:spPr>
        <p:txBody>
          <a:bodyPr wrap="square" rtlCol="0">
            <a:spAutoFit/>
          </a:bodyPr>
          <a:lstStyle/>
          <a:p>
            <a:pPr algn="ctr"/>
            <a:r>
              <a:rPr lang="en-GB" sz="2000" dirty="0" smtClean="0">
                <a:solidFill>
                  <a:schemeClr val="bg1"/>
                </a:solidFill>
              </a:rPr>
              <a:t>SKIN</a:t>
            </a:r>
          </a:p>
          <a:p>
            <a:pPr algn="ctr"/>
            <a:r>
              <a:rPr lang="en-GB" sz="2000" dirty="0" err="1" smtClean="0">
                <a:solidFill>
                  <a:schemeClr val="bg1"/>
                </a:solidFill>
              </a:rPr>
              <a:t>Vasodilation</a:t>
            </a:r>
            <a:endParaRPr lang="en-GB" sz="2000" dirty="0" smtClean="0">
              <a:solidFill>
                <a:schemeClr val="bg1"/>
              </a:solidFill>
            </a:endParaRPr>
          </a:p>
          <a:p>
            <a:pPr algn="ctr"/>
            <a:r>
              <a:rPr lang="en-GB" sz="2000" dirty="0" smtClean="0">
                <a:solidFill>
                  <a:schemeClr val="bg1"/>
                </a:solidFill>
              </a:rPr>
              <a:t>Sweating</a:t>
            </a:r>
          </a:p>
          <a:p>
            <a:pPr algn="ctr"/>
            <a:r>
              <a:rPr lang="en-GB" sz="2000" dirty="0" smtClean="0">
                <a:solidFill>
                  <a:schemeClr val="bg1"/>
                </a:solidFill>
              </a:rPr>
              <a:t>Lowering Hairs</a:t>
            </a:r>
            <a:endParaRPr lang="en-GB" sz="2000" dirty="0">
              <a:solidFill>
                <a:schemeClr val="bg1"/>
              </a:solidFill>
            </a:endParaRPr>
          </a:p>
        </p:txBody>
      </p:sp>
      <p:sp>
        <p:nvSpPr>
          <p:cNvPr id="18" name="TextBox 17"/>
          <p:cNvSpPr txBox="1"/>
          <p:nvPr/>
        </p:nvSpPr>
        <p:spPr>
          <a:xfrm>
            <a:off x="8143900" y="2500306"/>
            <a:ext cx="1000100" cy="1015663"/>
          </a:xfrm>
          <a:prstGeom prst="rect">
            <a:avLst/>
          </a:prstGeom>
          <a:noFill/>
        </p:spPr>
        <p:txBody>
          <a:bodyPr wrap="square" rtlCol="0">
            <a:spAutoFit/>
          </a:bodyPr>
          <a:lstStyle/>
          <a:p>
            <a:r>
              <a:rPr lang="en-GB" sz="2000" dirty="0" smtClean="0"/>
              <a:t>Normal blood temp</a:t>
            </a:r>
            <a:endParaRPr lang="en-GB" sz="2000" dirty="0"/>
          </a:p>
        </p:txBody>
      </p:sp>
      <p:sp>
        <p:nvSpPr>
          <p:cNvPr id="19" name="TextBox 18"/>
          <p:cNvSpPr txBox="1"/>
          <p:nvPr/>
        </p:nvSpPr>
        <p:spPr>
          <a:xfrm>
            <a:off x="2643174" y="4143380"/>
            <a:ext cx="5286412" cy="1015663"/>
          </a:xfrm>
          <a:prstGeom prst="rect">
            <a:avLst/>
          </a:prstGeom>
          <a:noFill/>
        </p:spPr>
        <p:txBody>
          <a:bodyPr wrap="square" rtlCol="0">
            <a:spAutoFit/>
          </a:bodyPr>
          <a:lstStyle/>
          <a:p>
            <a:pPr algn="ctr"/>
            <a:r>
              <a:rPr lang="en-GB" sz="2000" dirty="0" smtClean="0"/>
              <a:t>Blood at original temperature turns </a:t>
            </a:r>
          </a:p>
          <a:p>
            <a:pPr algn="ctr"/>
            <a:endParaRPr lang="en-GB" sz="2000" dirty="0" smtClean="0"/>
          </a:p>
          <a:p>
            <a:pPr algn="ctr"/>
            <a:r>
              <a:rPr lang="en-GB" sz="2000" dirty="0" smtClean="0"/>
              <a:t> off corrective measures (NEGATIVE FEEDBACK)</a:t>
            </a:r>
            <a:endParaRPr lang="en-GB" sz="2000" dirty="0"/>
          </a:p>
        </p:txBody>
      </p:sp>
      <p:sp>
        <p:nvSpPr>
          <p:cNvPr id="20" name="TextBox 19"/>
          <p:cNvSpPr txBox="1"/>
          <p:nvPr/>
        </p:nvSpPr>
        <p:spPr>
          <a:xfrm>
            <a:off x="3071802" y="2143116"/>
            <a:ext cx="1000132" cy="584775"/>
          </a:xfrm>
          <a:prstGeom prst="rect">
            <a:avLst/>
          </a:prstGeom>
          <a:noFill/>
        </p:spPr>
        <p:txBody>
          <a:bodyPr wrap="square" rtlCol="0">
            <a:spAutoFit/>
          </a:bodyPr>
          <a:lstStyle/>
          <a:p>
            <a:r>
              <a:rPr lang="en-GB" sz="1600" dirty="0" smtClean="0"/>
              <a:t>Nerve impulses</a:t>
            </a:r>
            <a:endParaRPr lang="en-GB" sz="1600" dirty="0"/>
          </a:p>
        </p:txBody>
      </p:sp>
      <p:sp>
        <p:nvSpPr>
          <p:cNvPr id="21" name="TextBox 20"/>
          <p:cNvSpPr txBox="1"/>
          <p:nvPr/>
        </p:nvSpPr>
        <p:spPr>
          <a:xfrm>
            <a:off x="5429256" y="2214554"/>
            <a:ext cx="1000132" cy="584775"/>
          </a:xfrm>
          <a:prstGeom prst="rect">
            <a:avLst/>
          </a:prstGeom>
          <a:noFill/>
        </p:spPr>
        <p:txBody>
          <a:bodyPr wrap="square" rtlCol="0">
            <a:spAutoFit/>
          </a:bodyPr>
          <a:lstStyle/>
          <a:p>
            <a:r>
              <a:rPr lang="en-GB" sz="1600" dirty="0" smtClean="0"/>
              <a:t>Nerve impulses</a:t>
            </a:r>
            <a:endParaRPr lang="en-GB"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fall in blood temperature</a:t>
            </a:r>
            <a:endParaRPr lang="en-GB" dirty="0"/>
          </a:p>
        </p:txBody>
      </p:sp>
      <p:sp>
        <p:nvSpPr>
          <p:cNvPr id="3" name="Content Placeholder 2"/>
          <p:cNvSpPr>
            <a:spLocks noGrp="1"/>
          </p:cNvSpPr>
          <p:nvPr>
            <p:ph sz="quarter" idx="1"/>
          </p:nvPr>
        </p:nvSpPr>
        <p:spPr/>
        <p:txBody>
          <a:bodyPr/>
          <a:lstStyle/>
          <a:p>
            <a:r>
              <a:rPr lang="en-GB" dirty="0" smtClean="0"/>
              <a:t>If blood temperature falls, then it will be the heat gain centre that acts</a:t>
            </a:r>
          </a:p>
          <a:p>
            <a:r>
              <a:rPr lang="en-GB" dirty="0" smtClean="0"/>
              <a:t>This will cause the hairs to rise, reduced sweating and vasoconstriction</a:t>
            </a:r>
          </a:p>
          <a:p>
            <a:r>
              <a:rPr lang="en-GB" dirty="0" smtClean="0"/>
              <a:t>These mechanisms will be turned off once blood at a normal temperature passes through the hypothalamus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control of blood glucose</a:t>
            </a:r>
            <a:endParaRPr lang="en-GB" dirty="0"/>
          </a:p>
        </p:txBody>
      </p:sp>
      <p:sp>
        <p:nvSpPr>
          <p:cNvPr id="3" name="Content Placeholder 2"/>
          <p:cNvSpPr>
            <a:spLocks noGrp="1"/>
          </p:cNvSpPr>
          <p:nvPr>
            <p:ph sz="quarter" idx="1"/>
          </p:nvPr>
        </p:nvSpPr>
        <p:spPr/>
        <p:txBody>
          <a:bodyPr>
            <a:normAutofit/>
          </a:bodyPr>
          <a:lstStyle/>
          <a:p>
            <a:r>
              <a:rPr lang="en-GB" sz="2800" dirty="0" smtClean="0"/>
              <a:t>Think back to topic 12.3 and draw a negative feedback loop for what happens when there is a fall in blood glucose concentration</a:t>
            </a:r>
            <a:endParaRPr lang="en-GB" sz="2800" dirty="0"/>
          </a:p>
        </p:txBody>
      </p:sp>
      <p:pic>
        <p:nvPicPr>
          <p:cNvPr id="1026" name="Picture 2"/>
          <p:cNvPicPr>
            <a:picLocks noChangeAspect="1" noChangeArrowheads="1"/>
          </p:cNvPicPr>
          <p:nvPr/>
        </p:nvPicPr>
        <p:blipFill>
          <a:blip r:embed="rId2"/>
          <a:srcRect/>
          <a:stretch>
            <a:fillRect/>
          </a:stretch>
        </p:blipFill>
        <p:spPr bwMode="auto">
          <a:xfrm>
            <a:off x="4500562" y="3143248"/>
            <a:ext cx="38100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Negative Feedback in the control of </a:t>
            </a:r>
            <a:r>
              <a:rPr lang="en-GB" dirty="0" smtClean="0"/>
              <a:t>blood glucose</a:t>
            </a:r>
            <a:endParaRPr lang="en-GB" dirty="0"/>
          </a:p>
        </p:txBody>
      </p:sp>
      <p:sp>
        <p:nvSpPr>
          <p:cNvPr id="4" name="Rectangle 3"/>
          <p:cNvSpPr/>
          <p:nvPr/>
        </p:nvSpPr>
        <p:spPr>
          <a:xfrm>
            <a:off x="1643042" y="2143116"/>
            <a:ext cx="1928826"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072066" y="2143116"/>
            <a:ext cx="1785950"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3786182" y="2786058"/>
            <a:ext cx="121444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6929454" y="2786058"/>
            <a:ext cx="71438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1214414" y="2786058"/>
            <a:ext cx="42862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ent-Up Arrow 10"/>
          <p:cNvSpPr/>
          <p:nvPr/>
        </p:nvSpPr>
        <p:spPr>
          <a:xfrm>
            <a:off x="2143108" y="4000504"/>
            <a:ext cx="6286544" cy="785818"/>
          </a:xfrm>
          <a:prstGeom prst="bentUpArrow">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8286776" y="4000504"/>
            <a:ext cx="1428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0" y="2500306"/>
            <a:ext cx="1643042" cy="1323439"/>
          </a:xfrm>
          <a:prstGeom prst="rect">
            <a:avLst/>
          </a:prstGeom>
          <a:noFill/>
        </p:spPr>
        <p:txBody>
          <a:bodyPr wrap="square" rtlCol="0">
            <a:spAutoFit/>
          </a:bodyPr>
          <a:lstStyle/>
          <a:p>
            <a:pPr algn="ctr"/>
            <a:r>
              <a:rPr lang="en-GB" sz="2000" dirty="0" smtClean="0"/>
              <a:t>Fall in</a:t>
            </a:r>
          </a:p>
          <a:p>
            <a:pPr algn="ctr"/>
            <a:r>
              <a:rPr lang="en-GB" sz="2000" dirty="0" smtClean="0"/>
              <a:t> </a:t>
            </a:r>
          </a:p>
          <a:p>
            <a:pPr algn="ctr"/>
            <a:r>
              <a:rPr lang="en-GB" sz="2000" dirty="0" smtClean="0"/>
              <a:t>blood glucose concentration</a:t>
            </a:r>
            <a:endParaRPr lang="en-GB" sz="2000" dirty="0"/>
          </a:p>
        </p:txBody>
      </p:sp>
      <p:sp>
        <p:nvSpPr>
          <p:cNvPr id="15" name="TextBox 14"/>
          <p:cNvSpPr txBox="1"/>
          <p:nvPr/>
        </p:nvSpPr>
        <p:spPr>
          <a:xfrm>
            <a:off x="1714480" y="2428868"/>
            <a:ext cx="1785950" cy="830997"/>
          </a:xfrm>
          <a:prstGeom prst="rect">
            <a:avLst/>
          </a:prstGeom>
          <a:noFill/>
        </p:spPr>
        <p:txBody>
          <a:bodyPr wrap="square" rtlCol="0">
            <a:spAutoFit/>
          </a:bodyPr>
          <a:lstStyle/>
          <a:p>
            <a:pPr algn="ctr"/>
            <a:r>
              <a:rPr lang="en-GB" sz="2400" dirty="0" smtClean="0">
                <a:solidFill>
                  <a:schemeClr val="bg1"/>
                </a:solidFill>
              </a:rPr>
              <a:t>α</a:t>
            </a:r>
            <a:r>
              <a:rPr lang="en-GB" sz="2400" dirty="0" smtClean="0">
                <a:solidFill>
                  <a:schemeClr val="bg1"/>
                </a:solidFill>
              </a:rPr>
              <a:t> cells in the pancreas</a:t>
            </a:r>
            <a:endParaRPr lang="en-GB" sz="2400" dirty="0">
              <a:solidFill>
                <a:schemeClr val="bg1"/>
              </a:solidFill>
            </a:endParaRPr>
          </a:p>
        </p:txBody>
      </p:sp>
      <p:sp>
        <p:nvSpPr>
          <p:cNvPr id="16" name="TextBox 15"/>
          <p:cNvSpPr txBox="1"/>
          <p:nvPr/>
        </p:nvSpPr>
        <p:spPr>
          <a:xfrm>
            <a:off x="5000628" y="2285992"/>
            <a:ext cx="1928826" cy="1323439"/>
          </a:xfrm>
          <a:prstGeom prst="rect">
            <a:avLst/>
          </a:prstGeom>
          <a:noFill/>
        </p:spPr>
        <p:txBody>
          <a:bodyPr wrap="square" rtlCol="0">
            <a:spAutoFit/>
          </a:bodyPr>
          <a:lstStyle/>
          <a:p>
            <a:pPr algn="ctr"/>
            <a:r>
              <a:rPr lang="en-GB" sz="2000" u="sng" dirty="0" smtClean="0">
                <a:solidFill>
                  <a:schemeClr val="bg1"/>
                </a:solidFill>
              </a:rPr>
              <a:t>LIVER</a:t>
            </a:r>
          </a:p>
          <a:p>
            <a:pPr algn="ctr"/>
            <a:r>
              <a:rPr lang="en-GB" sz="2000" dirty="0" smtClean="0">
                <a:solidFill>
                  <a:schemeClr val="bg1"/>
                </a:solidFill>
              </a:rPr>
              <a:t>Glycogen </a:t>
            </a:r>
            <a:r>
              <a:rPr lang="en-GB" sz="2000" dirty="0" smtClean="0">
                <a:solidFill>
                  <a:schemeClr val="bg1"/>
                </a:solidFill>
                <a:sym typeface="Wingdings" pitchFamily="2" charset="2"/>
              </a:rPr>
              <a:t> glucose </a:t>
            </a:r>
            <a:r>
              <a:rPr lang="en-GB" sz="2000" dirty="0" err="1" smtClean="0">
                <a:solidFill>
                  <a:schemeClr val="bg1"/>
                </a:solidFill>
                <a:sym typeface="Wingdings" pitchFamily="2" charset="2"/>
              </a:rPr>
              <a:t>gluconeogenesis</a:t>
            </a:r>
            <a:endParaRPr lang="en-GB" sz="2000" dirty="0">
              <a:solidFill>
                <a:schemeClr val="bg1"/>
              </a:solidFill>
            </a:endParaRPr>
          </a:p>
        </p:txBody>
      </p:sp>
      <p:sp>
        <p:nvSpPr>
          <p:cNvPr id="18" name="TextBox 17"/>
          <p:cNvSpPr txBox="1"/>
          <p:nvPr/>
        </p:nvSpPr>
        <p:spPr>
          <a:xfrm>
            <a:off x="7500958" y="2500306"/>
            <a:ext cx="1643042" cy="1015663"/>
          </a:xfrm>
          <a:prstGeom prst="rect">
            <a:avLst/>
          </a:prstGeom>
          <a:noFill/>
        </p:spPr>
        <p:txBody>
          <a:bodyPr wrap="square" rtlCol="0">
            <a:spAutoFit/>
          </a:bodyPr>
          <a:lstStyle/>
          <a:p>
            <a:pPr algn="ctr"/>
            <a:r>
              <a:rPr lang="en-GB" sz="2000" dirty="0" smtClean="0"/>
              <a:t>Normal blood glucose concentration</a:t>
            </a:r>
            <a:endParaRPr lang="en-GB" sz="2000" dirty="0"/>
          </a:p>
        </p:txBody>
      </p:sp>
      <p:sp>
        <p:nvSpPr>
          <p:cNvPr id="19" name="TextBox 18"/>
          <p:cNvSpPr txBox="1"/>
          <p:nvPr/>
        </p:nvSpPr>
        <p:spPr>
          <a:xfrm>
            <a:off x="2643174" y="4143380"/>
            <a:ext cx="5286412" cy="1015663"/>
          </a:xfrm>
          <a:prstGeom prst="rect">
            <a:avLst/>
          </a:prstGeom>
          <a:noFill/>
        </p:spPr>
        <p:txBody>
          <a:bodyPr wrap="square" rtlCol="0">
            <a:spAutoFit/>
          </a:bodyPr>
          <a:lstStyle/>
          <a:p>
            <a:pPr algn="ctr"/>
            <a:r>
              <a:rPr lang="en-GB" sz="2000" dirty="0" smtClean="0"/>
              <a:t>Blood at normal glucose concentration turns </a:t>
            </a:r>
          </a:p>
          <a:p>
            <a:pPr algn="ctr"/>
            <a:endParaRPr lang="en-GB" sz="2000" dirty="0" smtClean="0"/>
          </a:p>
          <a:p>
            <a:pPr algn="ctr"/>
            <a:r>
              <a:rPr lang="en-GB" sz="2000" dirty="0" smtClean="0"/>
              <a:t> off corrective measures (NEGATIVE FEEDBACK)</a:t>
            </a:r>
            <a:endParaRPr lang="en-GB" sz="2000" dirty="0"/>
          </a:p>
        </p:txBody>
      </p:sp>
      <p:sp>
        <p:nvSpPr>
          <p:cNvPr id="20" name="TextBox 19"/>
          <p:cNvSpPr txBox="1"/>
          <p:nvPr/>
        </p:nvSpPr>
        <p:spPr>
          <a:xfrm>
            <a:off x="3286116" y="2143116"/>
            <a:ext cx="2143140" cy="584775"/>
          </a:xfrm>
          <a:prstGeom prst="rect">
            <a:avLst/>
          </a:prstGeom>
          <a:noFill/>
        </p:spPr>
        <p:txBody>
          <a:bodyPr wrap="square" rtlCol="0">
            <a:spAutoFit/>
          </a:bodyPr>
          <a:lstStyle/>
          <a:p>
            <a:pPr algn="ctr"/>
            <a:r>
              <a:rPr lang="en-GB" sz="1600" dirty="0" smtClean="0"/>
              <a:t>Blood containing glucagon</a:t>
            </a:r>
            <a:endParaRPr lang="en-GB"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rise in blood glucose</a:t>
            </a:r>
            <a:endParaRPr lang="en-GB" dirty="0"/>
          </a:p>
        </p:txBody>
      </p:sp>
      <p:sp>
        <p:nvSpPr>
          <p:cNvPr id="3" name="Content Placeholder 2"/>
          <p:cNvSpPr>
            <a:spLocks noGrp="1"/>
          </p:cNvSpPr>
          <p:nvPr>
            <p:ph sz="quarter" idx="1"/>
          </p:nvPr>
        </p:nvSpPr>
        <p:spPr/>
        <p:txBody>
          <a:bodyPr/>
          <a:lstStyle/>
          <a:p>
            <a:r>
              <a:rPr lang="en-GB" dirty="0" smtClean="0"/>
              <a:t>If this happens, what hormone is released and from where?</a:t>
            </a:r>
          </a:p>
          <a:p>
            <a:r>
              <a:rPr lang="en-GB" b="1" dirty="0" smtClean="0"/>
              <a:t>Insulin </a:t>
            </a:r>
            <a:r>
              <a:rPr lang="en-GB" dirty="0" smtClean="0"/>
              <a:t>is released from </a:t>
            </a:r>
            <a:r>
              <a:rPr lang="el-GR" b="1" dirty="0" smtClean="0"/>
              <a:t>β</a:t>
            </a:r>
            <a:r>
              <a:rPr lang="en-GB" b="1" dirty="0" smtClean="0"/>
              <a:t> cells</a:t>
            </a:r>
            <a:r>
              <a:rPr lang="en-GB" dirty="0" smtClean="0"/>
              <a:t> in the pancreas.</a:t>
            </a:r>
          </a:p>
          <a:p>
            <a:r>
              <a:rPr lang="en-GB" dirty="0" smtClean="0"/>
              <a:t>What does this hormone do?</a:t>
            </a:r>
          </a:p>
          <a:p>
            <a:r>
              <a:rPr lang="en-GB" dirty="0" smtClean="0"/>
              <a:t>Insulin increases glucose uptake by cells and increases its conversion to glycogen and fat.</a:t>
            </a:r>
          </a:p>
          <a:p>
            <a:r>
              <a:rPr lang="en-GB" dirty="0" smtClean="0"/>
              <a:t>What happens to stop the hormone being produced?</a:t>
            </a:r>
          </a:p>
          <a:p>
            <a:r>
              <a:rPr lang="en-GB" u="sng" dirty="0" smtClean="0"/>
              <a:t>Negative feedback</a:t>
            </a:r>
            <a:r>
              <a:rPr lang="en-GB" dirty="0" smtClean="0"/>
              <a:t> then turns off production of insulin once blood glucose levels have returned to normal</a:t>
            </a:r>
            <a:endParaRPr lang="en-GB" dirty="0"/>
          </a:p>
        </p:txBody>
      </p:sp>
      <p:sp>
        <p:nvSpPr>
          <p:cNvPr id="4" name="TextBox 3"/>
          <p:cNvSpPr txBox="1"/>
          <p:nvPr/>
        </p:nvSpPr>
        <p:spPr>
          <a:xfrm>
            <a:off x="785786" y="5715016"/>
            <a:ext cx="7715304" cy="646331"/>
          </a:xfrm>
          <a:prstGeom prst="rect">
            <a:avLst/>
          </a:prstGeom>
          <a:solidFill>
            <a:srgbClr val="FFFF00"/>
          </a:solidFill>
          <a:ln>
            <a:solidFill>
              <a:schemeClr val="tx1"/>
            </a:solidFill>
          </a:ln>
        </p:spPr>
        <p:txBody>
          <a:bodyPr wrap="square" rtlCol="0">
            <a:spAutoFit/>
          </a:bodyPr>
          <a:lstStyle/>
          <a:p>
            <a:pPr algn="ctr"/>
            <a:r>
              <a:rPr lang="en-GB" dirty="0" smtClean="0"/>
              <a:t>ALWAYS talk about negative feedback in questions about blood glucose, don’t just describe what the hormones do.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ox(i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Feedback</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Positive feedback is when the feedback causes the corrective measures to stay turned on</a:t>
            </a:r>
          </a:p>
          <a:p>
            <a:r>
              <a:rPr lang="en-GB" dirty="0" smtClean="0"/>
              <a:t>Can you think of any examples of this?</a:t>
            </a:r>
          </a:p>
          <a:p>
            <a:pPr lvl="1"/>
            <a:r>
              <a:rPr lang="en-GB" dirty="0" smtClean="0"/>
              <a:t>Neurones: influx of sodium ions increases the permeability of the neurone, causing more sodium ions to move in, which further increases the permeability etc. This allows a very fast build-up of action potential to respond very quickly to a stimulus</a:t>
            </a:r>
          </a:p>
          <a:p>
            <a:pPr lvl="1"/>
            <a:r>
              <a:rPr lang="en-GB" dirty="0" smtClean="0"/>
              <a:t>Diseases can cause positive feedback by disrupting the normal temperature regulation. E.g. Typhoid fever causes a rise in temperature which leads to hyperthermia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a:t>
            </a:r>
            <a:endParaRPr lang="en-GB" dirty="0"/>
          </a:p>
        </p:txBody>
      </p:sp>
      <p:sp>
        <p:nvSpPr>
          <p:cNvPr id="3" name="Content Placeholder 2"/>
          <p:cNvSpPr>
            <a:spLocks noGrp="1"/>
          </p:cNvSpPr>
          <p:nvPr>
            <p:ph sz="quarter" idx="1"/>
          </p:nvPr>
        </p:nvSpPr>
        <p:spPr/>
        <p:txBody>
          <a:bodyPr/>
          <a:lstStyle/>
          <a:p>
            <a:r>
              <a:rPr lang="en-GB" dirty="0" smtClean="0"/>
              <a:t>Complete Summary and Application questions on page 214 of the textbook</a:t>
            </a:r>
          </a:p>
          <a:p>
            <a:endParaRPr lang="en-GB" dirty="0" smtClean="0"/>
          </a:p>
          <a:p>
            <a:r>
              <a:rPr lang="en-GB" dirty="0" smtClean="0"/>
              <a:t>If you want to try some more difficult questions, then attempt the Negative Feedback in the Kidney sheet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 Answers</a:t>
            </a:r>
            <a:endParaRPr lang="en-GB" dirty="0"/>
          </a:p>
        </p:txBody>
      </p:sp>
      <p:sp>
        <p:nvSpPr>
          <p:cNvPr id="3" name="Content Placeholder 2"/>
          <p:cNvSpPr>
            <a:spLocks noGrp="1"/>
          </p:cNvSpPr>
          <p:nvPr>
            <p:ph sz="quarter" idx="1"/>
          </p:nvPr>
        </p:nvSpPr>
        <p:spPr/>
        <p:txBody>
          <a:bodyPr>
            <a:normAutofit fontScale="92500" lnSpcReduction="10000"/>
          </a:bodyPr>
          <a:lstStyle/>
          <a:p>
            <a:pPr marL="514350" indent="-514350">
              <a:buAutoNum type="arabicPeriod"/>
            </a:pPr>
            <a:r>
              <a:rPr lang="en-GB" dirty="0" smtClean="0"/>
              <a:t>Positive feedback occurs when the feedback causes the corrective measures to remain turned on. In doing so, it causes the system to deviate even more from the normal level. Negative feedback occurs when the feedback causes the corrective measures to be turned off. In doing so, it returns the system to its original level.</a:t>
            </a:r>
          </a:p>
          <a:p>
            <a:pPr marL="514350" indent="-514350">
              <a:buAutoNum type="arabicPeriod"/>
            </a:pPr>
            <a:r>
              <a:rPr lang="en-GB" dirty="0" smtClean="0"/>
              <a:t>If the information is not fed back once an </a:t>
            </a:r>
            <a:r>
              <a:rPr lang="en-GB" dirty="0" err="1" smtClean="0"/>
              <a:t>effector</a:t>
            </a:r>
            <a:r>
              <a:rPr lang="en-GB" dirty="0" smtClean="0"/>
              <a:t> has corrected any deviation and returned the system to the set point, the receptor will continue to stimulate the </a:t>
            </a:r>
            <a:r>
              <a:rPr lang="en-GB" dirty="0" err="1" smtClean="0"/>
              <a:t>effector</a:t>
            </a:r>
            <a:r>
              <a:rPr lang="en-GB" dirty="0" smtClean="0"/>
              <a:t> and an over-correction will lead to a deviation in the opposite direction from the original one.</a:t>
            </a:r>
          </a:p>
          <a:p>
            <a:pPr marL="514350" indent="-514350">
              <a:buAutoNum type="arabicPeriod"/>
            </a:pPr>
            <a:r>
              <a:rPr lang="en-GB" dirty="0" smtClean="0"/>
              <a:t>It gives greater degree of homeostatic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 Answers</a:t>
            </a:r>
            <a:endParaRPr lang="en-GB" dirty="0"/>
          </a:p>
        </p:txBody>
      </p:sp>
      <p:sp>
        <p:nvSpPr>
          <p:cNvPr id="3" name="Content Placeholder 2"/>
          <p:cNvSpPr>
            <a:spLocks noGrp="1"/>
          </p:cNvSpPr>
          <p:nvPr>
            <p:ph sz="quarter" idx="1"/>
          </p:nvPr>
        </p:nvSpPr>
        <p:spPr>
          <a:xfrm>
            <a:off x="914400" y="1447800"/>
            <a:ext cx="7772400" cy="4838720"/>
          </a:xfrm>
        </p:spPr>
        <p:txBody>
          <a:bodyPr>
            <a:normAutofit fontScale="92500" lnSpcReduction="10000"/>
          </a:bodyPr>
          <a:lstStyle/>
          <a:p>
            <a:pPr marL="514350" indent="-514350">
              <a:buAutoNum type="arabicPeriod"/>
            </a:pPr>
            <a:r>
              <a:rPr lang="en-GB" dirty="0" smtClean="0"/>
              <a:t>As sweating involves a loss of water from the blood, its water potential will decrease.</a:t>
            </a:r>
          </a:p>
          <a:p>
            <a:pPr marL="514350" indent="-514350">
              <a:buAutoNum type="arabicPeriod"/>
            </a:pPr>
            <a:r>
              <a:rPr lang="en-GB" dirty="0" smtClean="0"/>
              <a:t>a</a:t>
            </a:r>
            <a:r>
              <a:rPr lang="en-GB" dirty="0" smtClean="0"/>
              <a:t>) Osmotic cells (in the hypothalamus)</a:t>
            </a:r>
          </a:p>
          <a:p>
            <a:pPr marL="514350" indent="-514350">
              <a:buNone/>
            </a:pPr>
            <a:r>
              <a:rPr lang="en-GB" dirty="0" smtClean="0"/>
              <a:t>	b</a:t>
            </a:r>
            <a:r>
              <a:rPr lang="en-GB" dirty="0" smtClean="0"/>
              <a:t>) Kidney</a:t>
            </a:r>
          </a:p>
          <a:p>
            <a:pPr marL="514350" indent="-514350">
              <a:buFont typeface="+mj-lt"/>
              <a:buAutoNum type="arabicPeriod" startAt="3"/>
            </a:pPr>
            <a:r>
              <a:rPr lang="en-GB" dirty="0" smtClean="0"/>
              <a:t>Being a hormone, it is transported in the blood plasma.</a:t>
            </a:r>
          </a:p>
          <a:p>
            <a:pPr marL="514350" indent="-514350">
              <a:buFont typeface="+mj-lt"/>
              <a:buAutoNum type="arabicPeriod" startAt="3"/>
            </a:pPr>
            <a:r>
              <a:rPr lang="en-GB" dirty="0" smtClean="0"/>
              <a:t>Absorption of water (taking in or consumption or drinking) because water has been lost during sweating. As the water potential of the blood returns to normal, the lost water must have been replaced. However, the kidney only excretes less water, it does not replace it. Therefore process X must be the way in which water is replaced.</a:t>
            </a:r>
          </a:p>
          <a:p>
            <a:pPr marL="514350" indent="-514350">
              <a:buFont typeface="+mj-lt"/>
              <a:buAutoNum type="arabicPeriod" startAt="3"/>
            </a:pPr>
            <a:r>
              <a:rPr lang="en-GB" dirty="0" smtClean="0"/>
              <a:t>Negative feedback</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sz="quarter" idx="1"/>
          </p:nvPr>
        </p:nvSpPr>
        <p:spPr/>
        <p:txBody>
          <a:bodyPr/>
          <a:lstStyle/>
          <a:p>
            <a:r>
              <a:rPr lang="en-GB" dirty="0" smtClean="0"/>
              <a:t>Name the 5 stages of </a:t>
            </a:r>
            <a:r>
              <a:rPr lang="en-GB" b="1" dirty="0" smtClean="0"/>
              <a:t>homeostatic </a:t>
            </a:r>
            <a:r>
              <a:rPr lang="en-GB" dirty="0" smtClean="0"/>
              <a:t>control of any system (from 12.1)</a:t>
            </a:r>
            <a:endParaRPr lang="en-GB" dirty="0"/>
          </a:p>
        </p:txBody>
      </p:sp>
      <p:pic>
        <p:nvPicPr>
          <p:cNvPr id="4100" name="Picture 4" descr="http://images.clipartof.com/thumbnails/33837.jpg"/>
          <p:cNvPicPr>
            <a:picLocks noChangeAspect="1" noChangeArrowheads="1"/>
          </p:cNvPicPr>
          <p:nvPr/>
        </p:nvPicPr>
        <p:blipFill>
          <a:blip r:embed="rId2"/>
          <a:srcRect/>
          <a:stretch>
            <a:fillRect/>
          </a:stretch>
        </p:blipFill>
        <p:spPr bwMode="auto">
          <a:xfrm>
            <a:off x="4572000" y="2714620"/>
            <a:ext cx="2366971" cy="293426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Homeostatic control of systems</a:t>
            </a:r>
            <a:endParaRPr lang="en-GB" dirty="0"/>
          </a:p>
        </p:txBody>
      </p:sp>
      <p:sp>
        <p:nvSpPr>
          <p:cNvPr id="3" name="Content Placeholder 2"/>
          <p:cNvSpPr>
            <a:spLocks noGrp="1"/>
          </p:cNvSpPr>
          <p:nvPr>
            <p:ph sz="quarter" idx="1"/>
          </p:nvPr>
        </p:nvSpPr>
        <p:spPr/>
        <p:txBody>
          <a:bodyPr/>
          <a:lstStyle/>
          <a:p>
            <a:r>
              <a:rPr lang="en-GB" dirty="0" smtClean="0"/>
              <a:t>The set point</a:t>
            </a:r>
          </a:p>
          <a:p>
            <a:r>
              <a:rPr lang="en-GB" dirty="0" smtClean="0"/>
              <a:t>A receptor</a:t>
            </a:r>
          </a:p>
          <a:p>
            <a:r>
              <a:rPr lang="en-GB" dirty="0" smtClean="0"/>
              <a:t>A controller</a:t>
            </a:r>
          </a:p>
          <a:p>
            <a:r>
              <a:rPr lang="en-GB" dirty="0" smtClean="0"/>
              <a:t>An </a:t>
            </a:r>
            <a:r>
              <a:rPr lang="en-GB" dirty="0" err="1" smtClean="0"/>
              <a:t>effector</a:t>
            </a:r>
            <a:endParaRPr lang="en-GB" dirty="0" smtClean="0"/>
          </a:p>
          <a:p>
            <a:r>
              <a:rPr lang="en-GB" dirty="0" smtClean="0"/>
              <a:t>A feedback loop</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sz="quarter" idx="1"/>
          </p:nvPr>
        </p:nvSpPr>
        <p:spPr/>
        <p:txBody>
          <a:bodyPr/>
          <a:lstStyle/>
          <a:p>
            <a:r>
              <a:rPr lang="en-GB" dirty="0" smtClean="0"/>
              <a:t>Explain the principle of negative feedback</a:t>
            </a:r>
          </a:p>
          <a:p>
            <a:r>
              <a:rPr lang="en-GB" dirty="0" smtClean="0"/>
              <a:t>Describe how negative feedback helps to control homeostatic processes</a:t>
            </a:r>
          </a:p>
          <a:p>
            <a:r>
              <a:rPr lang="en-GB" dirty="0" smtClean="0"/>
              <a:t>Explain the differences between negative and positive feedback</a:t>
            </a:r>
          </a:p>
          <a:p>
            <a:endParaRPr lang="en-GB" dirty="0" smtClean="0"/>
          </a:p>
          <a:p>
            <a:pPr>
              <a:buNone/>
            </a:pPr>
            <a:r>
              <a:rPr lang="en-GB" sz="4000" dirty="0" smtClean="0">
                <a:solidFill>
                  <a:schemeClr val="bg1">
                    <a:lumMod val="50000"/>
                  </a:schemeClr>
                </a:solidFill>
                <a:latin typeface="+mj-lt"/>
              </a:rPr>
              <a:t>Success Criteria</a:t>
            </a:r>
          </a:p>
          <a:p>
            <a:r>
              <a:rPr lang="en-GB" dirty="0" smtClean="0"/>
              <a:t>You can state the 5 stages of homeostatic control</a:t>
            </a: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Feedback</a:t>
            </a:r>
            <a:endParaRPr lang="en-GB" dirty="0"/>
          </a:p>
        </p:txBody>
      </p:sp>
      <p:sp>
        <p:nvSpPr>
          <p:cNvPr id="3" name="Content Placeholder 2"/>
          <p:cNvSpPr>
            <a:spLocks noGrp="1"/>
          </p:cNvSpPr>
          <p:nvPr>
            <p:ph sz="quarter" idx="1"/>
          </p:nvPr>
        </p:nvSpPr>
        <p:spPr/>
        <p:txBody>
          <a:bodyPr/>
          <a:lstStyle/>
          <a:p>
            <a:r>
              <a:rPr lang="en-GB" dirty="0" smtClean="0"/>
              <a:t>View animation on </a:t>
            </a:r>
            <a:r>
              <a:rPr lang="en-GB" dirty="0" err="1" smtClean="0"/>
              <a:t>Kerboodle</a:t>
            </a:r>
            <a:r>
              <a:rPr lang="en-GB" dirty="0" smtClean="0"/>
              <a:t> (Under A2 Biology, Unit 2, 12. Homeostasis, Animation: Negative and Positive Feedback)</a:t>
            </a:r>
            <a:endParaRPr lang="en-GB" dirty="0"/>
          </a:p>
        </p:txBody>
      </p:sp>
      <p:pic>
        <p:nvPicPr>
          <p:cNvPr id="1025" name="Picture 1" descr="C:\Documents and Settings\alisonb\My Documents\Year 13 AQA A2 Biology\Unit 5 Control in Cells and in Organisms\Principles of Negative Feedback image.JPG"/>
          <p:cNvPicPr>
            <a:picLocks noChangeAspect="1" noChangeArrowheads="1"/>
          </p:cNvPicPr>
          <p:nvPr/>
        </p:nvPicPr>
        <p:blipFill>
          <a:blip r:embed="rId2"/>
          <a:srcRect/>
          <a:stretch>
            <a:fillRect/>
          </a:stretch>
        </p:blipFill>
        <p:spPr bwMode="auto">
          <a:xfrm>
            <a:off x="1857356" y="3071810"/>
            <a:ext cx="5810250" cy="30765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Feedback</a:t>
            </a:r>
            <a:endParaRPr lang="en-GB" dirty="0"/>
          </a:p>
        </p:txBody>
      </p:sp>
      <p:sp>
        <p:nvSpPr>
          <p:cNvPr id="3" name="Content Placeholder 2"/>
          <p:cNvSpPr>
            <a:spLocks noGrp="1"/>
          </p:cNvSpPr>
          <p:nvPr>
            <p:ph sz="quarter" idx="1"/>
          </p:nvPr>
        </p:nvSpPr>
        <p:spPr/>
        <p:txBody>
          <a:bodyPr/>
          <a:lstStyle/>
          <a:p>
            <a:r>
              <a:rPr lang="en-GB" dirty="0" smtClean="0"/>
              <a:t>Negative feedback is when the feedback causes the corrective measures to be turned off.</a:t>
            </a:r>
          </a:p>
          <a:p>
            <a:r>
              <a:rPr lang="en-GB" dirty="0" smtClean="0"/>
              <a:t>This returns the system to a normal level. </a:t>
            </a:r>
            <a:endParaRPr lang="en-GB" dirty="0"/>
          </a:p>
        </p:txBody>
      </p:sp>
      <p:sp>
        <p:nvSpPr>
          <p:cNvPr id="4" name="Rectangle 3"/>
          <p:cNvSpPr/>
          <p:nvPr/>
        </p:nvSpPr>
        <p:spPr>
          <a:xfrm>
            <a:off x="1428728" y="3643314"/>
            <a:ext cx="171451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643306" y="3643314"/>
            <a:ext cx="171451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786446" y="3643314"/>
            <a:ext cx="171451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500166" y="3786190"/>
            <a:ext cx="1500198" cy="1292662"/>
          </a:xfrm>
          <a:prstGeom prst="rect">
            <a:avLst/>
          </a:prstGeom>
          <a:noFill/>
        </p:spPr>
        <p:txBody>
          <a:bodyPr wrap="square" rtlCol="0">
            <a:spAutoFit/>
          </a:bodyPr>
          <a:lstStyle/>
          <a:p>
            <a:r>
              <a:rPr lang="en-GB" sz="2000" u="sng" dirty="0" smtClean="0">
                <a:solidFill>
                  <a:schemeClr val="bg1"/>
                </a:solidFill>
              </a:rPr>
              <a:t>Receptors</a:t>
            </a:r>
          </a:p>
          <a:p>
            <a:r>
              <a:rPr lang="en-GB" sz="2000" dirty="0" smtClean="0">
                <a:solidFill>
                  <a:schemeClr val="bg1"/>
                </a:solidFill>
              </a:rPr>
              <a:t>Detect the change</a:t>
            </a:r>
          </a:p>
          <a:p>
            <a:endParaRPr lang="en-GB" dirty="0">
              <a:solidFill>
                <a:schemeClr val="bg1"/>
              </a:solidFill>
            </a:endParaRPr>
          </a:p>
        </p:txBody>
      </p:sp>
      <p:sp>
        <p:nvSpPr>
          <p:cNvPr id="8" name="TextBox 7"/>
          <p:cNvSpPr txBox="1"/>
          <p:nvPr/>
        </p:nvSpPr>
        <p:spPr>
          <a:xfrm>
            <a:off x="3643306" y="3786190"/>
            <a:ext cx="1643074" cy="1292662"/>
          </a:xfrm>
          <a:prstGeom prst="rect">
            <a:avLst/>
          </a:prstGeom>
          <a:noFill/>
        </p:spPr>
        <p:txBody>
          <a:bodyPr wrap="square" rtlCol="0">
            <a:spAutoFit/>
          </a:bodyPr>
          <a:lstStyle/>
          <a:p>
            <a:r>
              <a:rPr lang="en-GB" sz="2000" u="sng" dirty="0" smtClean="0">
                <a:solidFill>
                  <a:schemeClr val="bg1"/>
                </a:solidFill>
              </a:rPr>
              <a:t>Control Centre</a:t>
            </a:r>
          </a:p>
          <a:p>
            <a:r>
              <a:rPr lang="en-GB" sz="2000" dirty="0" smtClean="0">
                <a:solidFill>
                  <a:schemeClr val="bg1"/>
                </a:solidFill>
              </a:rPr>
              <a:t>Coordination</a:t>
            </a:r>
          </a:p>
          <a:p>
            <a:endParaRPr lang="en-GB" dirty="0">
              <a:solidFill>
                <a:schemeClr val="bg1"/>
              </a:solidFill>
            </a:endParaRPr>
          </a:p>
        </p:txBody>
      </p:sp>
      <p:sp>
        <p:nvSpPr>
          <p:cNvPr id="9" name="TextBox 8"/>
          <p:cNvSpPr txBox="1"/>
          <p:nvPr/>
        </p:nvSpPr>
        <p:spPr>
          <a:xfrm>
            <a:off x="5786446" y="3786190"/>
            <a:ext cx="1643074" cy="1600438"/>
          </a:xfrm>
          <a:prstGeom prst="rect">
            <a:avLst/>
          </a:prstGeom>
          <a:noFill/>
        </p:spPr>
        <p:txBody>
          <a:bodyPr wrap="square" rtlCol="0">
            <a:spAutoFit/>
          </a:bodyPr>
          <a:lstStyle/>
          <a:p>
            <a:r>
              <a:rPr lang="en-GB" sz="2000" u="sng" dirty="0" err="1" smtClean="0">
                <a:solidFill>
                  <a:schemeClr val="bg1"/>
                </a:solidFill>
              </a:rPr>
              <a:t>Effector</a:t>
            </a:r>
            <a:endParaRPr lang="en-GB" sz="2000" u="sng" dirty="0" smtClean="0">
              <a:solidFill>
                <a:schemeClr val="bg1"/>
              </a:solidFill>
            </a:endParaRPr>
          </a:p>
          <a:p>
            <a:r>
              <a:rPr lang="en-GB" sz="2000" dirty="0" smtClean="0">
                <a:solidFill>
                  <a:schemeClr val="bg1"/>
                </a:solidFill>
              </a:rPr>
              <a:t>Have an effect on the system</a:t>
            </a:r>
          </a:p>
          <a:p>
            <a:endParaRPr lang="en-GB" dirty="0">
              <a:solidFill>
                <a:schemeClr val="bg1"/>
              </a:solidFill>
            </a:endParaRPr>
          </a:p>
        </p:txBody>
      </p:sp>
      <p:sp>
        <p:nvSpPr>
          <p:cNvPr id="10" name="Right Arrow 9"/>
          <p:cNvSpPr/>
          <p:nvPr/>
        </p:nvSpPr>
        <p:spPr>
          <a:xfrm>
            <a:off x="7572396" y="4357694"/>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1000100" y="4357694"/>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858148" y="3929066"/>
            <a:ext cx="1285852" cy="1200329"/>
          </a:xfrm>
          <a:prstGeom prst="rect">
            <a:avLst/>
          </a:prstGeom>
          <a:noFill/>
        </p:spPr>
        <p:txBody>
          <a:bodyPr wrap="square" rtlCol="0">
            <a:spAutoFit/>
          </a:bodyPr>
          <a:lstStyle/>
          <a:p>
            <a:r>
              <a:rPr lang="en-GB" u="sng" dirty="0" smtClean="0"/>
              <a:t>Output</a:t>
            </a:r>
            <a:r>
              <a:rPr lang="en-GB" dirty="0" smtClean="0"/>
              <a:t> </a:t>
            </a:r>
          </a:p>
          <a:p>
            <a:r>
              <a:rPr lang="en-GB" dirty="0" smtClean="0"/>
              <a:t>Rise in some parameter</a:t>
            </a:r>
            <a:endParaRPr lang="en-GB" u="sng" dirty="0"/>
          </a:p>
        </p:txBody>
      </p:sp>
      <p:sp>
        <p:nvSpPr>
          <p:cNvPr id="13" name="TextBox 12"/>
          <p:cNvSpPr txBox="1"/>
          <p:nvPr/>
        </p:nvSpPr>
        <p:spPr>
          <a:xfrm>
            <a:off x="214282" y="4000504"/>
            <a:ext cx="1214414" cy="1200329"/>
          </a:xfrm>
          <a:prstGeom prst="rect">
            <a:avLst/>
          </a:prstGeom>
          <a:noFill/>
        </p:spPr>
        <p:txBody>
          <a:bodyPr wrap="square" rtlCol="0">
            <a:spAutoFit/>
          </a:bodyPr>
          <a:lstStyle/>
          <a:p>
            <a:r>
              <a:rPr lang="en-GB" u="sng" dirty="0" smtClean="0"/>
              <a:t>Input</a:t>
            </a:r>
            <a:r>
              <a:rPr lang="en-GB" dirty="0" smtClean="0"/>
              <a:t> </a:t>
            </a:r>
          </a:p>
          <a:p>
            <a:r>
              <a:rPr lang="en-GB" dirty="0" smtClean="0"/>
              <a:t>Fall in some parameter</a:t>
            </a:r>
            <a:endParaRPr lang="en-GB" u="sng" dirty="0"/>
          </a:p>
        </p:txBody>
      </p:sp>
      <p:sp>
        <p:nvSpPr>
          <p:cNvPr id="14" name="Right Arrow 13"/>
          <p:cNvSpPr/>
          <p:nvPr/>
        </p:nvSpPr>
        <p:spPr>
          <a:xfrm>
            <a:off x="5429256" y="4357694"/>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3214678" y="4357694"/>
            <a:ext cx="35719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Bent-Up Arrow 15"/>
          <p:cNvSpPr/>
          <p:nvPr/>
        </p:nvSpPr>
        <p:spPr>
          <a:xfrm>
            <a:off x="571472" y="5357826"/>
            <a:ext cx="7715304" cy="785818"/>
          </a:xfrm>
          <a:prstGeom prst="bentUpArrow">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8143900" y="5143512"/>
            <a:ext cx="1428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Negative Feedback in the control of body temperature</a:t>
            </a:r>
            <a:endParaRPr lang="en-GB" dirty="0"/>
          </a:p>
        </p:txBody>
      </p:sp>
      <p:sp>
        <p:nvSpPr>
          <p:cNvPr id="3" name="Content Placeholder 2"/>
          <p:cNvSpPr>
            <a:spLocks noGrp="1"/>
          </p:cNvSpPr>
          <p:nvPr>
            <p:ph sz="quarter" idx="1"/>
          </p:nvPr>
        </p:nvSpPr>
        <p:spPr/>
        <p:txBody>
          <a:bodyPr>
            <a:normAutofit/>
          </a:bodyPr>
          <a:lstStyle/>
          <a:p>
            <a:r>
              <a:rPr lang="en-GB" sz="3200" dirty="0" smtClean="0"/>
              <a:t>As the temperature of the blood increases, it is detected by </a:t>
            </a:r>
            <a:r>
              <a:rPr lang="en-GB" sz="3200" dirty="0" err="1" smtClean="0"/>
              <a:t>thermoreceptors</a:t>
            </a:r>
            <a:r>
              <a:rPr lang="en-GB" sz="3200" dirty="0" smtClean="0"/>
              <a:t> in the hypothalamus</a:t>
            </a:r>
          </a:p>
          <a:p>
            <a:r>
              <a:rPr lang="en-GB" sz="3200" dirty="0" smtClean="0"/>
              <a:t>These then send nerve impulses to the heat loss centre (this is also in the hypothalamus)</a:t>
            </a:r>
          </a:p>
          <a:p>
            <a:r>
              <a:rPr lang="en-GB" sz="3200" dirty="0" smtClean="0"/>
              <a:t>This then sends signals to the skin (the </a:t>
            </a:r>
            <a:r>
              <a:rPr lang="en-GB" sz="3200" dirty="0" err="1" smtClean="0"/>
              <a:t>effector</a:t>
            </a:r>
            <a:r>
              <a:rPr lang="en-GB" sz="3200" dirty="0" smtClean="0"/>
              <a:t> organ)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What happens at </a:t>
            </a:r>
            <a:r>
              <a:rPr lang="en-GB" u="sng" dirty="0" smtClean="0"/>
              <a:t>the skin to reduce blood temperature?</a:t>
            </a:r>
            <a:endParaRPr lang="en-GB" dirty="0"/>
          </a:p>
        </p:txBody>
      </p:sp>
      <p:sp>
        <p:nvSpPr>
          <p:cNvPr id="3" name="Content Placeholder 2"/>
          <p:cNvSpPr>
            <a:spLocks noGrp="1"/>
          </p:cNvSpPr>
          <p:nvPr>
            <p:ph sz="quarter" idx="1"/>
          </p:nvPr>
        </p:nvSpPr>
        <p:spPr/>
        <p:txBody>
          <a:bodyPr>
            <a:normAutofit lnSpcReduction="10000"/>
          </a:bodyPr>
          <a:lstStyle/>
          <a:p>
            <a:r>
              <a:rPr lang="en-GB" sz="2800" dirty="0" smtClean="0"/>
              <a:t>Sweating </a:t>
            </a:r>
          </a:p>
          <a:p>
            <a:r>
              <a:rPr lang="en-GB" sz="2800" dirty="0" smtClean="0"/>
              <a:t>Lowering of body hairs</a:t>
            </a:r>
          </a:p>
          <a:p>
            <a:r>
              <a:rPr lang="en-GB" sz="2800" dirty="0" err="1" smtClean="0"/>
              <a:t>Vasodilation</a:t>
            </a:r>
            <a:endParaRPr lang="en-GB" sz="2800" dirty="0" smtClean="0"/>
          </a:p>
          <a:p>
            <a:endParaRPr lang="en-GB" sz="2800" dirty="0" smtClean="0"/>
          </a:p>
          <a:p>
            <a:pPr>
              <a:buNone/>
            </a:pPr>
            <a:r>
              <a:rPr lang="en-GB" sz="2800" u="sng" dirty="0" smtClean="0"/>
              <a:t>What would happen if the reduction in temperature wasn’t fed back to the hypothalamus?</a:t>
            </a:r>
          </a:p>
          <a:p>
            <a:pPr marL="514350" indent="-514350"/>
            <a:r>
              <a:rPr lang="en-GB" sz="2800" dirty="0" smtClean="0"/>
              <a:t>Blood temperature would keep dropping and would fall below normal</a:t>
            </a:r>
          </a:p>
          <a:p>
            <a:pPr marL="514350" indent="-514350"/>
            <a:r>
              <a:rPr lang="en-GB" sz="2800" dirty="0" smtClean="0"/>
              <a:t>This may cause hypothermia and death</a:t>
            </a:r>
          </a:p>
          <a:p>
            <a:pPr marL="514350" indent="-514350"/>
            <a:r>
              <a:rPr lang="en-GB" sz="2800" dirty="0" smtClean="0"/>
              <a:t>This is why we need negative feedback!</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sz="quarter" idx="1"/>
          </p:nvPr>
        </p:nvSpPr>
        <p:spPr/>
        <p:txBody>
          <a:bodyPr/>
          <a:lstStyle/>
          <a:p>
            <a:r>
              <a:rPr lang="en-GB" dirty="0" smtClean="0"/>
              <a:t>Think </a:t>
            </a:r>
            <a:r>
              <a:rPr lang="en-GB" dirty="0" smtClean="0"/>
              <a:t>about </a:t>
            </a:r>
            <a:r>
              <a:rPr lang="en-GB" dirty="0" smtClean="0"/>
              <a:t>controlling body </a:t>
            </a:r>
            <a:r>
              <a:rPr lang="en-GB" dirty="0" smtClean="0"/>
              <a:t>temperature </a:t>
            </a:r>
            <a:r>
              <a:rPr lang="en-GB" dirty="0" smtClean="0"/>
              <a:t>and create a negative feedback loop for how the body keeps a constant </a:t>
            </a:r>
            <a:r>
              <a:rPr lang="en-GB" dirty="0" smtClean="0"/>
              <a:t>temperature after the blood temperature rises</a:t>
            </a:r>
            <a:endParaRPr lang="en-GB" dirty="0"/>
          </a:p>
        </p:txBody>
      </p:sp>
      <p:pic>
        <p:nvPicPr>
          <p:cNvPr id="18434" name="Picture 2" descr="http://bgs.k12.mt.us/bouldersd/lib/bouldersd/shivering-clip-art.gif"/>
          <p:cNvPicPr>
            <a:picLocks noChangeAspect="1" noChangeArrowheads="1"/>
          </p:cNvPicPr>
          <p:nvPr/>
        </p:nvPicPr>
        <p:blipFill>
          <a:blip r:embed="rId2"/>
          <a:srcRect/>
          <a:stretch>
            <a:fillRect/>
          </a:stretch>
        </p:blipFill>
        <p:spPr bwMode="auto">
          <a:xfrm>
            <a:off x="1928794" y="3286124"/>
            <a:ext cx="2333625" cy="2867025"/>
          </a:xfrm>
          <a:prstGeom prst="rect">
            <a:avLst/>
          </a:prstGeom>
          <a:noFill/>
        </p:spPr>
      </p:pic>
      <p:pic>
        <p:nvPicPr>
          <p:cNvPr id="18436" name="Picture 4" descr="http://weblogs.sun-sentinel.com/news/weather/hurricane/blog/sweating.jpg"/>
          <p:cNvPicPr>
            <a:picLocks noChangeAspect="1" noChangeArrowheads="1"/>
          </p:cNvPicPr>
          <p:nvPr/>
        </p:nvPicPr>
        <p:blipFill>
          <a:blip r:embed="rId3"/>
          <a:srcRect/>
          <a:stretch>
            <a:fillRect/>
          </a:stretch>
        </p:blipFill>
        <p:spPr bwMode="auto">
          <a:xfrm>
            <a:off x="5357818" y="3000372"/>
            <a:ext cx="2054687" cy="322419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133</TotalTime>
  <Words>817</Words>
  <Application>Microsoft Office PowerPoint</Application>
  <PresentationFormat>On-screen Show (4:3)</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13 Feedback Mechanisms</vt:lpstr>
      <vt:lpstr>Starter</vt:lpstr>
      <vt:lpstr>Homeostatic control of systems</vt:lpstr>
      <vt:lpstr>Learning Objectives</vt:lpstr>
      <vt:lpstr>Negative Feedback</vt:lpstr>
      <vt:lpstr>Negative Feedback</vt:lpstr>
      <vt:lpstr>Negative Feedback in the control of body temperature</vt:lpstr>
      <vt:lpstr>What happens at the skin to reduce blood temperature?</vt:lpstr>
      <vt:lpstr>Task</vt:lpstr>
      <vt:lpstr>Negative Feedback in the control of temperature</vt:lpstr>
      <vt:lpstr>A fall in blood temperature</vt:lpstr>
      <vt:lpstr>The control of blood glucose</vt:lpstr>
      <vt:lpstr>Negative Feedback in the control of blood glucose</vt:lpstr>
      <vt:lpstr>A rise in blood glucose</vt:lpstr>
      <vt:lpstr>Positive Feedback</vt:lpstr>
      <vt:lpstr>Tasks</vt:lpstr>
      <vt:lpstr>Summary - Answers</vt:lpstr>
      <vt:lpstr>Application - Answers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Feedback Mechanisms</dc:title>
  <dc:creator> </dc:creator>
  <cp:lastModifiedBy>Ali</cp:lastModifiedBy>
  <cp:revision>27</cp:revision>
  <dcterms:created xsi:type="dcterms:W3CDTF">2010-01-08T14:23:02Z</dcterms:created>
  <dcterms:modified xsi:type="dcterms:W3CDTF">2010-04-23T17:25:15Z</dcterms:modified>
</cp:coreProperties>
</file>