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D5E97-B969-40D5-BB04-FA23372A8824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0CB6-B3A8-4634-9737-22C67A4DCA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60D9-B49F-42A8-992D-2DA3D0C5E7F8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0B0B-3AD3-486B-8C1A-22567D0E49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13.2 - Control </a:t>
            </a:r>
            <a:r>
              <a:rPr lang="en-GB" dirty="0" smtClean="0"/>
              <a:t>of the Oestrous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4857784"/>
          </a:xfrm>
        </p:spPr>
        <p:txBody>
          <a:bodyPr/>
          <a:lstStyle/>
          <a:p>
            <a:r>
              <a:rPr lang="en-GB" dirty="0" smtClean="0"/>
              <a:t>Learn which hormones are involved in the control of the oestrous cycle.</a:t>
            </a:r>
          </a:p>
          <a:p>
            <a:endParaRPr lang="en-GB" dirty="0"/>
          </a:p>
          <a:p>
            <a:r>
              <a:rPr lang="en-GB" dirty="0" smtClean="0"/>
              <a:t>Learn how these hormones interact in the control of the human menstrual cycle.</a:t>
            </a:r>
          </a:p>
          <a:p>
            <a:endParaRPr lang="en-GB" dirty="0"/>
          </a:p>
          <a:p>
            <a:r>
              <a:rPr lang="en-GB" dirty="0" smtClean="0"/>
              <a:t>How are different forms of feedback loop involved in this control?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en-GB" sz="3500" dirty="0" smtClean="0"/>
              <a:t>Oestrous Cycles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The </a:t>
            </a:r>
            <a:r>
              <a:rPr lang="en-GB" sz="2450" b="1" dirty="0" smtClean="0">
                <a:solidFill>
                  <a:srgbClr val="FF0000"/>
                </a:solidFill>
              </a:rPr>
              <a:t>reproductive system </a:t>
            </a:r>
            <a:r>
              <a:rPr lang="en-GB" sz="2450" dirty="0" smtClean="0"/>
              <a:t>of mammals undergoes a </a:t>
            </a:r>
            <a:r>
              <a:rPr lang="en-GB" sz="2450" b="1" dirty="0" smtClean="0">
                <a:solidFill>
                  <a:srgbClr val="00B050"/>
                </a:solidFill>
              </a:rPr>
              <a:t>regular pattern of changes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As a species-wide phenomenon, this pattern is known as the </a:t>
            </a:r>
            <a:r>
              <a:rPr lang="en-GB" sz="2450" b="1" dirty="0" smtClean="0">
                <a:solidFill>
                  <a:srgbClr val="0070C0"/>
                </a:solidFill>
              </a:rPr>
              <a:t>oestrous cycle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In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human females</a:t>
            </a:r>
            <a:r>
              <a:rPr lang="en-GB" sz="2450" dirty="0" smtClean="0"/>
              <a:t>, the oestrous cycle is initiated at the onset of </a:t>
            </a:r>
            <a:r>
              <a:rPr lang="en-GB" sz="2450" b="1" dirty="0" smtClean="0">
                <a:solidFill>
                  <a:srgbClr val="7030A0"/>
                </a:solidFill>
              </a:rPr>
              <a:t>puberty</a:t>
            </a:r>
            <a:r>
              <a:rPr lang="en-GB" sz="2450" dirty="0" smtClean="0"/>
              <a:t>, continuing until the </a:t>
            </a:r>
            <a:r>
              <a:rPr lang="en-GB" sz="2450" b="1" dirty="0" smtClean="0">
                <a:solidFill>
                  <a:srgbClr val="FF0000"/>
                </a:solidFill>
              </a:rPr>
              <a:t>menopause</a:t>
            </a:r>
            <a:r>
              <a:rPr lang="en-GB" sz="2450" dirty="0" smtClean="0"/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844" y="3143248"/>
            <a:ext cx="4786346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primates,</a:t>
            </a:r>
            <a:r>
              <a:rPr kumimoji="0" lang="en-GB" sz="24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lang="en-GB" sz="2450" b="1" dirty="0" smtClean="0">
                <a:solidFill>
                  <a:srgbClr val="00B050"/>
                </a:solidFill>
              </a:rPr>
              <a:t>uterus lining is shed</a:t>
            </a:r>
            <a:r>
              <a:rPr lang="en-GB" sz="2450" dirty="0" smtClean="0"/>
              <a:t> between each cycle.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</a:t>
            </a:r>
            <a:r>
              <a:rPr kumimoji="0" lang="en-GB" sz="24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50" dirty="0" smtClean="0"/>
              <a:t>the name we give to</a:t>
            </a: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special case</a:t>
            </a:r>
            <a:r>
              <a:rPr kumimoji="0" lang="en-GB" sz="24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is, </a:t>
            </a:r>
            <a:r>
              <a:rPr lang="en-GB" sz="2450" b="1" dirty="0" smtClean="0">
                <a:solidFill>
                  <a:srgbClr val="0070C0"/>
                </a:solidFill>
              </a:rPr>
              <a:t>the menstrual cycle</a:t>
            </a:r>
            <a:r>
              <a:rPr lang="en-GB" sz="245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24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menstrual cycle is controlled by </a:t>
            </a:r>
            <a:r>
              <a:rPr kumimoji="0" lang="en-GB" sz="245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different hormones</a:t>
            </a:r>
            <a:r>
              <a:rPr kumimoji="0" lang="en-GB" sz="245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interact with each other.</a:t>
            </a:r>
            <a:endParaRPr kumimoji="0" lang="en-GB" sz="24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43504" y="2786058"/>
            <a:ext cx="3643338" cy="3643338"/>
            <a:chOff x="5072066" y="2714620"/>
            <a:chExt cx="3786214" cy="3857652"/>
          </a:xfrm>
        </p:grpSpPr>
        <p:sp>
          <p:nvSpPr>
            <p:cNvPr id="5" name="Oval 4"/>
            <p:cNvSpPr/>
            <p:nvPr/>
          </p:nvSpPr>
          <p:spPr>
            <a:xfrm>
              <a:off x="5786446" y="5357826"/>
              <a:ext cx="1500198" cy="1214446"/>
            </a:xfrm>
            <a:prstGeom prst="ellips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 rot="19660636">
              <a:off x="5864483" y="5744607"/>
              <a:ext cx="1295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oestrogen</a:t>
              </a:r>
              <a:endParaRPr lang="en-GB" sz="20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358082" y="4357694"/>
              <a:ext cx="1500198" cy="1214446"/>
            </a:xfrm>
            <a:prstGeom prst="ellips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 rot="19660636">
              <a:off x="7315016" y="4780523"/>
              <a:ext cx="1519810" cy="350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50" b="1" dirty="0" smtClean="0"/>
                <a:t>progesterone</a:t>
              </a:r>
              <a:endParaRPr lang="en-GB" sz="1550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626761" y="3697943"/>
              <a:ext cx="2786082" cy="1857388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072066" y="3714752"/>
              <a:ext cx="1500198" cy="1214446"/>
            </a:xfrm>
            <a:prstGeom prst="ellips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9660636">
              <a:off x="5150103" y="4101533"/>
              <a:ext cx="1295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FSH</a:t>
              </a:r>
              <a:endParaRPr lang="en-GB" sz="20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643702" y="2714620"/>
              <a:ext cx="1500198" cy="1214446"/>
            </a:xfrm>
            <a:prstGeom prst="ellips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 rot="19660636">
              <a:off x="6721739" y="3101400"/>
              <a:ext cx="1295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LH</a:t>
              </a:r>
              <a:endParaRPr lang="en-GB" sz="20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 rot="19665480">
            <a:off x="4738018" y="4211745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Protein Hormones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 rot="19665480">
            <a:off x="4977486" y="4568935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Steroid Hormones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357190"/>
          </a:xfrm>
        </p:spPr>
        <p:txBody>
          <a:bodyPr>
            <a:noAutofit/>
          </a:bodyPr>
          <a:lstStyle/>
          <a:p>
            <a:r>
              <a:rPr lang="en-GB" sz="3000" dirty="0" smtClean="0"/>
              <a:t>Introduction to the Hormones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44"/>
          </a:xfrm>
        </p:spPr>
        <p:txBody>
          <a:bodyPr>
            <a:normAutofit lnSpcReduction="10000"/>
          </a:bodyPr>
          <a:lstStyle/>
          <a:p>
            <a:r>
              <a:rPr lang="en-GB" sz="2450" b="1" dirty="0" smtClean="0">
                <a:solidFill>
                  <a:srgbClr val="FF0000"/>
                </a:solidFill>
              </a:rPr>
              <a:t>Follicle-Stimulating Hormone (FSH):</a:t>
            </a:r>
          </a:p>
          <a:p>
            <a:pPr>
              <a:buNone/>
            </a:pPr>
            <a:r>
              <a:rPr lang="en-GB" sz="2450" b="1" dirty="0"/>
              <a:t>	</a:t>
            </a:r>
            <a:r>
              <a:rPr lang="en-GB" sz="2450" dirty="0" smtClean="0"/>
              <a:t>This hormone stimulates the </a:t>
            </a:r>
            <a:r>
              <a:rPr lang="en-GB" sz="2450" b="1" dirty="0" smtClean="0">
                <a:solidFill>
                  <a:srgbClr val="00B050"/>
                </a:solidFill>
              </a:rPr>
              <a:t>development of follicles</a:t>
            </a:r>
            <a:r>
              <a:rPr lang="en-GB" sz="2450" dirty="0" smtClean="0">
                <a:solidFill>
                  <a:srgbClr val="00B050"/>
                </a:solidFill>
              </a:rPr>
              <a:t> </a:t>
            </a:r>
            <a:r>
              <a:rPr lang="en-GB" sz="2450" dirty="0" smtClean="0"/>
              <a:t>in the ovaries. It in turn stimulates the follicles to produce </a:t>
            </a:r>
            <a:r>
              <a:rPr lang="en-GB" sz="2450" b="1" dirty="0" smtClean="0">
                <a:solidFill>
                  <a:srgbClr val="0070C0"/>
                </a:solidFill>
              </a:rPr>
              <a:t>oestrogen</a:t>
            </a:r>
            <a:r>
              <a:rPr lang="en-GB" sz="2450" dirty="0" smtClean="0"/>
              <a:t>.</a:t>
            </a:r>
          </a:p>
          <a:p>
            <a:pPr>
              <a:buNone/>
            </a:pPr>
            <a:endParaRPr lang="en-GB" sz="2450" b="1" dirty="0"/>
          </a:p>
          <a:p>
            <a:r>
              <a:rPr lang="en-GB" sz="2450" b="1" dirty="0" smtClean="0">
                <a:solidFill>
                  <a:srgbClr val="FF0000"/>
                </a:solidFill>
              </a:rPr>
              <a:t>Luteinising Hormone (LH):</a:t>
            </a:r>
          </a:p>
          <a:p>
            <a:pPr>
              <a:buNone/>
            </a:pPr>
            <a:r>
              <a:rPr lang="en-GB" sz="2450" b="1" dirty="0"/>
              <a:t>	</a:t>
            </a:r>
            <a:r>
              <a:rPr lang="en-GB" sz="2450" dirty="0" smtClean="0"/>
              <a:t>This hormone </a:t>
            </a:r>
            <a:r>
              <a:rPr lang="en-GB" sz="2450" b="1" dirty="0" smtClean="0">
                <a:solidFill>
                  <a:srgbClr val="00B050"/>
                </a:solidFill>
              </a:rPr>
              <a:t>triggers OVULATION</a:t>
            </a:r>
            <a:r>
              <a:rPr lang="en-GB" sz="2450" dirty="0" smtClean="0"/>
              <a:t>. It’s second function is to then stimulate the </a:t>
            </a:r>
            <a:r>
              <a:rPr lang="en-GB" sz="2450" b="1" dirty="0" smtClean="0">
                <a:solidFill>
                  <a:srgbClr val="0070C0"/>
                </a:solidFill>
              </a:rPr>
              <a:t>corpus luteum </a:t>
            </a:r>
            <a:r>
              <a:rPr lang="en-GB" sz="2450" dirty="0" smtClean="0"/>
              <a:t>to produce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progesterone</a:t>
            </a:r>
            <a:r>
              <a:rPr lang="en-GB" sz="2450" dirty="0" smtClean="0"/>
              <a:t>.</a:t>
            </a:r>
          </a:p>
          <a:p>
            <a:pPr>
              <a:buNone/>
            </a:pPr>
            <a:endParaRPr lang="en-GB" sz="2450" b="1" dirty="0"/>
          </a:p>
          <a:p>
            <a:r>
              <a:rPr lang="en-GB" sz="2450" b="1" dirty="0" smtClean="0">
                <a:solidFill>
                  <a:srgbClr val="FF0000"/>
                </a:solidFill>
              </a:rPr>
              <a:t>Oestrogen:</a:t>
            </a:r>
            <a:endParaRPr lang="en-GB" sz="245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450" b="1" dirty="0" smtClean="0"/>
              <a:t>	</a:t>
            </a:r>
            <a:r>
              <a:rPr lang="en-GB" sz="2450" dirty="0" smtClean="0"/>
              <a:t>This hormone </a:t>
            </a:r>
            <a:r>
              <a:rPr lang="en-GB" sz="2450" b="1" dirty="0" smtClean="0">
                <a:solidFill>
                  <a:srgbClr val="00B050"/>
                </a:solidFill>
              </a:rPr>
              <a:t>rebuilds the uterine lining</a:t>
            </a:r>
            <a:r>
              <a:rPr lang="en-GB" sz="2450" dirty="0" smtClean="0">
                <a:solidFill>
                  <a:srgbClr val="00B050"/>
                </a:solidFill>
              </a:rPr>
              <a:t> </a:t>
            </a:r>
            <a:r>
              <a:rPr lang="en-GB" sz="2450" dirty="0" smtClean="0"/>
              <a:t>(</a:t>
            </a:r>
            <a:r>
              <a:rPr lang="en-GB" sz="2450" dirty="0" err="1" smtClean="0"/>
              <a:t>endometrium</a:t>
            </a:r>
            <a:r>
              <a:rPr lang="en-GB" sz="2450" dirty="0" smtClean="0"/>
              <a:t>) after </a:t>
            </a:r>
            <a:r>
              <a:rPr lang="en-GB" sz="2450" b="1" dirty="0" smtClean="0">
                <a:solidFill>
                  <a:srgbClr val="0070C0"/>
                </a:solidFill>
              </a:rPr>
              <a:t>menstruation</a:t>
            </a:r>
            <a:r>
              <a:rPr lang="en-GB" sz="2450" dirty="0" smtClean="0"/>
              <a:t>. It also stimulates release of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LH</a:t>
            </a:r>
            <a:r>
              <a:rPr lang="en-GB" sz="2450" dirty="0" smtClean="0"/>
              <a:t>, by the pituitary.</a:t>
            </a:r>
          </a:p>
          <a:p>
            <a:pPr>
              <a:buNone/>
            </a:pPr>
            <a:endParaRPr lang="en-GB" sz="2450" b="1" dirty="0"/>
          </a:p>
          <a:p>
            <a:r>
              <a:rPr lang="en-GB" sz="2450" b="1" dirty="0" smtClean="0">
                <a:solidFill>
                  <a:srgbClr val="FF0000"/>
                </a:solidFill>
              </a:rPr>
              <a:t>Progesterone:</a:t>
            </a:r>
          </a:p>
          <a:p>
            <a:pPr>
              <a:buNone/>
            </a:pPr>
            <a:r>
              <a:rPr lang="en-GB" sz="2450" b="1" dirty="0"/>
              <a:t>	</a:t>
            </a:r>
            <a:r>
              <a:rPr lang="en-GB" sz="2450" dirty="0" smtClean="0"/>
              <a:t>Maintains the </a:t>
            </a:r>
            <a:r>
              <a:rPr lang="en-GB" sz="2450" b="1" dirty="0" smtClean="0">
                <a:solidFill>
                  <a:srgbClr val="00B050"/>
                </a:solidFill>
              </a:rPr>
              <a:t>uterine lining</a:t>
            </a:r>
            <a:r>
              <a:rPr lang="en-GB" sz="2450" dirty="0" smtClean="0">
                <a:solidFill>
                  <a:srgbClr val="00B050"/>
                </a:solidFill>
              </a:rPr>
              <a:t> </a:t>
            </a:r>
            <a:r>
              <a:rPr lang="en-GB" sz="2450" dirty="0" smtClean="0"/>
              <a:t>in readiness for a fertilised egg. It also </a:t>
            </a:r>
            <a:r>
              <a:rPr lang="en-GB" sz="2450" b="1" dirty="0" smtClean="0">
                <a:solidFill>
                  <a:srgbClr val="0070C0"/>
                </a:solidFill>
              </a:rPr>
              <a:t>inhibits the production of FSH </a:t>
            </a:r>
            <a:r>
              <a:rPr lang="en-GB" sz="2450" dirty="0" smtClean="0"/>
              <a:t>by the pituitary.</a:t>
            </a:r>
            <a:endParaRPr lang="en-GB" sz="2450" b="1" dirty="0" smtClean="0"/>
          </a:p>
          <a:p>
            <a:pPr>
              <a:buNone/>
            </a:pPr>
            <a:endParaRPr lang="en-GB" sz="205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4282" y="3357562"/>
            <a:ext cx="871543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rfionamcculloch.files.wordpress.com/2010/03/menstrual_cyc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6929929" cy="6882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en-GB" sz="3500" dirty="0" smtClean="0"/>
              <a:t>Human Female: Menstrual Cycle – </a:t>
            </a:r>
            <a:r>
              <a:rPr lang="en-GB" sz="3500" b="1" dirty="0" smtClean="0"/>
              <a:t>PART 1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143536"/>
          </a:xfrm>
        </p:spPr>
        <p:txBody>
          <a:bodyPr>
            <a:normAutofit/>
          </a:bodyPr>
          <a:lstStyle/>
          <a:p>
            <a:r>
              <a:rPr lang="en-GB" sz="2450" dirty="0" smtClean="0"/>
              <a:t>We take the </a:t>
            </a:r>
            <a:r>
              <a:rPr lang="en-GB" sz="2450" b="1" dirty="0" smtClean="0">
                <a:solidFill>
                  <a:srgbClr val="FF0000"/>
                </a:solidFill>
              </a:rPr>
              <a:t>beginning of menstruation </a:t>
            </a:r>
            <a:r>
              <a:rPr lang="en-GB" sz="2450" dirty="0" smtClean="0"/>
              <a:t>as the start of the menstrual cycle (Day 1).</a:t>
            </a:r>
          </a:p>
          <a:p>
            <a:r>
              <a:rPr lang="en-GB" sz="2450" dirty="0" smtClean="0"/>
              <a:t>The lining of the uterus: the </a:t>
            </a:r>
            <a:r>
              <a:rPr lang="en-GB" sz="2450" b="1" dirty="0" err="1" smtClean="0">
                <a:solidFill>
                  <a:srgbClr val="00B050"/>
                </a:solidFill>
              </a:rPr>
              <a:t>endometrium</a:t>
            </a:r>
            <a:r>
              <a:rPr lang="en-GB" sz="2450" dirty="0" smtClean="0"/>
              <a:t>, passes through the cervix and vagina over </a:t>
            </a:r>
            <a:r>
              <a:rPr lang="en-GB" sz="2450" b="1" dirty="0" smtClean="0">
                <a:solidFill>
                  <a:srgbClr val="0070C0"/>
                </a:solidFill>
              </a:rPr>
              <a:t>4-5 days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The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inner layer of endometrial cells</a:t>
            </a:r>
            <a:r>
              <a:rPr lang="en-GB" sz="24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50" dirty="0" smtClean="0"/>
              <a:t>is conserved so that a </a:t>
            </a:r>
            <a:r>
              <a:rPr lang="en-GB" sz="2450" b="1" dirty="0" smtClean="0">
                <a:solidFill>
                  <a:srgbClr val="7030A0"/>
                </a:solidFill>
              </a:rPr>
              <a:t>new layer</a:t>
            </a:r>
            <a:r>
              <a:rPr lang="en-GB" sz="2450" dirty="0" smtClean="0"/>
              <a:t> can form by mitosis (later in the cycle).</a:t>
            </a:r>
          </a:p>
          <a:p>
            <a:endParaRPr lang="en-GB" sz="2450" dirty="0"/>
          </a:p>
          <a:p>
            <a:r>
              <a:rPr lang="en-GB" sz="2450" dirty="0" smtClean="0"/>
              <a:t>At the same time (Days 1-5) the pituitary gland will </a:t>
            </a:r>
            <a:r>
              <a:rPr lang="en-GB" sz="2450" b="1" dirty="0" smtClean="0">
                <a:solidFill>
                  <a:srgbClr val="FF0000"/>
                </a:solidFill>
              </a:rPr>
              <a:t>release FSH.</a:t>
            </a:r>
          </a:p>
          <a:p>
            <a:r>
              <a:rPr lang="en-GB" sz="2450" b="1" dirty="0" smtClean="0"/>
              <a:t>FSH</a:t>
            </a:r>
            <a:r>
              <a:rPr lang="en-GB" sz="2450" dirty="0" smtClean="0"/>
              <a:t> is responsible for </a:t>
            </a:r>
            <a:r>
              <a:rPr lang="en-GB" sz="2450" b="1" dirty="0" smtClean="0">
                <a:solidFill>
                  <a:srgbClr val="00B050"/>
                </a:solidFill>
              </a:rPr>
              <a:t>stimulating the development of follicles</a:t>
            </a:r>
            <a:r>
              <a:rPr lang="en-GB" sz="2450" dirty="0" smtClean="0">
                <a:solidFill>
                  <a:srgbClr val="00B050"/>
                </a:solidFill>
              </a:rPr>
              <a:t>, </a:t>
            </a:r>
            <a:r>
              <a:rPr lang="en-GB" sz="2450" dirty="0" smtClean="0"/>
              <a:t>whose cells then start to divide, resulting in </a:t>
            </a:r>
            <a:r>
              <a:rPr lang="en-GB" sz="2450" b="1" dirty="0" smtClean="0">
                <a:solidFill>
                  <a:srgbClr val="0070C0"/>
                </a:solidFill>
              </a:rPr>
              <a:t>growth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As the follicle grows, it begins to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release oestrogen</a:t>
            </a:r>
            <a:r>
              <a:rPr lang="en-GB" sz="2450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596" y="1000108"/>
            <a:ext cx="8358246" cy="50167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Oestrogen has 2 effects:</a:t>
            </a:r>
          </a:p>
          <a:p>
            <a:pPr marL="514350" indent="-514350" algn="ctr">
              <a:buAutoNum type="arabicPeriod"/>
            </a:pPr>
            <a:r>
              <a:rPr lang="en-GB" sz="3200" b="1" dirty="0" smtClean="0"/>
              <a:t>It binds to oestrogen receptors on the cells of the uterine wall – causing them to </a:t>
            </a:r>
            <a:r>
              <a:rPr lang="en-GB" sz="3200" b="1" dirty="0" smtClean="0">
                <a:solidFill>
                  <a:srgbClr val="FF0000"/>
                </a:solidFill>
              </a:rPr>
              <a:t>REPAIR</a:t>
            </a:r>
            <a:r>
              <a:rPr lang="en-GB" sz="3200" b="1" dirty="0" smtClean="0"/>
              <a:t> and </a:t>
            </a:r>
            <a:r>
              <a:rPr lang="en-GB" sz="3200" b="1" dirty="0" smtClean="0">
                <a:solidFill>
                  <a:srgbClr val="00B050"/>
                </a:solidFill>
              </a:rPr>
              <a:t>THICKEN</a:t>
            </a:r>
            <a:r>
              <a:rPr lang="en-GB" sz="3200" b="1" dirty="0" smtClean="0"/>
              <a:t>.</a:t>
            </a:r>
          </a:p>
          <a:p>
            <a:pPr marL="514350" indent="-514350" algn="ctr">
              <a:buAutoNum type="arabicPeriod"/>
            </a:pPr>
            <a:endParaRPr lang="en-GB" sz="3200" b="1" dirty="0"/>
          </a:p>
          <a:p>
            <a:pPr marL="514350" indent="-514350" algn="ctr">
              <a:buAutoNum type="arabicPeriod"/>
            </a:pPr>
            <a:r>
              <a:rPr lang="en-GB" sz="3200" b="1" dirty="0" smtClean="0"/>
              <a:t>It has </a:t>
            </a:r>
            <a:r>
              <a:rPr lang="en-GB" sz="3200" b="1" dirty="0" smtClean="0">
                <a:solidFill>
                  <a:srgbClr val="FF0000"/>
                </a:solidFill>
              </a:rPr>
              <a:t>FEEDBACK EFFECTS </a:t>
            </a:r>
            <a:r>
              <a:rPr lang="en-GB" sz="3200" b="1" dirty="0" smtClean="0"/>
              <a:t>on FSH and LH.</a:t>
            </a:r>
          </a:p>
          <a:p>
            <a:pPr marL="514350" indent="-514350" algn="ctr"/>
            <a:r>
              <a:rPr lang="en-GB" sz="3200" b="1" dirty="0" smtClean="0"/>
              <a:t>In </a:t>
            </a:r>
            <a:r>
              <a:rPr lang="en-GB" sz="3200" b="1" dirty="0" smtClean="0">
                <a:solidFill>
                  <a:srgbClr val="00B050"/>
                </a:solidFill>
              </a:rPr>
              <a:t>SMALL AMOUNTS</a:t>
            </a:r>
            <a:r>
              <a:rPr lang="en-GB" sz="3200" b="1" dirty="0" smtClean="0"/>
              <a:t>, oestrogen </a:t>
            </a:r>
            <a:r>
              <a:rPr lang="en-GB" sz="3200" b="1" dirty="0" smtClean="0">
                <a:solidFill>
                  <a:srgbClr val="0070C0"/>
                </a:solidFill>
              </a:rPr>
              <a:t>INHIBITS</a:t>
            </a:r>
            <a:r>
              <a:rPr lang="en-GB" sz="3200" b="1" dirty="0" smtClean="0"/>
              <a:t> release of FSH and LH.</a:t>
            </a:r>
          </a:p>
          <a:p>
            <a:pPr marL="514350" indent="-514350" algn="ctr"/>
            <a:r>
              <a:rPr lang="en-GB" sz="3200" b="1" dirty="0" smtClean="0"/>
              <a:t>In </a:t>
            </a:r>
            <a:r>
              <a:rPr lang="en-GB" sz="3200" b="1" dirty="0" smtClean="0">
                <a:solidFill>
                  <a:srgbClr val="FF0000"/>
                </a:solidFill>
              </a:rPr>
              <a:t>LARGE AMOUNTS</a:t>
            </a:r>
            <a:r>
              <a:rPr lang="en-GB" sz="3200" b="1" dirty="0" smtClean="0"/>
              <a:t>, oestrogen </a:t>
            </a:r>
            <a:r>
              <a:rPr lang="en-GB" sz="3200" b="1" dirty="0" smtClean="0">
                <a:solidFill>
                  <a:srgbClr val="0070C0"/>
                </a:solidFill>
              </a:rPr>
              <a:t>PROMOTES</a:t>
            </a:r>
            <a:r>
              <a:rPr lang="en-GB" sz="3200" b="1" dirty="0" smtClean="0"/>
              <a:t> the release of FSH and LH.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en-GB" sz="3500" dirty="0" smtClean="0"/>
              <a:t>Human Female: Menstrual Cycle – </a:t>
            </a:r>
            <a:r>
              <a:rPr lang="en-GB" sz="3500" b="1" dirty="0" smtClean="0"/>
              <a:t>PART 2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>
            <a:normAutofit/>
          </a:bodyPr>
          <a:lstStyle/>
          <a:p>
            <a:r>
              <a:rPr lang="en-GB" sz="2450" dirty="0" smtClean="0"/>
              <a:t>Early on, (days 5-10), oestrogen is released </a:t>
            </a:r>
            <a:r>
              <a:rPr lang="en-GB" sz="2450" b="1" dirty="0" smtClean="0">
                <a:solidFill>
                  <a:srgbClr val="FF0000"/>
                </a:solidFill>
              </a:rPr>
              <a:t>slowly</a:t>
            </a:r>
            <a:r>
              <a:rPr lang="en-GB" sz="2450" dirty="0" smtClean="0"/>
              <a:t>, and therefore </a:t>
            </a:r>
            <a:r>
              <a:rPr lang="en-GB" sz="2450" b="1" dirty="0" smtClean="0">
                <a:solidFill>
                  <a:srgbClr val="00B050"/>
                </a:solidFill>
              </a:rPr>
              <a:t>inhibits the release of FSH and LH</a:t>
            </a:r>
            <a:r>
              <a:rPr lang="en-GB" sz="2450" dirty="0" smtClean="0"/>
              <a:t>. </a:t>
            </a:r>
          </a:p>
          <a:p>
            <a:r>
              <a:rPr lang="en-GB" sz="2450" dirty="0" smtClean="0"/>
              <a:t>This will obviously inhibit the development of other follicles.</a:t>
            </a:r>
          </a:p>
          <a:p>
            <a:endParaRPr lang="en-GB" sz="2450" dirty="0"/>
          </a:p>
          <a:p>
            <a:r>
              <a:rPr lang="en-GB" sz="2450" dirty="0" smtClean="0"/>
              <a:t>However, at day 10, the </a:t>
            </a:r>
            <a:r>
              <a:rPr lang="en-GB" sz="2450" b="1" dirty="0" smtClean="0">
                <a:solidFill>
                  <a:srgbClr val="0070C0"/>
                </a:solidFill>
              </a:rPr>
              <a:t>follicles are quite large and developed</a:t>
            </a:r>
            <a:r>
              <a:rPr lang="en-GB" sz="2450" dirty="0" smtClean="0"/>
              <a:t>, and so there is a surge in the production of oestrogen.</a:t>
            </a:r>
          </a:p>
          <a:p>
            <a:r>
              <a:rPr lang="en-GB" sz="2450" dirty="0" smtClean="0"/>
              <a:t>When the levels reach a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critical point</a:t>
            </a:r>
            <a:r>
              <a:rPr lang="en-GB" sz="2450" dirty="0" smtClean="0"/>
              <a:t>, oestrogen has a </a:t>
            </a:r>
            <a:r>
              <a:rPr lang="en-GB" sz="2450" b="1" dirty="0" smtClean="0">
                <a:solidFill>
                  <a:srgbClr val="7030A0"/>
                </a:solidFill>
              </a:rPr>
              <a:t>POSITIVE EFFECT on FSH and LH</a:t>
            </a:r>
            <a:r>
              <a:rPr lang="en-GB" sz="2450" dirty="0" smtClean="0"/>
              <a:t>, leading to a rapid release of these 2 hormones at around days 12-14.</a:t>
            </a:r>
          </a:p>
          <a:p>
            <a:endParaRPr lang="en-GB" sz="2450" dirty="0" smtClean="0"/>
          </a:p>
          <a:p>
            <a:r>
              <a:rPr lang="en-GB" sz="2450" dirty="0" smtClean="0"/>
              <a:t>Due the release of </a:t>
            </a:r>
            <a:r>
              <a:rPr lang="en-GB" sz="2450" b="1" dirty="0" smtClean="0">
                <a:solidFill>
                  <a:srgbClr val="FF0000"/>
                </a:solidFill>
              </a:rPr>
              <a:t>LH</a:t>
            </a:r>
            <a:r>
              <a:rPr lang="en-GB" sz="2450" dirty="0" smtClean="0"/>
              <a:t>, ovulation occurs at day 14, </a:t>
            </a:r>
            <a:r>
              <a:rPr lang="en-GB" sz="2450" b="1" dirty="0" smtClean="0">
                <a:solidFill>
                  <a:srgbClr val="00B050"/>
                </a:solidFill>
              </a:rPr>
              <a:t>releasing </a:t>
            </a:r>
            <a:r>
              <a:rPr lang="en-GB" sz="2450" b="1" dirty="0" smtClean="0">
                <a:solidFill>
                  <a:srgbClr val="00B050"/>
                </a:solidFill>
              </a:rPr>
              <a:t>the egg</a:t>
            </a:r>
            <a:r>
              <a:rPr lang="en-GB" sz="2450" dirty="0" smtClean="0"/>
              <a:t>.</a:t>
            </a:r>
            <a:endParaRPr lang="en-GB" sz="2450" dirty="0" smtClean="0"/>
          </a:p>
          <a:p>
            <a:r>
              <a:rPr lang="en-GB" sz="2450" dirty="0" smtClean="0"/>
              <a:t>Now that the </a:t>
            </a:r>
            <a:r>
              <a:rPr lang="en-GB" sz="2450" b="1" dirty="0" smtClean="0">
                <a:solidFill>
                  <a:srgbClr val="0070C0"/>
                </a:solidFill>
              </a:rPr>
              <a:t>follicle is empty</a:t>
            </a:r>
            <a:r>
              <a:rPr lang="en-GB" sz="2450" dirty="0" smtClean="0"/>
              <a:t>, LH </a:t>
            </a:r>
            <a:r>
              <a:rPr lang="en-GB" sz="2450" b="1" dirty="0" err="1" smtClean="0">
                <a:solidFill>
                  <a:schemeClr val="accent6">
                    <a:lumMod val="75000"/>
                  </a:schemeClr>
                </a:solidFill>
              </a:rPr>
              <a:t>tranforms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 it into a CORPUS LUTEUM</a:t>
            </a:r>
            <a:r>
              <a:rPr lang="en-GB" sz="2450" b="1" dirty="0" smtClean="0"/>
              <a:t>.</a:t>
            </a:r>
            <a:endParaRPr lang="en-GB" sz="2450" dirty="0" smtClean="0"/>
          </a:p>
          <a:p>
            <a:endParaRPr lang="en-GB" sz="245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4282" y="1325953"/>
            <a:ext cx="8786842" cy="40318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Luteinising Hormone:</a:t>
            </a:r>
          </a:p>
          <a:p>
            <a:pPr algn="ctr"/>
            <a:r>
              <a:rPr lang="en-GB" sz="3200" dirty="0" smtClean="0"/>
              <a:t>This hormone triggers </a:t>
            </a:r>
            <a:r>
              <a:rPr lang="en-GB" sz="3200" b="1" dirty="0" smtClean="0">
                <a:solidFill>
                  <a:srgbClr val="FF0000"/>
                </a:solidFill>
              </a:rPr>
              <a:t>Ovulation</a:t>
            </a:r>
            <a:r>
              <a:rPr lang="en-GB" sz="3200" dirty="0" smtClean="0"/>
              <a:t>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It transforms an empty follicle into the </a:t>
            </a:r>
            <a:r>
              <a:rPr lang="en-GB" sz="3200" b="1" dirty="0" smtClean="0">
                <a:solidFill>
                  <a:srgbClr val="00B050"/>
                </a:solidFill>
              </a:rPr>
              <a:t>CORPUS LUTEUM</a:t>
            </a:r>
            <a:r>
              <a:rPr lang="en-GB" sz="3200" dirty="0" smtClean="0"/>
              <a:t>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It also stimulates the production of </a:t>
            </a:r>
            <a:r>
              <a:rPr lang="en-GB" sz="3200" b="1" dirty="0" smtClean="0">
                <a:solidFill>
                  <a:srgbClr val="0070C0"/>
                </a:solidFill>
              </a:rPr>
              <a:t>PROGESTERONE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en-GB" sz="3500" dirty="0" smtClean="0"/>
              <a:t>Human Female: Menstrual Cycle – </a:t>
            </a:r>
            <a:r>
              <a:rPr lang="en-GB" sz="3500" b="1" dirty="0" smtClean="0"/>
              <a:t>PART 3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>
            <a:normAutofit/>
          </a:bodyPr>
          <a:lstStyle/>
          <a:p>
            <a:r>
              <a:rPr lang="en-GB" sz="2450" dirty="0" smtClean="0"/>
              <a:t>The corpus luteum produces </a:t>
            </a:r>
            <a:r>
              <a:rPr lang="en-GB" sz="2450" b="1" dirty="0" smtClean="0">
                <a:solidFill>
                  <a:srgbClr val="FF0000"/>
                </a:solidFill>
              </a:rPr>
              <a:t>PROGESTERONE</a:t>
            </a:r>
            <a:r>
              <a:rPr lang="en-GB" sz="2450" dirty="0" smtClean="0"/>
              <a:t> and </a:t>
            </a:r>
            <a:r>
              <a:rPr lang="en-GB" sz="2450" b="1" dirty="0" smtClean="0">
                <a:solidFill>
                  <a:srgbClr val="00B050"/>
                </a:solidFill>
              </a:rPr>
              <a:t>oestrogen</a:t>
            </a:r>
            <a:r>
              <a:rPr lang="en-GB" sz="2450" b="1" dirty="0" smtClean="0"/>
              <a:t> </a:t>
            </a:r>
            <a:r>
              <a:rPr lang="en-GB" sz="2450" dirty="0" smtClean="0"/>
              <a:t>during the second half of the cycle.</a:t>
            </a:r>
          </a:p>
          <a:p>
            <a:r>
              <a:rPr lang="en-GB" sz="2450" dirty="0" smtClean="0"/>
              <a:t>From around day 15, the </a:t>
            </a:r>
            <a:r>
              <a:rPr lang="en-GB" sz="2450" b="1" dirty="0" smtClean="0">
                <a:solidFill>
                  <a:srgbClr val="0070C0"/>
                </a:solidFill>
              </a:rPr>
              <a:t>levels of progesterone rise, peaking at about day 21</a:t>
            </a:r>
            <a:r>
              <a:rPr lang="en-GB" sz="2450" dirty="0" smtClean="0"/>
              <a:t>.</a:t>
            </a:r>
          </a:p>
          <a:p>
            <a:endParaRPr lang="en-GB" sz="2450" dirty="0"/>
          </a:p>
          <a:p>
            <a:r>
              <a:rPr lang="en-GB" sz="2450" dirty="0" smtClean="0"/>
              <a:t>The levels of progesterone depend on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whether the </a:t>
            </a:r>
            <a:r>
              <a:rPr lang="en-GB" sz="2450" b="1" dirty="0" err="1" smtClean="0">
                <a:solidFill>
                  <a:schemeClr val="accent6">
                    <a:lumMod val="75000"/>
                  </a:schemeClr>
                </a:solidFill>
              </a:rPr>
              <a:t>oocyte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 was fertilised by a sperm or not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If it </a:t>
            </a:r>
            <a:r>
              <a:rPr lang="en-GB" sz="2450" b="1" i="1" dirty="0" smtClean="0">
                <a:solidFill>
                  <a:srgbClr val="7030A0"/>
                </a:solidFill>
              </a:rPr>
              <a:t>was</a:t>
            </a:r>
            <a:r>
              <a:rPr lang="en-GB" sz="2450" i="1" dirty="0" smtClean="0"/>
              <a:t> </a:t>
            </a:r>
            <a:r>
              <a:rPr lang="en-GB" sz="2450" dirty="0" smtClean="0"/>
              <a:t>fertilised, the embryo itself, will produce chemicals that will cause levels of progesterone to </a:t>
            </a:r>
            <a:r>
              <a:rPr lang="en-GB" sz="2450" b="1" dirty="0" smtClean="0">
                <a:solidFill>
                  <a:srgbClr val="FF0000"/>
                </a:solidFill>
              </a:rPr>
              <a:t>fall</a:t>
            </a:r>
            <a:r>
              <a:rPr lang="en-GB" sz="2450" dirty="0" smtClean="0"/>
              <a:t>, which as you now know, will inhibit FSH.</a:t>
            </a:r>
          </a:p>
          <a:p>
            <a:r>
              <a:rPr lang="en-GB" sz="2450" dirty="0" smtClean="0"/>
              <a:t>If it </a:t>
            </a:r>
            <a:r>
              <a:rPr lang="en-GB" sz="2450" b="1" i="1" dirty="0" smtClean="0">
                <a:solidFill>
                  <a:srgbClr val="00B050"/>
                </a:solidFill>
              </a:rPr>
              <a:t>was not</a:t>
            </a:r>
            <a:r>
              <a:rPr lang="en-GB" sz="2450" dirty="0" smtClean="0">
                <a:solidFill>
                  <a:srgbClr val="00B050"/>
                </a:solidFill>
              </a:rPr>
              <a:t> </a:t>
            </a:r>
            <a:r>
              <a:rPr lang="en-GB" sz="2450" dirty="0" smtClean="0"/>
              <a:t>fertilised, levels of progesterone will </a:t>
            </a:r>
            <a:r>
              <a:rPr lang="en-GB" sz="2450" b="1" dirty="0" smtClean="0">
                <a:solidFill>
                  <a:schemeClr val="accent6">
                    <a:lumMod val="75000"/>
                  </a:schemeClr>
                </a:solidFill>
              </a:rPr>
              <a:t>remain high for a while</a:t>
            </a:r>
            <a:r>
              <a:rPr lang="en-GB" sz="2450" dirty="0" smtClean="0"/>
              <a:t>, causing inhibition of LH (negative feedback). This will eventually </a:t>
            </a:r>
            <a:r>
              <a:rPr lang="en-GB" sz="2450" b="1" dirty="0" smtClean="0">
                <a:solidFill>
                  <a:srgbClr val="0070C0"/>
                </a:solidFill>
              </a:rPr>
              <a:t>restrict blood flow to the </a:t>
            </a:r>
            <a:r>
              <a:rPr lang="en-GB" sz="2450" b="1" dirty="0" err="1" smtClean="0">
                <a:solidFill>
                  <a:srgbClr val="0070C0"/>
                </a:solidFill>
              </a:rPr>
              <a:t>endometrium</a:t>
            </a:r>
            <a:r>
              <a:rPr lang="en-GB" sz="2450" dirty="0" smtClean="0"/>
              <a:t>, causing it to </a:t>
            </a:r>
            <a:r>
              <a:rPr lang="en-GB" sz="2450" b="1" dirty="0" smtClean="0">
                <a:solidFill>
                  <a:srgbClr val="7030A0"/>
                </a:solidFill>
              </a:rPr>
              <a:t>break down</a:t>
            </a:r>
            <a:r>
              <a:rPr lang="en-GB" sz="2450" dirty="0" smtClean="0">
                <a:solidFill>
                  <a:srgbClr val="7030A0"/>
                </a:solidFill>
              </a:rPr>
              <a:t> </a:t>
            </a:r>
            <a:r>
              <a:rPr lang="en-GB" sz="2450" dirty="0" smtClean="0"/>
              <a:t>– menstruation.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221063"/>
            <a:ext cx="8858312" cy="64940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PROGESTERONE:</a:t>
            </a:r>
          </a:p>
          <a:p>
            <a:pPr algn="ctr"/>
            <a:r>
              <a:rPr lang="en-GB" sz="3200" dirty="0" smtClean="0"/>
              <a:t>Progesterone has </a:t>
            </a:r>
            <a:r>
              <a:rPr lang="en-GB" sz="3200" b="1" dirty="0" smtClean="0">
                <a:solidFill>
                  <a:srgbClr val="FF0000"/>
                </a:solidFill>
              </a:rPr>
              <a:t>2 main effects</a:t>
            </a:r>
            <a:r>
              <a:rPr lang="en-GB" sz="3200" b="1" dirty="0" smtClean="0"/>
              <a:t>...</a:t>
            </a:r>
          </a:p>
          <a:p>
            <a:pPr algn="ctr"/>
            <a:endParaRPr lang="en-GB" sz="3200" b="1" dirty="0" smtClean="0"/>
          </a:p>
          <a:p>
            <a:pPr marL="514350" indent="-514350" algn="ctr">
              <a:buAutoNum type="arabicPeriod"/>
            </a:pPr>
            <a:r>
              <a:rPr lang="en-GB" sz="3200" dirty="0" smtClean="0"/>
              <a:t>Its presence makes the uterine lining highly receptive to an embryo at days 20-21.</a:t>
            </a:r>
          </a:p>
          <a:p>
            <a:pPr marL="514350" indent="-514350" algn="ctr">
              <a:buAutoNum type="arabicPeriod"/>
            </a:pPr>
            <a:endParaRPr lang="en-GB" sz="3200" dirty="0"/>
          </a:p>
          <a:p>
            <a:pPr marL="514350" indent="-514350" algn="ctr">
              <a:buAutoNum type="arabicPeriod"/>
            </a:pPr>
            <a:r>
              <a:rPr lang="en-GB" sz="3200" dirty="0" smtClean="0"/>
              <a:t>It has a </a:t>
            </a:r>
            <a:r>
              <a:rPr lang="en-GB" sz="3200" b="1" dirty="0" smtClean="0">
                <a:solidFill>
                  <a:srgbClr val="00B050"/>
                </a:solidFill>
              </a:rPr>
              <a:t>feedback effect on FSH and LH</a:t>
            </a:r>
            <a:r>
              <a:rPr lang="en-GB" sz="3200" b="1" dirty="0" smtClean="0"/>
              <a:t>.</a:t>
            </a:r>
          </a:p>
          <a:p>
            <a:pPr marL="514350" indent="-514350" algn="ctr"/>
            <a:r>
              <a:rPr lang="en-GB" sz="3200" i="1" dirty="0" smtClean="0"/>
              <a:t>At LOW levels, it has a negative effect on FSH, so now new follicles are stimulated in the 2</a:t>
            </a:r>
            <a:r>
              <a:rPr lang="en-GB" sz="3200" i="1" baseline="30000" dirty="0" smtClean="0"/>
              <a:t>nd</a:t>
            </a:r>
            <a:r>
              <a:rPr lang="en-GB" sz="3200" i="1" dirty="0" smtClean="0"/>
              <a:t> half of the cycle.</a:t>
            </a:r>
          </a:p>
          <a:p>
            <a:pPr marL="514350" indent="-514350" algn="ctr"/>
            <a:r>
              <a:rPr lang="en-GB" sz="3200" i="1" dirty="0" smtClean="0"/>
              <a:t>At HIGH levels, it has a negative effect on LH. And since LH stimulates the corpus luteum to produce progesterone, it has a negative effect on </a:t>
            </a:r>
            <a:r>
              <a:rPr lang="en-GB" sz="3200" b="1" i="1" dirty="0" smtClean="0"/>
              <a:t>itself</a:t>
            </a:r>
            <a:r>
              <a:rPr lang="en-GB" sz="32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705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13.2 - Control of the Oestrous Cycle</vt:lpstr>
      <vt:lpstr> Learning Objectives</vt:lpstr>
      <vt:lpstr>Oestrous Cycles</vt:lpstr>
      <vt:lpstr>Introduction to the Hormones</vt:lpstr>
      <vt:lpstr>Slide 5</vt:lpstr>
      <vt:lpstr>Human Female: Menstrual Cycle – PART 1</vt:lpstr>
      <vt:lpstr>Human Female: Menstrual Cycle – PART 2</vt:lpstr>
      <vt:lpstr>Human Female: Menstrual Cycle – PART 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the Oestrous Cycle</dc:title>
  <dc:creator> </dc:creator>
  <cp:lastModifiedBy> </cp:lastModifiedBy>
  <cp:revision>2</cp:revision>
  <dcterms:created xsi:type="dcterms:W3CDTF">2010-06-22T09:44:35Z</dcterms:created>
  <dcterms:modified xsi:type="dcterms:W3CDTF">2010-06-23T08:12:44Z</dcterms:modified>
</cp:coreProperties>
</file>