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2"/>
  </p:handoutMasterIdLst>
  <p:sldIdLst>
    <p:sldId id="269" r:id="rId2"/>
    <p:sldId id="273" r:id="rId3"/>
    <p:sldId id="274" r:id="rId4"/>
    <p:sldId id="278" r:id="rId5"/>
    <p:sldId id="275" r:id="rId6"/>
    <p:sldId id="276" r:id="rId7"/>
    <p:sldId id="277" r:id="rId8"/>
    <p:sldId id="279" r:id="rId9"/>
    <p:sldId id="281" r:id="rId10"/>
    <p:sldId id="280" r:id="rId11"/>
  </p:sldIdLst>
  <p:sldSz cx="9144000" cy="6858000" type="screen4x3"/>
  <p:notesSz cx="6858000" cy="99456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65ABFB1-0729-4EBC-83DC-EC736EF525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BD37E-725F-4EBB-831C-12D7CFEF25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26497-1EA4-445C-82F4-497CC31363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77F1B-7C9F-4819-9C7B-85E658B62C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4FF19-8C25-49EC-BBC0-2EF84975BB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9436A-F8BB-4460-B066-736D7ED7BE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015C8-A819-4E59-A975-74149C8C0A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3A456-EF63-4B28-9132-AF4C6171C0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70AA-A506-41FE-9E81-9B21929157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A7A43-D3A9-4528-8250-6E3A140EEB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05693-CC8F-4F96-8883-FCE0136AB9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C7690-782B-48A6-9C21-8CC407E7D2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3222D24-B6B2-4808-BC06-74B359740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09" r:id="rId2"/>
    <p:sldLayoutId id="2147483818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9" r:id="rId9"/>
    <p:sldLayoutId id="2147483815" r:id="rId10"/>
    <p:sldLayoutId id="21474838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328614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8800" dirty="0" smtClean="0"/>
              <a:t>Exchange and Transport</a:t>
            </a:r>
            <a:endParaRPr lang="en-GB" sz="8800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929066"/>
            <a:ext cx="7854950" cy="1785937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en-GB" sz="5600" dirty="0" smtClean="0"/>
              <a:t>13.2 Gas exchange in single-celled organisms and insects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57242" y="357174"/>
            <a:ext cx="8229600" cy="1143000"/>
          </a:xfrm>
        </p:spPr>
        <p:txBody>
          <a:bodyPr/>
          <a:lstStyle/>
          <a:p>
            <a:r>
              <a:rPr lang="en-GB" dirty="0" smtClean="0"/>
              <a:t>Learning outcomes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571627"/>
            <a:ext cx="8229600" cy="364332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dirty="0" smtClean="0">
                <a:solidFill>
                  <a:schemeClr val="tx2"/>
                </a:solidFill>
              </a:rPr>
              <a:t>Students should be able to understand the following:</a:t>
            </a:r>
          </a:p>
          <a:p>
            <a:r>
              <a:rPr lang="en-GB" dirty="0" smtClean="0"/>
              <a:t>How single-celled organisms exchange gases</a:t>
            </a:r>
          </a:p>
          <a:p>
            <a:r>
              <a:rPr lang="en-GB" dirty="0" smtClean="0"/>
              <a:t>How terrestrial insects balance the need to exchange gases with the need to conserve water</a:t>
            </a:r>
          </a:p>
          <a:p>
            <a:r>
              <a:rPr lang="en-GB" dirty="0" smtClean="0"/>
              <a:t>How insects exchange gases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Candidates should be able to: </a:t>
            </a:r>
          </a:p>
          <a:p>
            <a:r>
              <a:rPr lang="en-GB" dirty="0" smtClean="0"/>
              <a:t> Use their knowledge and understanding of the principles of diffusion to explain the adaptations of gas exchange surfaces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57242" y="357174"/>
            <a:ext cx="8229600" cy="1143000"/>
          </a:xfrm>
        </p:spPr>
        <p:txBody>
          <a:bodyPr/>
          <a:lstStyle/>
          <a:p>
            <a:r>
              <a:rPr lang="en-GB" dirty="0" smtClean="0"/>
              <a:t>Learning outcomes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571627"/>
            <a:ext cx="8229600" cy="364332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dirty="0" smtClean="0">
                <a:solidFill>
                  <a:schemeClr val="tx2"/>
                </a:solidFill>
              </a:rPr>
              <a:t>Students should be able to understand the following:</a:t>
            </a:r>
          </a:p>
          <a:p>
            <a:r>
              <a:rPr lang="en-GB" dirty="0" smtClean="0"/>
              <a:t>How single-celled organisms exchange gases</a:t>
            </a:r>
          </a:p>
          <a:p>
            <a:r>
              <a:rPr lang="en-GB" dirty="0" smtClean="0"/>
              <a:t>How terrestrial insects balance the need to exchange gases with the need to conserve water</a:t>
            </a:r>
          </a:p>
          <a:p>
            <a:r>
              <a:rPr lang="en-GB" dirty="0" smtClean="0"/>
              <a:t>How insects exchange gases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Candidates should be able to: </a:t>
            </a:r>
          </a:p>
          <a:p>
            <a:r>
              <a:rPr lang="en-GB" dirty="0" smtClean="0"/>
              <a:t> Use their knowledge and understanding of the principles of diffusion to explain the adaptations of gas exchange surfaces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285984" y="1714488"/>
            <a:ext cx="4786346" cy="1357322"/>
            <a:chOff x="2285984" y="2143116"/>
            <a:chExt cx="4786346" cy="1357322"/>
          </a:xfrm>
        </p:grpSpPr>
        <p:sp>
          <p:nvSpPr>
            <p:cNvPr id="2" name="Rounded Rectangle 1"/>
            <p:cNvSpPr/>
            <p:nvPr/>
          </p:nvSpPr>
          <p:spPr>
            <a:xfrm>
              <a:off x="3286116" y="2571744"/>
              <a:ext cx="2286016" cy="64294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Curved Down Arrow 3"/>
            <p:cNvSpPr/>
            <p:nvPr/>
          </p:nvSpPr>
          <p:spPr>
            <a:xfrm>
              <a:off x="2857488" y="2285992"/>
              <a:ext cx="1143008" cy="500066"/>
            </a:xfrm>
            <a:prstGeom prst="curvedDownArrow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" name="Curved Up Arrow 4"/>
            <p:cNvSpPr/>
            <p:nvPr/>
          </p:nvSpPr>
          <p:spPr>
            <a:xfrm>
              <a:off x="4929190" y="3071810"/>
              <a:ext cx="1143008" cy="428628"/>
            </a:xfrm>
            <a:prstGeom prst="curvedUp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85984" y="2571744"/>
              <a:ext cx="107157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O</a:t>
              </a:r>
              <a:r>
                <a:rPr lang="en-GB" baseline="-25000" dirty="0" smtClean="0"/>
                <a:t>2 </a:t>
              </a:r>
              <a:r>
                <a:rPr lang="en-GB" dirty="0" smtClean="0"/>
                <a:t>Diffuses into cell</a:t>
              </a:r>
              <a:endParaRPr lang="en-GB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86446" y="2143116"/>
              <a:ext cx="12858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CO</a:t>
              </a:r>
              <a:r>
                <a:rPr lang="en-GB" baseline="-25000" dirty="0" smtClean="0"/>
                <a:t>2 </a:t>
              </a:r>
              <a:r>
                <a:rPr lang="en-GB" dirty="0" smtClean="0"/>
                <a:t>Diffuses out of cell</a:t>
              </a:r>
              <a:endParaRPr lang="en-GB" baseline="-250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42910" y="785794"/>
            <a:ext cx="80724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2"/>
                </a:solidFill>
                <a:latin typeface="+mn-lt"/>
              </a:rPr>
              <a:t>How single-celled organisms exchange gases</a:t>
            </a: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3714752"/>
            <a:ext cx="73581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+mn-lt"/>
              </a:rPr>
              <a:t> Unicellular  organisms (e.g. Amoeba, bacteria) have a large SA : Volume ratio</a:t>
            </a:r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+mn-lt"/>
              </a:rPr>
              <a:t> Gases are exchanged efficiently across the whole body surface</a:t>
            </a:r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+mn-lt"/>
              </a:rPr>
              <a:t> There is a thin surface membrane and short diffusion pathway enabling oxygen to diffuse into the cell and carbon dioxide to diffuse out of the cell</a:t>
            </a:r>
            <a:endParaRPr lang="en-GB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85794"/>
            <a:ext cx="807246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tx2"/>
                </a:solidFill>
                <a:latin typeface="+mn-lt"/>
              </a:rPr>
              <a:t>Requirements for effective gas exchange across the body surface</a:t>
            </a:r>
            <a:endParaRPr lang="en-GB" sz="3200" dirty="0" smtClean="0">
              <a:solidFill>
                <a:schemeClr val="tx2"/>
              </a:solidFill>
              <a:latin typeface="+mn-lt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214554"/>
            <a:ext cx="81439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  <a:latin typeface="+mn-lt"/>
              </a:rPr>
              <a:t>Reminder</a:t>
            </a:r>
            <a:r>
              <a:rPr lang="en-GB" sz="2400" dirty="0" smtClean="0">
                <a:solidFill>
                  <a:schemeClr val="tx2"/>
                </a:solidFill>
                <a:latin typeface="+mn-lt"/>
              </a:rPr>
              <a:t>: </a:t>
            </a:r>
            <a:r>
              <a:rPr lang="en-GB" sz="2400" dirty="0" smtClean="0">
                <a:latin typeface="+mn-lt"/>
              </a:rPr>
              <a:t>the rate at which a substance can diffuse is given by </a:t>
            </a:r>
            <a:r>
              <a:rPr lang="en-GB" sz="2400" dirty="0" err="1" smtClean="0">
                <a:solidFill>
                  <a:srgbClr val="FF0000"/>
                </a:solidFill>
                <a:latin typeface="+mn-lt"/>
              </a:rPr>
              <a:t>Fick's</a:t>
            </a:r>
            <a:r>
              <a:rPr lang="en-GB" sz="2400" dirty="0" smtClean="0">
                <a:solidFill>
                  <a:srgbClr val="FF0000"/>
                </a:solidFill>
                <a:latin typeface="+mn-lt"/>
              </a:rPr>
              <a:t> Law: </a:t>
            </a:r>
          </a:p>
          <a:p>
            <a:endParaRPr lang="en-GB" sz="2400" dirty="0" smtClean="0">
              <a:solidFill>
                <a:srgbClr val="FF0000"/>
              </a:solidFill>
              <a:latin typeface="+mn-lt"/>
            </a:endParaRPr>
          </a:p>
          <a:p>
            <a:r>
              <a:rPr lang="en-GB" sz="2400" dirty="0" smtClean="0">
                <a:solidFill>
                  <a:srgbClr val="FF0000"/>
                </a:solidFill>
                <a:latin typeface="+mn-lt"/>
              </a:rPr>
              <a:t>Rate </a:t>
            </a:r>
            <a:r>
              <a:rPr lang="en-GB" sz="2400" dirty="0" smtClean="0">
                <a:solidFill>
                  <a:srgbClr val="FF0000"/>
                </a:solidFill>
                <a:latin typeface="+mn-lt"/>
              </a:rPr>
              <a:t>of diffusion ∝ </a:t>
            </a:r>
            <a:r>
              <a:rPr lang="en-GB" sz="2400" u="sng" dirty="0" smtClean="0">
                <a:solidFill>
                  <a:srgbClr val="FF0000"/>
                </a:solidFill>
                <a:latin typeface="+mn-lt"/>
              </a:rPr>
              <a:t>surface area x concentration difference 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+mn-lt"/>
              </a:rPr>
              <a:t>				Distance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4643446"/>
            <a:ext cx="8001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GB" sz="2400" dirty="0" smtClean="0">
                <a:latin typeface="+mn-lt"/>
              </a:rPr>
              <a:t>Organisms therefore need </a:t>
            </a:r>
            <a:r>
              <a:rPr lang="en-GB" sz="2400" dirty="0" smtClean="0">
                <a:latin typeface="+mn-lt"/>
              </a:rPr>
              <a:t>t</a:t>
            </a:r>
            <a:r>
              <a:rPr lang="en-GB" sz="2400" dirty="0" smtClean="0">
                <a:latin typeface="+mn-lt"/>
              </a:rPr>
              <a:t>hin permeable surface membranes with a large surface area</a:t>
            </a:r>
          </a:p>
          <a:p>
            <a:endParaRPr lang="en-GB" sz="2400" dirty="0" smtClean="0">
              <a:latin typeface="+mn-lt"/>
            </a:endParaRPr>
          </a:p>
          <a:p>
            <a:r>
              <a:rPr lang="en-GB" sz="2400" dirty="0" smtClean="0">
                <a:solidFill>
                  <a:srgbClr val="FF0000"/>
                </a:solidFill>
                <a:latin typeface="+mn-lt"/>
              </a:rPr>
              <a:t>BUT</a:t>
            </a:r>
            <a:r>
              <a:rPr lang="en-GB" sz="2400" dirty="0" smtClean="0">
                <a:latin typeface="+mn-lt"/>
              </a:rPr>
              <a:t> this would lead to excessive water loss in larger organisms </a:t>
            </a:r>
            <a:endParaRPr lang="en-GB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yrmecos.files.wordpress.com/2008/04/eusattu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85926"/>
            <a:ext cx="3286148" cy="2000263"/>
          </a:xfrm>
          <a:prstGeom prst="rect">
            <a:avLst/>
          </a:prstGeom>
          <a:noFill/>
        </p:spPr>
      </p:pic>
      <p:pic>
        <p:nvPicPr>
          <p:cNvPr id="1028" name="Picture 4" descr="http://bp1.blogger.com/_g4jfQ9COILQ/Ry7dXVEIC7I/AAAAAAAACc8/E5Pj91qIFQI/s400/insects_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785926"/>
            <a:ext cx="2500330" cy="200026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00100" y="857232"/>
            <a:ext cx="7072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2"/>
                </a:solidFill>
                <a:latin typeface="+mn-lt"/>
              </a:rPr>
              <a:t>Insects are adapted to conserve water</a:t>
            </a:r>
            <a:endParaRPr lang="en-GB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4357694"/>
            <a:ext cx="7000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+mn-lt"/>
              </a:rPr>
              <a:t>Small Surface area :Volume ratio </a:t>
            </a:r>
            <a:r>
              <a:rPr lang="en-GB" sz="2400" dirty="0" smtClean="0">
                <a:latin typeface="+mn-lt"/>
              </a:rPr>
              <a:t>to minimise water loss from the body surface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FF0000"/>
                </a:solidFill>
                <a:latin typeface="+mn-lt"/>
              </a:rPr>
              <a:t> Waterproof coverings</a:t>
            </a:r>
          </a:p>
          <a:p>
            <a:r>
              <a:rPr lang="en-GB" sz="2400" dirty="0" smtClean="0">
                <a:latin typeface="+mn-lt"/>
              </a:rPr>
              <a:t>e.g. In </a:t>
            </a:r>
            <a:r>
              <a:rPr lang="en-GB" sz="2400" dirty="0" smtClean="0">
                <a:latin typeface="+mn-lt"/>
              </a:rPr>
              <a:t>insects </a:t>
            </a:r>
            <a:r>
              <a:rPr lang="en-GB" sz="2400" dirty="0" smtClean="0">
                <a:latin typeface="+mn-lt"/>
              </a:rPr>
              <a:t>the exoskeleton is covered with a waterproof cuticle</a:t>
            </a:r>
            <a:endParaRPr lang="en-GB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85794"/>
            <a:ext cx="73581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2"/>
                </a:solidFill>
                <a:latin typeface="+mn-lt"/>
              </a:rPr>
              <a:t>Insects are adapted for gas exchange </a:t>
            </a:r>
          </a:p>
          <a:p>
            <a:pPr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tx2"/>
                </a:solidFill>
                <a:latin typeface="+mn-lt"/>
              </a:rPr>
              <a:t>Insect Tracheal </a:t>
            </a:r>
            <a:r>
              <a:rPr lang="en-GB" sz="3200" dirty="0" smtClean="0">
                <a:solidFill>
                  <a:schemeClr val="tx2"/>
                </a:solidFill>
                <a:latin typeface="+mn-lt"/>
              </a:rPr>
              <a:t>System</a:t>
            </a:r>
            <a:endParaRPr lang="en-GB" sz="32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8434" name="Picture 2" descr="http://www.dkimages.com/discover/previews/975/800212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428736"/>
            <a:ext cx="2194560" cy="1211580"/>
          </a:xfrm>
          <a:prstGeom prst="rect">
            <a:avLst/>
          </a:prstGeom>
          <a:noFill/>
        </p:spPr>
      </p:pic>
      <p:pic>
        <p:nvPicPr>
          <p:cNvPr id="18436" name="Picture 4" descr="http://www.pleasanton.k12.ca.us/avhsweb/thiel/apbio/review/images/TrachealSystem15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7579" y="2714620"/>
            <a:ext cx="6534817" cy="242889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5214950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en-GB" sz="2400" dirty="0" smtClean="0">
                <a:solidFill>
                  <a:schemeClr val="tx2"/>
                </a:solidFill>
                <a:latin typeface="+mn-lt"/>
              </a:rPr>
              <a:t>Tracheal tubes </a:t>
            </a:r>
            <a:r>
              <a:rPr lang="en-GB" sz="2400" dirty="0" smtClean="0">
                <a:latin typeface="+mn-lt"/>
              </a:rPr>
              <a:t>run from the body surface into the tissues 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+mn-lt"/>
              </a:rPr>
              <a:t> </a:t>
            </a:r>
            <a:r>
              <a:rPr lang="en-GB" sz="2400" dirty="0" smtClean="0">
                <a:latin typeface="+mn-lt"/>
              </a:rPr>
              <a:t>Transport gases directly between the external environment and the body cells</a:t>
            </a:r>
            <a:endParaRPr lang="en-GB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4274820" cy="522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857224" y="714356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2"/>
                </a:solidFill>
                <a:latin typeface="+mn-lt"/>
              </a:rPr>
              <a:t>Anatomy of insect gas exchange system</a:t>
            </a:r>
            <a:endParaRPr lang="en-GB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6314" y="1357298"/>
            <a:ext cx="40719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 smtClean="0">
                <a:latin typeface="+mn-lt"/>
              </a:rPr>
              <a:t> </a:t>
            </a:r>
            <a:r>
              <a:rPr lang="en-GB" sz="2400" dirty="0" smtClean="0">
                <a:latin typeface="+mn-lt"/>
              </a:rPr>
              <a:t>Each </a:t>
            </a:r>
            <a:r>
              <a:rPr lang="en-GB" sz="2400" dirty="0" smtClean="0">
                <a:latin typeface="+mn-lt"/>
              </a:rPr>
              <a:t>segment of the insect (apart from the head) has a pair of lip-like openings called </a:t>
            </a:r>
            <a:r>
              <a:rPr lang="en-GB" sz="2400" dirty="0" smtClean="0">
                <a:solidFill>
                  <a:srgbClr val="FF0000"/>
                </a:solidFill>
                <a:latin typeface="+mn-lt"/>
              </a:rPr>
              <a:t>spiracles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+mn-lt"/>
              </a:rPr>
              <a:t>Tracheal tubes </a:t>
            </a:r>
            <a:r>
              <a:rPr lang="en-GB" sz="2400" dirty="0" smtClean="0">
                <a:latin typeface="+mn-lt"/>
              </a:rPr>
              <a:t>connected to each spiracle branch into a series of </a:t>
            </a:r>
            <a:r>
              <a:rPr lang="en-GB" sz="2400" dirty="0" err="1" smtClean="0">
                <a:latin typeface="+mn-lt"/>
              </a:rPr>
              <a:t>tracheoles</a:t>
            </a:r>
            <a:endParaRPr lang="en-GB" sz="2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2400" b="1" dirty="0" smtClean="0">
                <a:latin typeface="+mn-lt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+mn-lt"/>
              </a:rPr>
              <a:t>Tracheoles</a:t>
            </a:r>
            <a:r>
              <a:rPr lang="en-GB" sz="2400" b="1" dirty="0" smtClean="0">
                <a:latin typeface="+mn-lt"/>
              </a:rPr>
              <a:t> </a:t>
            </a:r>
            <a:r>
              <a:rPr lang="en-GB" sz="2400" dirty="0" smtClean="0">
                <a:latin typeface="+mn-lt"/>
              </a:rPr>
              <a:t>repeatedly </a:t>
            </a:r>
            <a:r>
              <a:rPr lang="en-GB" sz="2400" dirty="0" smtClean="0">
                <a:latin typeface="+mn-lt"/>
              </a:rPr>
              <a:t>divide </a:t>
            </a:r>
            <a:r>
              <a:rPr lang="en-GB" sz="2400" dirty="0" smtClean="0">
                <a:latin typeface="+mn-lt"/>
              </a:rPr>
              <a:t>until their </a:t>
            </a:r>
            <a:r>
              <a:rPr lang="en-GB" sz="2400" dirty="0" smtClean="0">
                <a:latin typeface="+mn-lt"/>
              </a:rPr>
              <a:t>numerous microscopic ends penetrate into individual body </a:t>
            </a:r>
            <a:r>
              <a:rPr lang="en-GB" sz="2400" dirty="0" smtClean="0">
                <a:latin typeface="+mn-lt"/>
              </a:rPr>
              <a:t>cells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28794" y="5786454"/>
            <a:ext cx="6929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000" dirty="0" smtClean="0">
                <a:latin typeface="+mn-lt"/>
              </a:rPr>
              <a:t> </a:t>
            </a:r>
            <a:r>
              <a:rPr lang="en-GB" sz="2400" dirty="0" smtClean="0">
                <a:latin typeface="+mn-lt"/>
              </a:rPr>
              <a:t>The </a:t>
            </a:r>
            <a:r>
              <a:rPr lang="en-GB" sz="2400" b="1" dirty="0" smtClean="0">
                <a:latin typeface="+mn-lt"/>
              </a:rPr>
              <a:t>spiracles can be closed </a:t>
            </a:r>
            <a:r>
              <a:rPr lang="en-GB" sz="2400" dirty="0" smtClean="0">
                <a:latin typeface="+mn-lt"/>
              </a:rPr>
              <a:t>to prevent </a:t>
            </a:r>
            <a:r>
              <a:rPr lang="en-GB" sz="2400" dirty="0" smtClean="0">
                <a:latin typeface="+mn-lt"/>
              </a:rPr>
              <a:t>water loss and </a:t>
            </a:r>
            <a:r>
              <a:rPr lang="en-GB" sz="2400" dirty="0" smtClean="0">
                <a:latin typeface="+mn-lt"/>
              </a:rPr>
              <a:t>opened when greater respiration is needed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000108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latin typeface="+mn-lt"/>
              </a:rPr>
              <a:t>How gases are exchanged in insects</a:t>
            </a:r>
            <a:endParaRPr lang="en-GB" sz="3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915531"/>
            <a:ext cx="792961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GB" sz="2800" dirty="0" smtClean="0">
                <a:solidFill>
                  <a:schemeClr val="tx2"/>
                </a:solidFill>
                <a:latin typeface="+mn-lt"/>
              </a:rPr>
              <a:t>Diffusion gradient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+mn-lt"/>
              </a:rPr>
              <a:t> Oxygen moves down a concentration gradient from the air into body cells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+mn-lt"/>
              </a:rPr>
              <a:t> </a:t>
            </a:r>
            <a:r>
              <a:rPr lang="en-GB" sz="2800" dirty="0" smtClean="0">
                <a:latin typeface="+mn-lt"/>
              </a:rPr>
              <a:t>Carbon dioxide moves down a concentration gradient from body cells into the air</a:t>
            </a:r>
          </a:p>
          <a:p>
            <a:endParaRPr lang="en-GB" sz="32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GB" sz="2800" dirty="0" smtClean="0">
                <a:solidFill>
                  <a:schemeClr val="tx2"/>
                </a:solidFill>
                <a:latin typeface="+mn-lt"/>
              </a:rPr>
              <a:t>Ventilation by rhythmic abdominal movements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+mn-lt"/>
              </a:rPr>
              <a:t> </a:t>
            </a:r>
            <a:r>
              <a:rPr lang="en-GB" sz="2800" dirty="0" smtClean="0">
                <a:latin typeface="+mn-lt"/>
              </a:rPr>
              <a:t>Further speeds up the exchange of respiratory gases by generating mass movements of air in and out of the tracheal tubes</a:t>
            </a:r>
            <a:endParaRPr lang="en-GB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628680" y="1214422"/>
            <a:ext cx="8229600" cy="83661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Application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Spiracle movements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2786058"/>
            <a:ext cx="77867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+mn-lt"/>
              </a:rPr>
              <a:t>AQA AS Biology textbook pg </a:t>
            </a:r>
            <a:r>
              <a:rPr lang="en-GB" sz="3200" dirty="0" smtClean="0">
                <a:latin typeface="+mn-lt"/>
              </a:rPr>
              <a:t>179</a:t>
            </a:r>
            <a:endParaRPr lang="en-GB" sz="3200" dirty="0" smtClean="0">
              <a:latin typeface="+mn-lt"/>
            </a:endParaRPr>
          </a:p>
          <a:p>
            <a:r>
              <a:rPr lang="en-GB" sz="3200" dirty="0" smtClean="0">
                <a:latin typeface="+mn-lt"/>
              </a:rPr>
              <a:t>Referring to Fig. 3, answer </a:t>
            </a:r>
            <a:r>
              <a:rPr lang="en-GB" sz="3200" dirty="0" smtClean="0">
                <a:latin typeface="+mn-lt"/>
              </a:rPr>
              <a:t>questions 1 </a:t>
            </a:r>
            <a:r>
              <a:rPr lang="en-GB" sz="3200" dirty="0" smtClean="0">
                <a:latin typeface="+mn-lt"/>
              </a:rPr>
              <a:t>-</a:t>
            </a:r>
            <a:r>
              <a:rPr lang="en-GB" sz="3200" dirty="0" smtClean="0">
                <a:latin typeface="+mn-lt"/>
              </a:rPr>
              <a:t> </a:t>
            </a:r>
            <a:r>
              <a:rPr lang="en-GB" sz="3200" dirty="0" smtClean="0">
                <a:latin typeface="+mn-lt"/>
              </a:rPr>
              <a:t>5</a:t>
            </a:r>
            <a:endParaRPr lang="en-GB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2184</TotalTime>
  <Words>479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Exchange and Transport</vt:lpstr>
      <vt:lpstr>Learning outcomes</vt:lpstr>
      <vt:lpstr>Slide 3</vt:lpstr>
      <vt:lpstr>Slide 4</vt:lpstr>
      <vt:lpstr>Slide 5</vt:lpstr>
      <vt:lpstr>Slide 6</vt:lpstr>
      <vt:lpstr>Slide 7</vt:lpstr>
      <vt:lpstr>Slide 8</vt:lpstr>
      <vt:lpstr>Slide 9</vt:lpstr>
      <vt:lpstr>Learning outcomes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HRH</dc:creator>
  <cp:lastModifiedBy> </cp:lastModifiedBy>
  <cp:revision>70</cp:revision>
  <dcterms:created xsi:type="dcterms:W3CDTF">2007-02-25T09:42:44Z</dcterms:created>
  <dcterms:modified xsi:type="dcterms:W3CDTF">2009-01-04T17:27:13Z</dcterms:modified>
</cp:coreProperties>
</file>