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2"/>
  </p:handoutMasterIdLst>
  <p:sldIdLst>
    <p:sldId id="269" r:id="rId2"/>
    <p:sldId id="273" r:id="rId3"/>
    <p:sldId id="282" r:id="rId4"/>
    <p:sldId id="285" r:id="rId5"/>
    <p:sldId id="274" r:id="rId6"/>
    <p:sldId id="283" r:id="rId7"/>
    <p:sldId id="284" r:id="rId8"/>
    <p:sldId id="286" r:id="rId9"/>
    <p:sldId id="288" r:id="rId10"/>
    <p:sldId id="287" r:id="rId11"/>
  </p:sldIdLst>
  <p:sldSz cx="9144000" cy="6858000" type="screen4x3"/>
  <p:notesSz cx="666908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6" tIns="45153" rIns="90306" bIns="4515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607" y="0"/>
            <a:ext cx="2889938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6" tIns="45153" rIns="90306" bIns="4515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118"/>
            <a:ext cx="2889938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6" tIns="45153" rIns="90306" bIns="4515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607" y="9429118"/>
            <a:ext cx="2889938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6" tIns="45153" rIns="90306" bIns="4515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65ABFB1-0729-4EBC-83DC-EC736EF525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BD37E-725F-4EBB-831C-12D7CFEF25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26497-1EA4-445C-82F4-497CC31363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77F1B-7C9F-4819-9C7B-85E658B62C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4FF19-8C25-49EC-BBC0-2EF84975BB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9436A-F8BB-4460-B066-736D7ED7BE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015C8-A819-4E59-A975-74149C8C0A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3A456-EF63-4B28-9132-AF4C6171C0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670AA-A506-41FE-9E81-9B21929157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A7A43-D3A9-4528-8250-6E3A140EEB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05693-CC8F-4F96-8883-FCE0136AB9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C7690-782B-48A6-9C21-8CC407E7D2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3222D24-B6B2-4808-BC06-74B3597405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09" r:id="rId2"/>
    <p:sldLayoutId id="2147483818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9" r:id="rId9"/>
    <p:sldLayoutId id="2147483815" r:id="rId10"/>
    <p:sldLayoutId id="21474838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Unit%202%20Chap%2013%20Flash%20Files/fish%20gill%20lamellae.sw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Unit%202%20Chap%2013%20Flash%20Files/fish%20gill%20filaments.sw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Unit%202%20Chap%2013%20Flash%20Files/parallel%20flow.swf" TargetMode="External"/><Relationship Id="rId2" Type="http://schemas.openxmlformats.org/officeDocument/2006/relationships/hyperlink" Target="Unit%202%20Chap%2013%20Flash%20Files/counter-current%20flow.swf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Unit%202%20Chap%2013%20Flash%20Files/gas%20exchange%20in%20fish%20summary.swf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328614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8800" dirty="0" smtClean="0"/>
              <a:t>Exchange and Transport</a:t>
            </a:r>
            <a:endParaRPr lang="en-GB" sz="8800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4286269"/>
            <a:ext cx="7854950" cy="1785937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r>
              <a:rPr lang="en-GB" sz="5600" dirty="0" smtClean="0"/>
              <a:t>13.3 Gas exchange in fish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57242" y="357174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Learning outcomes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571627"/>
            <a:ext cx="8115328" cy="492920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GB" dirty="0" smtClean="0">
                <a:solidFill>
                  <a:schemeClr val="tx2"/>
                </a:solidFill>
              </a:rPr>
              <a:t>Students should be able to understand the following:</a:t>
            </a:r>
          </a:p>
          <a:p>
            <a:r>
              <a:rPr lang="en-GB" dirty="0" smtClean="0"/>
              <a:t>The structure of fish gills and how water is passed along them</a:t>
            </a:r>
          </a:p>
          <a:p>
            <a:r>
              <a:rPr lang="en-GB" dirty="0" smtClean="0"/>
              <a:t>The difference between parallel flow and </a:t>
            </a:r>
            <a:r>
              <a:rPr lang="en-GB" dirty="0" err="1" smtClean="0"/>
              <a:t>countercurrent</a:t>
            </a:r>
            <a:r>
              <a:rPr lang="en-GB" dirty="0" smtClean="0"/>
              <a:t> flow</a:t>
            </a:r>
          </a:p>
          <a:p>
            <a:r>
              <a:rPr lang="en-GB" dirty="0" smtClean="0"/>
              <a:t>How </a:t>
            </a:r>
            <a:r>
              <a:rPr lang="en-GB" dirty="0" err="1" smtClean="0"/>
              <a:t>countercurrent</a:t>
            </a:r>
            <a:r>
              <a:rPr lang="en-GB" dirty="0" smtClean="0"/>
              <a:t> flow increases the rate of gas exchange</a:t>
            </a: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Candidates should be able to: </a:t>
            </a:r>
          </a:p>
          <a:p>
            <a:r>
              <a:rPr lang="en-GB" dirty="0" smtClean="0"/>
              <a:t>Describe gas exchange across the gills of a fish (gill lamellae and filaments including the </a:t>
            </a:r>
            <a:r>
              <a:rPr lang="en-GB" dirty="0" err="1" smtClean="0"/>
              <a:t>countercurrent</a:t>
            </a:r>
            <a:r>
              <a:rPr lang="en-GB" dirty="0" smtClean="0"/>
              <a:t> principle)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57242" y="357174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Learning outcomes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571627"/>
            <a:ext cx="8115328" cy="492920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GB" dirty="0" smtClean="0">
                <a:solidFill>
                  <a:schemeClr val="tx2"/>
                </a:solidFill>
              </a:rPr>
              <a:t>Students should be able to understand the following:</a:t>
            </a:r>
          </a:p>
          <a:p>
            <a:r>
              <a:rPr lang="en-GB" dirty="0" smtClean="0"/>
              <a:t>The structure of fish gills and how water is passed along them</a:t>
            </a:r>
          </a:p>
          <a:p>
            <a:r>
              <a:rPr lang="en-GB" dirty="0" smtClean="0"/>
              <a:t>The difference between parallel flow and </a:t>
            </a:r>
            <a:r>
              <a:rPr lang="en-GB" dirty="0" err="1" smtClean="0"/>
              <a:t>countercurrent</a:t>
            </a:r>
            <a:r>
              <a:rPr lang="en-GB" dirty="0" smtClean="0"/>
              <a:t> flow</a:t>
            </a:r>
          </a:p>
          <a:p>
            <a:r>
              <a:rPr lang="en-GB" dirty="0" smtClean="0"/>
              <a:t>How </a:t>
            </a:r>
            <a:r>
              <a:rPr lang="en-GB" dirty="0" err="1" smtClean="0"/>
              <a:t>countercurrent</a:t>
            </a:r>
            <a:r>
              <a:rPr lang="en-GB" dirty="0" smtClean="0"/>
              <a:t> flow increases the rate of gas exchange</a:t>
            </a: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Candidates should be able to: </a:t>
            </a:r>
          </a:p>
          <a:p>
            <a:r>
              <a:rPr lang="en-GB" dirty="0" smtClean="0"/>
              <a:t>Describe gas exchange across the gills of a fish (gill lamellae and filaments including the </a:t>
            </a:r>
            <a:r>
              <a:rPr lang="en-GB" dirty="0" err="1" smtClean="0"/>
              <a:t>countercurrent</a:t>
            </a:r>
            <a:r>
              <a:rPr lang="en-GB" dirty="0" smtClean="0"/>
              <a:t> principle)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60" y="1762144"/>
            <a:ext cx="657225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71472" y="719720"/>
            <a:ext cx="8072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002060"/>
                </a:solidFill>
                <a:latin typeface="+mn-lt"/>
              </a:rPr>
              <a:t>Structure of fish gills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719720"/>
            <a:ext cx="8072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002060"/>
                </a:solidFill>
                <a:latin typeface="+mn-lt"/>
              </a:rPr>
              <a:t>Gills and gas exchange</a:t>
            </a:r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500174"/>
            <a:ext cx="842965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800" dirty="0" smtClean="0"/>
              <a:t> </a:t>
            </a:r>
            <a:r>
              <a:rPr lang="en-GB" sz="2800" dirty="0" smtClean="0">
                <a:latin typeface="+mn-lt"/>
              </a:rPr>
              <a:t>Gills are the gas exchange surfaces in fish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+mn-lt"/>
              </a:rPr>
              <a:t> Composed of gill filaments stacked like pages in a book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+mn-lt"/>
              </a:rPr>
              <a:t> Gill lamellae project at right angles from the filaments and serve to increase the surface area of the gills for gas exchange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+mn-lt"/>
              </a:rPr>
              <a:t> Gill lamellae are just a few cells thick and contain blood capillaries</a:t>
            </a:r>
          </a:p>
          <a:p>
            <a:endParaRPr lang="en-GB" sz="2400" dirty="0" smtClean="0">
              <a:latin typeface="+mn-lt"/>
            </a:endParaRPr>
          </a:p>
          <a:p>
            <a:r>
              <a:rPr lang="en-GB" sz="2800" dirty="0" smtClean="0">
                <a:solidFill>
                  <a:srgbClr val="0070C0"/>
                </a:solidFill>
                <a:latin typeface="+mn-lt"/>
              </a:rPr>
              <a:t>How does this help facilitate gas exchange?</a:t>
            </a:r>
          </a:p>
          <a:p>
            <a:r>
              <a:rPr lang="en-GB" sz="2800" dirty="0" smtClean="0">
                <a:solidFill>
                  <a:srgbClr val="0070C0"/>
                </a:solidFill>
                <a:latin typeface="+mn-lt"/>
              </a:rPr>
              <a:t>Why will a fish suffocate if left out of water?</a:t>
            </a:r>
            <a:endParaRPr lang="en-GB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4612" y="6345816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2" action="ppaction://hlinkfile"/>
              </a:rPr>
              <a:t>Unit 2 Chap 13 Flash Files\fish gill lamellae.swf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71472" y="505406"/>
            <a:ext cx="8072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002060"/>
                </a:solidFill>
                <a:latin typeface="+mn-lt"/>
              </a:rPr>
              <a:t>Water flow over fish gills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200" y="1142984"/>
            <a:ext cx="6751320" cy="544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715272" y="2071678"/>
            <a:ext cx="11430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3" action="ppaction://hlinkfile"/>
              </a:rPr>
              <a:t>Unit 2 Chap 13 Flash Files\fish gill filaments.swf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171575"/>
            <a:ext cx="6757991" cy="554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71472" y="505406"/>
            <a:ext cx="8072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002060"/>
                </a:solidFill>
                <a:latin typeface="+mn-lt"/>
              </a:rPr>
              <a:t>Gas exchange across gill lamellae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8072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 smtClean="0">
                <a:solidFill>
                  <a:srgbClr val="002060"/>
                </a:solidFill>
                <a:latin typeface="+mn-lt"/>
              </a:rPr>
              <a:t>Countercurrent</a:t>
            </a:r>
            <a:r>
              <a:rPr lang="en-GB" sz="3600" b="1" dirty="0" smtClean="0">
                <a:solidFill>
                  <a:srgbClr val="002060"/>
                </a:solidFill>
                <a:latin typeface="+mn-lt"/>
              </a:rPr>
              <a:t> exchange principle</a:t>
            </a:r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142984"/>
            <a:ext cx="80010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 In </a:t>
            </a:r>
            <a:r>
              <a:rPr lang="en-GB" sz="2400" dirty="0" err="1" smtClean="0">
                <a:solidFill>
                  <a:srgbClr val="FF0000"/>
                </a:solidFill>
                <a:latin typeface="+mn-lt"/>
              </a:rPr>
              <a:t>countercurrent</a:t>
            </a:r>
            <a:r>
              <a:rPr lang="en-GB" sz="2400" dirty="0" smtClean="0">
                <a:solidFill>
                  <a:srgbClr val="FF0000"/>
                </a:solidFill>
                <a:latin typeface="+mn-lt"/>
              </a:rPr>
              <a:t> flow </a:t>
            </a:r>
            <a:r>
              <a:rPr lang="en-GB" sz="2400" dirty="0" smtClean="0">
                <a:latin typeface="+mn-lt"/>
              </a:rPr>
              <a:t>blood is always coming into contact with water that has a higher dissolved oxygen concentration 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 The diffusion gradient for oxygen is therefore maintained along the entire length of the gill structure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 This facilitates </a:t>
            </a:r>
            <a:r>
              <a:rPr lang="en-GB" sz="2400" dirty="0" err="1" smtClean="0">
                <a:latin typeface="+mn-lt"/>
              </a:rPr>
              <a:t>maximun</a:t>
            </a:r>
            <a:r>
              <a:rPr lang="en-GB" sz="2400" dirty="0" smtClean="0">
                <a:latin typeface="+mn-lt"/>
              </a:rPr>
              <a:t> possible gas exchange across gill lamellae</a:t>
            </a:r>
            <a:endParaRPr lang="en-GB" sz="24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4000504"/>
            <a:ext cx="80724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 In </a:t>
            </a:r>
            <a:r>
              <a:rPr lang="en-GB" sz="2400" dirty="0" smtClean="0">
                <a:solidFill>
                  <a:srgbClr val="FF0000"/>
                </a:solidFill>
                <a:latin typeface="+mn-lt"/>
              </a:rPr>
              <a:t>parallel flow </a:t>
            </a:r>
            <a:r>
              <a:rPr lang="en-GB" sz="2400" dirty="0" smtClean="0">
                <a:latin typeface="+mn-lt"/>
              </a:rPr>
              <a:t>the concentration gradient will level out when blood and water are both 50% saturated with oxygen</a:t>
            </a:r>
            <a:endParaRPr lang="en-GB" sz="2400" dirty="0" smtClean="0">
              <a:solidFill>
                <a:srgbClr val="FF0000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 Diffusion therefore stops when the blood is only 50% saturated with oxygen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 In the </a:t>
            </a:r>
            <a:r>
              <a:rPr lang="en-GB" sz="2400" dirty="0" err="1" smtClean="0">
                <a:solidFill>
                  <a:srgbClr val="FF0000"/>
                </a:solidFill>
                <a:latin typeface="+mn-lt"/>
              </a:rPr>
              <a:t>countercurrent</a:t>
            </a:r>
            <a:r>
              <a:rPr lang="en-GB" sz="2400" dirty="0" smtClean="0">
                <a:solidFill>
                  <a:srgbClr val="FF0000"/>
                </a:solidFill>
                <a:latin typeface="+mn-lt"/>
              </a:rPr>
              <a:t> system </a:t>
            </a:r>
            <a:r>
              <a:rPr lang="en-GB" sz="2400" dirty="0" smtClean="0">
                <a:latin typeface="+mn-lt"/>
              </a:rPr>
              <a:t>blood will continue absorbing oxygen from water as the concentration gradient does not level out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57422" y="3500438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2" action="ppaction://hlinkfile"/>
              </a:rPr>
              <a:t>Unit 2 Chap 13 Flash Files\counter-current flow.swf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357554" y="6357958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3" action="ppaction://hlinkfile"/>
              </a:rPr>
              <a:t>Unit 2 Chap 13 Flash Files\parallel flow.swf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37226"/>
            <a:ext cx="80724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002060"/>
                </a:solidFill>
                <a:latin typeface="+mn-lt"/>
              </a:rPr>
              <a:t>Summary of gas exchange in fish by </a:t>
            </a:r>
            <a:r>
              <a:rPr lang="en-GB" sz="3600" b="1" dirty="0" err="1" smtClean="0">
                <a:solidFill>
                  <a:srgbClr val="002060"/>
                </a:solidFill>
                <a:latin typeface="+mn-lt"/>
              </a:rPr>
              <a:t>countercurrent</a:t>
            </a:r>
            <a:r>
              <a:rPr lang="en-GB" sz="3600" b="1" dirty="0" smtClean="0">
                <a:solidFill>
                  <a:srgbClr val="002060"/>
                </a:solidFill>
                <a:latin typeface="+mn-lt"/>
              </a:rPr>
              <a:t> flow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2285992"/>
            <a:ext cx="73581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+mn-lt"/>
              </a:rPr>
              <a:t>AQA AS Biology textbook pg 181</a:t>
            </a:r>
          </a:p>
          <a:p>
            <a:r>
              <a:rPr lang="en-GB" sz="3200" dirty="0" smtClean="0">
                <a:latin typeface="+mn-lt"/>
              </a:rPr>
              <a:t>Answer summary questions 1 to 4</a:t>
            </a:r>
            <a:endParaRPr lang="en-GB" sz="32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3643314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2" action="ppaction://hlinkfile"/>
              </a:rPr>
              <a:t>Unit 2 Chap 13 Flash Files\gas exchange in fish summary.swf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4452002"/>
            <a:ext cx="807246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0070C0"/>
                </a:solidFill>
                <a:latin typeface="+mn-lt"/>
              </a:rPr>
              <a:t>Build a model to explain the principle of gas exchange in fish gills by </a:t>
            </a:r>
            <a:r>
              <a:rPr lang="en-GB" sz="3200" b="1" dirty="0" err="1" smtClean="0">
                <a:solidFill>
                  <a:srgbClr val="0070C0"/>
                </a:solidFill>
                <a:latin typeface="+mn-lt"/>
              </a:rPr>
              <a:t>countercurrent</a:t>
            </a:r>
            <a:r>
              <a:rPr lang="en-GB" sz="3200" b="1" dirty="0" smtClean="0">
                <a:solidFill>
                  <a:srgbClr val="0070C0"/>
                </a:solidFill>
                <a:latin typeface="+mn-lt"/>
              </a:rPr>
              <a:t> flow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42852"/>
            <a:ext cx="807246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002060"/>
                </a:solidFill>
                <a:latin typeface="+mn-lt"/>
              </a:rPr>
              <a:t>Complete the exam style questions on gas exchange in fish</a:t>
            </a:r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285860"/>
            <a:ext cx="807249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latin typeface="Arial" pitchFamily="34" charset="0"/>
                <a:cs typeface="Arial" pitchFamily="34" charset="0"/>
              </a:rPr>
              <a:t>Qu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 2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(a)	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countercurrent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mechanism;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	helps maintain diffusion gradient;			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	2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 (b)	mackerel has shortest total distance;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	for diffusion;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	(activity requires) oxygen for respiration / ATP production;	3	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							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5]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GB" b="1" dirty="0" err="1" smtClean="0">
                <a:latin typeface="Arial" pitchFamily="34" charset="0"/>
                <a:cs typeface="Arial" pitchFamily="34" charset="0"/>
              </a:rPr>
              <a:t>Qu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 1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(a)(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)	Arrow from vein towards artery, across lamella.		1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    (ii)	Water with high oxygen conc. meets blood with low oxygen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conc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	(</a:t>
            </a:r>
            <a:r>
              <a:rPr lang="en-GB" i="1" dirty="0" smtClean="0">
                <a:latin typeface="Arial" pitchFamily="34" charset="0"/>
                <a:cs typeface="Arial" pitchFamily="34" charset="0"/>
              </a:rPr>
              <a:t>may be derived from </a:t>
            </a:r>
            <a:r>
              <a:rPr lang="en-GB" i="1" u="sng" dirty="0" smtClean="0">
                <a:latin typeface="Arial" pitchFamily="34" charset="0"/>
                <a:cs typeface="Arial" pitchFamily="34" charset="0"/>
              </a:rPr>
              <a:t>correct</a:t>
            </a:r>
            <a:r>
              <a:rPr lang="en-GB" i="1" dirty="0" smtClean="0">
                <a:latin typeface="Arial" pitchFamily="34" charset="0"/>
                <a:cs typeface="Arial" pitchFamily="34" charset="0"/>
              </a:rPr>
              <a:t> diagram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)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	Difference in concentration maintained (across lamella);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u="sng" dirty="0" smtClean="0">
                <a:latin typeface="Arial" pitchFamily="34" charset="0"/>
                <a:cs typeface="Arial" pitchFamily="34" charset="0"/>
              </a:rPr>
              <a:t>Diffusion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gradient maintained.				2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(b)(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)	79 (</a:t>
            </a:r>
            <a:r>
              <a:rPr lang="en-GB" i="1" dirty="0" smtClean="0">
                <a:latin typeface="Arial" pitchFamily="34" charset="0"/>
                <a:cs typeface="Arial" pitchFamily="34" charset="0"/>
              </a:rPr>
              <a:t>Allow 78-80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) – </a:t>
            </a:r>
            <a:r>
              <a:rPr lang="en-GB" i="1" dirty="0" smtClean="0">
                <a:latin typeface="Arial" pitchFamily="34" charset="0"/>
                <a:cs typeface="Arial" pitchFamily="34" charset="0"/>
              </a:rPr>
              <a:t>gains 2 marks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	Length of cycle calculated from graph (0.75 - 0.77s) </a:t>
            </a:r>
            <a:r>
              <a:rPr lang="en-GB" i="1" dirty="0" smtClean="0">
                <a:latin typeface="Arial" pitchFamily="34" charset="0"/>
                <a:cs typeface="Arial" pitchFamily="34" charset="0"/>
              </a:rPr>
              <a:t>- gains 1mark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	Correct method (60 divided by cycle time),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	but cycle wrong time - </a:t>
            </a:r>
            <a:r>
              <a:rPr lang="en-GB" i="1" dirty="0" smtClean="0">
                <a:latin typeface="Arial" pitchFamily="34" charset="0"/>
                <a:cs typeface="Arial" pitchFamily="34" charset="0"/>
              </a:rPr>
              <a:t>gains 1 mark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	2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(ii)	Floor of mouth cavity lowered (increasing volume).		1	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							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6]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2851</TotalTime>
  <Words>424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Exchange and Transport</vt:lpstr>
      <vt:lpstr>Learning outcomes</vt:lpstr>
      <vt:lpstr>Slide 3</vt:lpstr>
      <vt:lpstr>Slide 4</vt:lpstr>
      <vt:lpstr>Slide 5</vt:lpstr>
      <vt:lpstr>Slide 6</vt:lpstr>
      <vt:lpstr>Slide 7</vt:lpstr>
      <vt:lpstr>Slide 8</vt:lpstr>
      <vt:lpstr>Slide 9</vt:lpstr>
      <vt:lpstr>Learning outcomes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HRH</dc:creator>
  <cp:lastModifiedBy> </cp:lastModifiedBy>
  <cp:revision>80</cp:revision>
  <dcterms:created xsi:type="dcterms:W3CDTF">2007-02-25T09:42:44Z</dcterms:created>
  <dcterms:modified xsi:type="dcterms:W3CDTF">2009-04-20T08:37:15Z</dcterms:modified>
</cp:coreProperties>
</file>