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3" r:id="rId3"/>
    <p:sldId id="284" r:id="rId4"/>
    <p:sldId id="283" r:id="rId5"/>
    <p:sldId id="289" r:id="rId6"/>
    <p:sldId id="286" r:id="rId7"/>
    <p:sldId id="287" r:id="rId8"/>
    <p:sldId id="288" r:id="rId9"/>
    <p:sldId id="291" r:id="rId10"/>
    <p:sldId id="290" r:id="rId11"/>
    <p:sldId id="292" r:id="rId12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5ABFB1-0729-4EBC-83DC-EC736EF52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3D3AB-8188-41A8-988C-2D853F6659DD}" type="datetimeFigureOut">
              <a:rPr lang="en-US" smtClean="0"/>
              <a:pPr/>
              <a:t>3/29/2009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57366-6F3C-4AD8-B707-2BFE3687D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Leaf diagram templates to hand out to students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57366-6F3C-4AD8-B707-2BFE3687D5A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importance of waxy cuticle and stomata (distribution +</a:t>
            </a:r>
            <a:r>
              <a:rPr lang="en-GB" baseline="0" dirty="0" smtClean="0"/>
              <a:t> opening) </a:t>
            </a:r>
            <a:r>
              <a:rPr lang="en-GB" dirty="0" smtClean="0"/>
              <a:t>in terms of efficient gas exchange and water </a:t>
            </a:r>
            <a:r>
              <a:rPr lang="en-GB" dirty="0" smtClean="0"/>
              <a:t>loss.</a:t>
            </a:r>
            <a:r>
              <a:rPr lang="en-GB" baseline="0" dirty="0" smtClean="0"/>
              <a:t> </a:t>
            </a:r>
            <a:r>
              <a:rPr lang="en-GB" dirty="0" smtClean="0"/>
              <a:t>Could</a:t>
            </a:r>
            <a:r>
              <a:rPr lang="en-GB" baseline="0" dirty="0" smtClean="0"/>
              <a:t> also study prepared microscope slides of leaf cross section at this point in lesson?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57366-6F3C-4AD8-B707-2BFE3687D5A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Stomata peel class experiment using nail varnish – study lower then upper surfaces of leaf under microscope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57366-6F3C-4AD8-B707-2BFE3687D5A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D37E-725F-4EBB-831C-12D7CFEF2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6497-1EA4-445C-82F4-497CC3136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7F1B-7C9F-4819-9C7B-85E658B62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FF19-8C25-49EC-BBC0-2EF84975B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436A-F8BB-4460-B066-736D7ED7B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15C8-A819-4E59-A975-74149C8C0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56-EF63-4B28-9132-AF4C6171C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70AA-A506-41FE-9E81-9B2192915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7A43-D3A9-4528-8250-6E3A140EEB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5693-CC8F-4F96-8883-FCE0136AB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7690-782B-48A6-9C21-8CC407E7D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222D24-B6B2-4808-BC06-74B359740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8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9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32861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800" dirty="0" smtClean="0"/>
              <a:t>Exchange and Transport</a:t>
            </a:r>
            <a:endParaRPr lang="en-GB" sz="8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950" cy="1785937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GB" sz="5600" dirty="0" smtClean="0"/>
              <a:t>13.4 Gas exchange in the leaf of a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28572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115328" cy="492920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How plants exchange gases?</a:t>
            </a:r>
          </a:p>
          <a:p>
            <a:r>
              <a:rPr lang="en-GB" dirty="0" smtClean="0"/>
              <a:t>How the leaf of a dicotyledonous plant is adapted for efficient gas exchange</a:t>
            </a:r>
          </a:p>
          <a:p>
            <a:r>
              <a:rPr lang="en-GB" dirty="0" smtClean="0"/>
              <a:t>Comparisons between gas exchange in plants and insects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Use their knowledge and understanding of the principles of diffusion to explain the adaptations of gas exchange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31274"/>
            <a:ext cx="8572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(a) 	Rough endoplasmic reticulum;}</a:t>
            </a:r>
            <a:r>
              <a:rPr lang="en-GB" i="1" dirty="0" smtClean="0">
                <a:latin typeface="+mn-lt"/>
              </a:rPr>
              <a:t> Endoplasmic reticulum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smooth endoplasmic reticulum;}</a:t>
            </a:r>
            <a:r>
              <a:rPr lang="en-GB" i="1" dirty="0" smtClean="0">
                <a:latin typeface="+mn-lt"/>
              </a:rPr>
              <a:t> = 1 mark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mitochondria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</a:t>
            </a:r>
            <a:r>
              <a:rPr lang="en-GB" dirty="0" err="1" smtClean="0">
                <a:latin typeface="+mn-lt"/>
              </a:rPr>
              <a:t>ribosomes</a:t>
            </a:r>
            <a:r>
              <a:rPr lang="en-GB" dirty="0" smtClean="0">
                <a:latin typeface="+mn-lt"/>
              </a:rPr>
              <a:t>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Golgi body;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(</a:t>
            </a:r>
            <a:r>
              <a:rPr lang="en-GB" i="1" dirty="0" smtClean="0">
                <a:latin typeface="+mn-lt"/>
              </a:rPr>
              <a:t>accept : </a:t>
            </a:r>
            <a:r>
              <a:rPr lang="en-GB" i="1" dirty="0" err="1" smtClean="0">
                <a:latin typeface="+mn-lt"/>
              </a:rPr>
              <a:t>lysosomes</a:t>
            </a:r>
            <a:r>
              <a:rPr lang="en-GB" i="1" dirty="0" smtClean="0">
                <a:latin typeface="+mn-lt"/>
              </a:rPr>
              <a:t> / </a:t>
            </a:r>
            <a:r>
              <a:rPr lang="en-GB" i="1" dirty="0" err="1" smtClean="0">
                <a:latin typeface="+mn-lt"/>
              </a:rPr>
              <a:t>centrioles</a:t>
            </a:r>
            <a:r>
              <a:rPr lang="en-GB" i="1" dirty="0" smtClean="0">
                <a:latin typeface="+mn-lt"/>
              </a:rPr>
              <a:t>;</a:t>
            </a:r>
            <a:br>
              <a:rPr lang="en-GB" i="1" dirty="0" smtClean="0">
                <a:latin typeface="+mn-lt"/>
              </a:rPr>
            </a:br>
            <a:r>
              <a:rPr lang="en-GB" i="1" dirty="0" smtClean="0">
                <a:latin typeface="+mn-lt"/>
              </a:rPr>
              <a:t>	reject : chloroplasts / parts of organelles</a:t>
            </a:r>
            <a:r>
              <a:rPr lang="en-GB" dirty="0" smtClean="0">
                <a:latin typeface="+mn-lt"/>
              </a:rPr>
              <a:t>)			max 2</a:t>
            </a:r>
          </a:p>
          <a:p>
            <a:r>
              <a:rPr lang="en-GB" dirty="0" smtClean="0">
                <a:latin typeface="+mn-lt"/>
              </a:rPr>
              <a:t> </a:t>
            </a:r>
          </a:p>
          <a:p>
            <a:r>
              <a:rPr lang="en-GB" dirty="0" smtClean="0">
                <a:latin typeface="+mn-lt"/>
              </a:rPr>
              <a:t>(b)(</a:t>
            </a:r>
            <a:r>
              <a:rPr lang="en-GB" dirty="0" err="1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)	Large numbers of chloroplasts/ </a:t>
            </a:r>
            <a:r>
              <a:rPr lang="en-GB" dirty="0" err="1" smtClean="0">
                <a:latin typeface="+mn-lt"/>
              </a:rPr>
              <a:t>grana</a:t>
            </a:r>
            <a:r>
              <a:rPr lang="en-GB" dirty="0" smtClean="0">
                <a:latin typeface="+mn-lt"/>
              </a:rPr>
              <a:t> / ‘lots’ of chlorophyll;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Different pigments that can absorb different wavelengths;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Tall / thin / long shape (perpendicular to light);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Chloroplasts can migrate within cells.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(</a:t>
            </a:r>
            <a:r>
              <a:rPr lang="en-GB" i="1" dirty="0" smtClean="0">
                <a:latin typeface="+mn-lt"/>
              </a:rPr>
              <a:t>reject: cells near surface; large surface area</a:t>
            </a:r>
            <a:r>
              <a:rPr lang="en-GB" dirty="0" smtClean="0">
                <a:latin typeface="+mn-lt"/>
              </a:rPr>
              <a:t>)			max 2</a:t>
            </a:r>
          </a:p>
          <a:p>
            <a:r>
              <a:rPr lang="en-GB" dirty="0" smtClean="0">
                <a:latin typeface="+mn-lt"/>
              </a:rPr>
              <a:t>(ii)	Thin cell walls;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Large surface area (: volume ratio) (for diffusion);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Gaps/spaces between adjacent cells / walls not touching.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	(</a:t>
            </a:r>
            <a:r>
              <a:rPr lang="en-GB" i="1" dirty="0" smtClean="0">
                <a:latin typeface="+mn-lt"/>
              </a:rPr>
              <a:t>reject: moist; air spaces in spongy </a:t>
            </a:r>
            <a:r>
              <a:rPr lang="en-GB" i="1" dirty="0" err="1" smtClean="0">
                <a:latin typeface="+mn-lt"/>
              </a:rPr>
              <a:t>mesophyll</a:t>
            </a:r>
            <a:r>
              <a:rPr lang="en-GB" dirty="0" smtClean="0">
                <a:latin typeface="+mn-lt"/>
              </a:rPr>
              <a:t>)			max 2</a:t>
            </a:r>
          </a:p>
          <a:p>
            <a:r>
              <a:rPr lang="en-GB" b="1" dirty="0" smtClean="0">
                <a:latin typeface="+mn-lt"/>
              </a:rPr>
              <a:t>								[6]</a:t>
            </a:r>
          </a:p>
          <a:p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85720" y="71436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Mark scheme - exam style question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28572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115328" cy="492920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How plants exchange gases?</a:t>
            </a:r>
          </a:p>
          <a:p>
            <a:r>
              <a:rPr lang="en-GB" dirty="0" smtClean="0"/>
              <a:t>How the leaf of a dicotyledonous plant is adapted for efficient gas exchange</a:t>
            </a:r>
          </a:p>
          <a:p>
            <a:r>
              <a:rPr lang="en-GB" dirty="0" smtClean="0"/>
              <a:t>Comparisons between gas exchange in plants and insects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Use their knowledge and understanding of the principles of diffusion to explain the adaptations of gas exchange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63563" y="1295422"/>
            <a:ext cx="8329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Plants use </a:t>
            </a:r>
            <a:r>
              <a:rPr lang="en-GB" sz="2400" b="1" dirty="0">
                <a:latin typeface="+mn-lt"/>
              </a:rPr>
              <a:t>carbon dioxide</a:t>
            </a:r>
            <a:r>
              <a:rPr lang="en-GB" sz="2400" dirty="0">
                <a:latin typeface="+mn-lt"/>
              </a:rPr>
              <a:t> during photosynthesis and produce </a:t>
            </a:r>
            <a:r>
              <a:rPr lang="en-GB" sz="2400" b="1" dirty="0">
                <a:latin typeface="+mn-lt"/>
              </a:rPr>
              <a:t>oxygen</a:t>
            </a:r>
            <a:r>
              <a:rPr lang="en-GB" sz="2400" dirty="0">
                <a:latin typeface="+mn-lt"/>
              </a:rPr>
              <a:t>. These gases move in and out of the plant through the leaves by </a:t>
            </a:r>
            <a:r>
              <a:rPr lang="en-GB" sz="2400" b="1" dirty="0">
                <a:latin typeface="+mn-lt"/>
              </a:rPr>
              <a:t>diffusion</a:t>
            </a:r>
            <a:r>
              <a:rPr lang="en-GB" sz="2400" dirty="0">
                <a:latin typeface="+mn-lt"/>
              </a:rPr>
              <a:t>.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63563" y="2571772"/>
            <a:ext cx="42243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When the concentration of  </a:t>
            </a:r>
            <a:r>
              <a:rPr lang="en-GB" sz="2400" b="1" dirty="0">
                <a:latin typeface="+mn-lt"/>
              </a:rPr>
              <a:t>carbon dioxide</a:t>
            </a:r>
            <a:r>
              <a:rPr lang="en-GB" sz="2400" dirty="0">
                <a:latin typeface="+mn-lt"/>
              </a:rPr>
              <a:t> inside the plant is </a:t>
            </a:r>
            <a:r>
              <a:rPr lang="en-GB" sz="2400" b="1" dirty="0">
                <a:latin typeface="+mn-lt"/>
              </a:rPr>
              <a:t>low</a:t>
            </a:r>
            <a:r>
              <a:rPr lang="en-GB" sz="2400" dirty="0">
                <a:latin typeface="+mn-lt"/>
              </a:rPr>
              <a:t>, it will diffuse in from the air, through pores in the leaves into the plant cells.   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63563" y="4614885"/>
            <a:ext cx="4152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If the concentration of </a:t>
            </a:r>
            <a:r>
              <a:rPr lang="en-GB" sz="2400" b="1" dirty="0">
                <a:latin typeface="+mn-lt"/>
              </a:rPr>
              <a:t>oxygen</a:t>
            </a:r>
            <a:r>
              <a:rPr lang="en-GB" sz="2400" dirty="0">
                <a:latin typeface="+mn-lt"/>
              </a:rPr>
              <a:t> is high inside the plant, it will diffuse from the plant cells through the pores and into the air. </a:t>
            </a:r>
          </a:p>
        </p:txBody>
      </p:sp>
      <p:pic>
        <p:nvPicPr>
          <p:cNvPr id="10" name="Picture 20" descr="BA11_sun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571772"/>
            <a:ext cx="3714750" cy="40005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505406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How gases move in and out of plants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05406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Gas exchange in leaves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Photosynthesis</a:t>
            </a:r>
            <a:r>
              <a:rPr lang="en-GB" sz="2400" dirty="0" smtClean="0">
                <a:latin typeface="+mn-lt"/>
              </a:rPr>
              <a:t> occurs only in the chloroplasts of some plant cells at certain times of the day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</a:t>
            </a:r>
            <a:r>
              <a:rPr lang="en-GB" sz="2400" dirty="0" smtClean="0">
                <a:solidFill>
                  <a:srgbClr val="0070C0"/>
                </a:solidFill>
                <a:latin typeface="+mn-lt"/>
              </a:rPr>
              <a:t>Respiration</a:t>
            </a:r>
            <a:r>
              <a:rPr lang="en-GB" sz="2400" dirty="0" smtClean="0">
                <a:latin typeface="+mn-lt"/>
              </a:rPr>
              <a:t> occurs in the mitochondria of all plant cells at all times of the day</a:t>
            </a:r>
            <a:endParaRPr lang="en-GB" sz="2400" dirty="0">
              <a:latin typeface="+mn-lt"/>
            </a:endParaRPr>
          </a:p>
        </p:txBody>
      </p:sp>
      <p:pic>
        <p:nvPicPr>
          <p:cNvPr id="5" name="Picture 4" descr="leaf 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10" y="3249000"/>
            <a:ext cx="3143250" cy="339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662" y="328612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PHOTOSYNTHESIS</a:t>
            </a:r>
            <a:endParaRPr lang="en-GB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07207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RESPIRATION</a:t>
            </a:r>
            <a:endParaRPr lang="en-GB" sz="2400" dirty="0">
              <a:latin typeface="+mn-lt"/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3286116" y="3891942"/>
            <a:ext cx="1214446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4572000" y="3820504"/>
            <a:ext cx="1214446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403481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CO2</a:t>
            </a:r>
            <a:endParaRPr lang="en-GB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39105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O2</a:t>
            </a:r>
            <a:endParaRPr lang="en-GB" sz="1600" dirty="0">
              <a:latin typeface="+mn-lt"/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3143240" y="5320702"/>
            <a:ext cx="1214446" cy="214314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4714876" y="5177826"/>
            <a:ext cx="1214446" cy="214314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555365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O2</a:t>
            </a:r>
            <a:endParaRPr lang="en-GB" sz="16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533933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CO2</a:t>
            </a:r>
            <a:endParaRPr lang="en-GB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5406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Gas exchange in the leaf of a plant</a:t>
            </a:r>
          </a:p>
          <a:p>
            <a:endParaRPr lang="en-GB" dirty="0"/>
          </a:p>
        </p:txBody>
      </p:sp>
      <p:pic>
        <p:nvPicPr>
          <p:cNvPr id="3" name="Picture 2" descr="vertical section leaf diagra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1" y="1142984"/>
            <a:ext cx="6905625" cy="46820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5857892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Label your diagram to describe the structure of a dicotyledonous plant leaf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183" y="1113158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The diffusion of gases occurs in the leaves. They are adapted for this function in the following ways: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7158" y="2029146"/>
            <a:ext cx="8329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l"/>
            </a:pPr>
            <a:r>
              <a:rPr lang="en-GB" sz="2400" dirty="0">
                <a:latin typeface="+mn-lt"/>
              </a:rPr>
              <a:t>Leaves are </a:t>
            </a:r>
            <a:r>
              <a:rPr lang="en-GB" sz="2400" b="1" dirty="0">
                <a:latin typeface="+mn-lt"/>
              </a:rPr>
              <a:t>thin</a:t>
            </a:r>
            <a:r>
              <a:rPr lang="en-GB" sz="2400" dirty="0">
                <a:latin typeface="+mn-lt"/>
              </a:rPr>
              <a:t>. This decreases the distance gases have to travel between the air and cells.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7158" y="3037208"/>
            <a:ext cx="40084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l"/>
            </a:pPr>
            <a:r>
              <a:rPr lang="en-GB" sz="2400" dirty="0">
                <a:latin typeface="+mn-lt"/>
              </a:rPr>
              <a:t>There are </a:t>
            </a:r>
            <a:r>
              <a:rPr lang="en-GB" sz="2400" b="1" dirty="0">
                <a:latin typeface="+mn-lt"/>
              </a:rPr>
              <a:t>air spaces</a:t>
            </a:r>
            <a:r>
              <a:rPr lang="en-GB" sz="2400" dirty="0">
                <a:latin typeface="+mn-lt"/>
              </a:rPr>
              <a:t> between cells. This increases the speed of diffusion from the air to the cells inside the leaf.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7158" y="5000636"/>
            <a:ext cx="3792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l"/>
            </a:pPr>
            <a:r>
              <a:rPr lang="en-GB" sz="2400" dirty="0">
                <a:latin typeface="+mn-lt"/>
              </a:rPr>
              <a:t>There are lots of </a:t>
            </a:r>
            <a:r>
              <a:rPr lang="en-GB" sz="2400" b="1" dirty="0">
                <a:latin typeface="+mn-lt"/>
              </a:rPr>
              <a:t>stomata (pores)</a:t>
            </a:r>
            <a:r>
              <a:rPr lang="en-GB" sz="2400" dirty="0">
                <a:latin typeface="+mn-lt"/>
              </a:rPr>
              <a:t> on the undersides of leaves. 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11170" y="6143644"/>
            <a:ext cx="3650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33CC33"/>
              </a:buClr>
              <a:buFont typeface="Wingdings" pitchFamily="2" charset="2"/>
              <a:buNone/>
            </a:pPr>
            <a:r>
              <a:rPr lang="en-GB" sz="2400" dirty="0">
                <a:latin typeface="+mn-lt"/>
              </a:rPr>
              <a:t>These let gases in and out.</a:t>
            </a:r>
          </a:p>
        </p:txBody>
      </p:sp>
      <p:pic>
        <p:nvPicPr>
          <p:cNvPr id="11" name="Picture 10" descr="BA11_gfx_leaf_cross_s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4158" y="2751458"/>
            <a:ext cx="4465637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73470" y="3470596"/>
            <a:ext cx="56515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51283" y="5774058"/>
            <a:ext cx="151130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28596" y="50540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How are leaves adapted for diffusion?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281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+mn-lt"/>
              </a:rPr>
              <a:t>On the underside of leaves are small holes, or pores, called </a:t>
            </a:r>
            <a:r>
              <a:rPr lang="en-GB" sz="2400" b="1">
                <a:solidFill>
                  <a:srgbClr val="10BC45"/>
                </a:solidFill>
                <a:latin typeface="+mn-lt"/>
              </a:rPr>
              <a:t>stomata</a:t>
            </a:r>
            <a:r>
              <a:rPr lang="en-GB" sz="2400">
                <a:latin typeface="+mn-lt"/>
              </a:rPr>
              <a:t>. A single hole is called a </a:t>
            </a:r>
            <a:r>
              <a:rPr lang="en-GB" sz="2400" b="1">
                <a:solidFill>
                  <a:srgbClr val="10BC45"/>
                </a:solidFill>
                <a:latin typeface="+mn-lt"/>
              </a:rPr>
              <a:t>stoma</a:t>
            </a:r>
            <a:r>
              <a:rPr lang="en-GB" sz="2400">
                <a:latin typeface="+mn-lt"/>
              </a:rPr>
              <a:t>.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3563" y="1690688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Each stoma is surrounded by two </a:t>
            </a:r>
            <a:r>
              <a:rPr lang="en-GB" sz="2400" b="1" dirty="0">
                <a:solidFill>
                  <a:srgbClr val="10BC45"/>
                </a:solidFill>
                <a:latin typeface="+mn-lt"/>
              </a:rPr>
              <a:t>guard cells</a:t>
            </a:r>
            <a:r>
              <a:rPr lang="en-GB" sz="2400" dirty="0">
                <a:latin typeface="+mn-lt"/>
              </a:rPr>
              <a:t>, which control the opening and closing of the stoma.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55875" y="2619375"/>
            <a:ext cx="619283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+mn-lt"/>
              </a:rPr>
              <a:t>When carbon dioxide levels are low inside the plant, the guard cells gain water and  become </a:t>
            </a:r>
            <a:r>
              <a:rPr lang="en-GB" sz="2400" b="1">
                <a:latin typeface="+mn-lt"/>
              </a:rPr>
              <a:t>turgid</a:t>
            </a:r>
            <a:r>
              <a:rPr lang="en-GB" sz="2400">
                <a:latin typeface="+mn-lt"/>
              </a:rPr>
              <a:t>. They curve out, opening the stoma and allowing gases in and out. Water also evaporates through stomata.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+mn-lt"/>
              </a:rPr>
              <a:t>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63563" y="4652963"/>
            <a:ext cx="6408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+mn-lt"/>
              </a:rPr>
              <a:t>High carbon dioxide levels cause the guard cells to lose water, closing the stoma.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63562" y="5559425"/>
            <a:ext cx="6080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Now carry out a stomata peel experiment and observe the leaf under a microscope 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   </a:t>
            </a:r>
            <a:endParaRPr lang="en-GB" sz="24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7" name="Picture 10" descr="BA9_gfx_stomata_clos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4157663"/>
            <a:ext cx="1155700" cy="2439987"/>
          </a:xfrm>
          <a:prstGeom prst="rect">
            <a:avLst/>
          </a:prstGeom>
          <a:noFill/>
        </p:spPr>
      </p:pic>
      <p:pic>
        <p:nvPicPr>
          <p:cNvPr id="8" name="Picture 11" descr="BA9_gfx_stomata_op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493963"/>
            <a:ext cx="15875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Stomata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Gas exchange in the leaf of a plant compared to insects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708840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n-lt"/>
              </a:rPr>
              <a:t>AQA AS Biology textbook pg 183</a:t>
            </a:r>
          </a:p>
          <a:p>
            <a:r>
              <a:rPr lang="en-GB" sz="2800" dirty="0" smtClean="0">
                <a:latin typeface="+mn-lt"/>
              </a:rPr>
              <a:t>Answer summary questions 1 to 2</a:t>
            </a:r>
            <a:endParaRPr lang="en-GB" sz="2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714620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How gas exchange is similar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596" y="3643314"/>
            <a:ext cx="8429684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63785" y="4750603"/>
            <a:ext cx="3929884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3786190"/>
            <a:ext cx="4143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300" dirty="0" smtClean="0">
                <a:latin typeface="+mn-lt"/>
              </a:rPr>
              <a:t>Diffusion in the gas phase 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Short diffusion distance between external air and cells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Gases diffuse through pores in outer coverings (stomata and spiracles)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Avoid excessive water loss by opening and closing pores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00562" y="3786190"/>
            <a:ext cx="4643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</a:t>
            </a:r>
            <a:r>
              <a:rPr lang="en-GB" sz="2300" dirty="0" smtClean="0">
                <a:latin typeface="+mn-lt"/>
              </a:rPr>
              <a:t>Insects create mass air flow to assist gas exchange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Plants have larger </a:t>
            </a:r>
            <a:r>
              <a:rPr lang="en-GB" sz="2300" dirty="0" err="1" smtClean="0">
                <a:latin typeface="+mn-lt"/>
              </a:rPr>
              <a:t>SA:Vol</a:t>
            </a:r>
            <a:r>
              <a:rPr lang="en-GB" sz="2300" dirty="0" smtClean="0">
                <a:latin typeface="+mn-lt"/>
              </a:rPr>
              <a:t> ratio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Insects have tracheae for gases to diffuse along – not found in plants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latin typeface="+mn-lt"/>
              </a:rPr>
              <a:t> Plants interchange gases between respiration and photosynthesis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0562" y="2714620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How gas exchange is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7158" y="71436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5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Extension and Homework</a:t>
            </a:r>
            <a:endParaRPr kumimoji="0" lang="en-GB" sz="5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98630"/>
            <a:ext cx="77867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AQA AS Biology textbook pg 183 Application questions 1-4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Complete the exam style question about gas exchange in the leaf of a plant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002060"/>
                </a:solidFill>
                <a:latin typeface="+mn-lt"/>
              </a:rPr>
              <a:t>Write a brief report including diagrams to explain how and why a plant opens and closes the stomata on its leaves</a:t>
            </a:r>
          </a:p>
          <a:p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3191</TotalTime>
  <Words>719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Exchange and Transport</vt:lpstr>
      <vt:lpstr>Learning outcomes</vt:lpstr>
      <vt:lpstr>Slide 3</vt:lpstr>
      <vt:lpstr>Slide 4</vt:lpstr>
      <vt:lpstr>Slide 5</vt:lpstr>
      <vt:lpstr>Slide 6</vt:lpstr>
      <vt:lpstr>Slide 7</vt:lpstr>
      <vt:lpstr>Slide 8</vt:lpstr>
      <vt:lpstr>Slide 9</vt:lpstr>
      <vt:lpstr>Learning outcomes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HRH</dc:creator>
  <cp:lastModifiedBy> </cp:lastModifiedBy>
  <cp:revision>85</cp:revision>
  <dcterms:created xsi:type="dcterms:W3CDTF">2007-02-25T09:42:44Z</dcterms:created>
  <dcterms:modified xsi:type="dcterms:W3CDTF">2009-03-29T14:38:20Z</dcterms:modified>
</cp:coreProperties>
</file>