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0" r:id="rId3"/>
    <p:sldId id="275" r:id="rId4"/>
    <p:sldId id="276" r:id="rId5"/>
    <p:sldId id="277" r:id="rId6"/>
    <p:sldId id="293" r:id="rId7"/>
    <p:sldId id="259" r:id="rId8"/>
    <p:sldId id="273" r:id="rId9"/>
    <p:sldId id="274" r:id="rId10"/>
    <p:sldId id="294" r:id="rId11"/>
    <p:sldId id="295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CD5370-F34D-449E-B3A4-FE1FF402916F}" type="datetimeFigureOut">
              <a:rPr lang="en-US" smtClean="0"/>
              <a:pPr/>
              <a:t>4/28/2010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481BA0D-C5F3-48CF-9012-D26F7BD0A5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13.5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Circulatory System of a Mammal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What does a ‘double’ circulatory system mean?</a:t>
            </a:r>
          </a:p>
          <a:p>
            <a:r>
              <a:rPr lang="en-GB" dirty="0" smtClean="0"/>
              <a:t>Blood passes twice through the heart for each circuit of the body.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Why is it advantageous/necessary?</a:t>
            </a:r>
          </a:p>
          <a:p>
            <a:r>
              <a:rPr lang="en-GB" dirty="0" smtClean="0"/>
              <a:t>When blood passes through the lungs, the pressure lowers. If it didn’t go back to the heart before going off to the body, then circulation would be very slow.</a:t>
            </a:r>
          </a:p>
          <a:p>
            <a:r>
              <a:rPr lang="en-GB" dirty="0" smtClean="0"/>
              <a:t>Having a double circulation boosts pressure and helps to deliver substances to the rest of the body quickly (which is needed due to mammals having a high body temperature and a high metabolism)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Complete Summary Questions on page 185.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13.5 Circulatory System of a Mammal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Learning Objectives:</a:t>
            </a:r>
          </a:p>
          <a:p>
            <a:endParaRPr lang="en-GB" b="1" dirty="0" smtClean="0"/>
          </a:p>
          <a:p>
            <a:r>
              <a:rPr lang="en-GB" b="1" dirty="0" smtClean="0"/>
              <a:t>Over </a:t>
            </a:r>
            <a:r>
              <a:rPr lang="en-GB" b="1" dirty="0"/>
              <a:t>large distances, efficient supply of materials is provided by mass transport.</a:t>
            </a:r>
          </a:p>
          <a:p>
            <a:r>
              <a:rPr lang="en-GB" b="1" dirty="0" smtClean="0"/>
              <a:t>The </a:t>
            </a:r>
            <a:r>
              <a:rPr lang="en-GB" b="1" dirty="0"/>
              <a:t>general pattern of blood circulation in a mammal. </a:t>
            </a:r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(Names </a:t>
            </a:r>
            <a:r>
              <a:rPr lang="en-GB" b="1" dirty="0">
                <a:solidFill>
                  <a:srgbClr val="FF0000"/>
                </a:solidFill>
              </a:rPr>
              <a:t>are required only </a:t>
            </a:r>
            <a:r>
              <a:rPr lang="en-GB" b="1" dirty="0" smtClean="0">
                <a:solidFill>
                  <a:srgbClr val="FF0000"/>
                </a:solidFill>
              </a:rPr>
              <a:t>of the </a:t>
            </a:r>
            <a:r>
              <a:rPr lang="en-GB" b="1" dirty="0">
                <a:solidFill>
                  <a:srgbClr val="FF0000"/>
                </a:solidFill>
              </a:rPr>
              <a:t>coronary arteries and of blood vessels entering and leaving the heart, liver </a:t>
            </a:r>
            <a:r>
              <a:rPr lang="en-GB" b="1" dirty="0" smtClean="0">
                <a:solidFill>
                  <a:srgbClr val="FF0000"/>
                </a:solidFill>
              </a:rPr>
              <a:t>and kidneys).</a:t>
            </a:r>
          </a:p>
          <a:p>
            <a:pPr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13.5 Circulatory System of a Mammal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Learning Objectives:</a:t>
            </a:r>
          </a:p>
          <a:p>
            <a:endParaRPr lang="en-GB" b="1" dirty="0" smtClean="0"/>
          </a:p>
          <a:p>
            <a:r>
              <a:rPr lang="en-GB" b="1" dirty="0" smtClean="0"/>
              <a:t>Over </a:t>
            </a:r>
            <a:r>
              <a:rPr lang="en-GB" b="1" dirty="0"/>
              <a:t>large distances, efficient supply of materials is provided by mass transport.</a:t>
            </a:r>
          </a:p>
          <a:p>
            <a:r>
              <a:rPr lang="en-GB" b="1" dirty="0" smtClean="0"/>
              <a:t>The </a:t>
            </a:r>
            <a:r>
              <a:rPr lang="en-GB" b="1" dirty="0"/>
              <a:t>general pattern of blood circulation in a mammal. </a:t>
            </a:r>
            <a:endParaRPr lang="en-GB" b="1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(Names </a:t>
            </a:r>
            <a:r>
              <a:rPr lang="en-GB" b="1" dirty="0">
                <a:solidFill>
                  <a:srgbClr val="FF0000"/>
                </a:solidFill>
              </a:rPr>
              <a:t>are required only </a:t>
            </a:r>
            <a:r>
              <a:rPr lang="en-GB" b="1" dirty="0" smtClean="0">
                <a:solidFill>
                  <a:srgbClr val="FF0000"/>
                </a:solidFill>
              </a:rPr>
              <a:t>of the </a:t>
            </a:r>
            <a:r>
              <a:rPr lang="en-GB" b="1" dirty="0">
                <a:solidFill>
                  <a:srgbClr val="FF0000"/>
                </a:solidFill>
              </a:rPr>
              <a:t>coronary arteries and of blood vessels entering and leaving the heart, liver </a:t>
            </a:r>
            <a:r>
              <a:rPr lang="en-GB" b="1" dirty="0" smtClean="0">
                <a:solidFill>
                  <a:srgbClr val="FF0000"/>
                </a:solidFill>
              </a:rPr>
              <a:t>and kidneys).</a:t>
            </a:r>
          </a:p>
          <a:p>
            <a:pPr>
              <a:buNone/>
            </a:pP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40108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Mass Transport – Why is it needed?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857264"/>
            <a:ext cx="8258204" cy="4572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Diffusion is adequate for transport over small distances.</a:t>
            </a:r>
          </a:p>
          <a:p>
            <a:endParaRPr lang="en-GB" sz="2400" dirty="0" smtClean="0"/>
          </a:p>
          <a:p>
            <a:r>
              <a:rPr lang="en-GB" sz="2400" dirty="0" smtClean="0"/>
              <a:t>Efficient supply of materials over larger distances requires a mass transport system.</a:t>
            </a:r>
          </a:p>
          <a:p>
            <a:endParaRPr lang="en-GB" sz="2400" dirty="0" smtClean="0"/>
          </a:p>
          <a:p>
            <a:r>
              <a:rPr lang="en-GB" sz="2400" dirty="0" smtClean="0"/>
              <a:t>With increasing size, and decreasing surface area to volume ratio, the needs of the organism cannot be met by use of the body surface alone.</a:t>
            </a:r>
          </a:p>
          <a:p>
            <a:endParaRPr lang="en-GB" sz="2400" dirty="0" smtClean="0"/>
          </a:p>
          <a:p>
            <a:r>
              <a:rPr lang="en-GB" sz="2400" dirty="0" smtClean="0"/>
              <a:t>Specialised exchange surfaces are located in specific regions of the body to allow absorption of nutrients and respiratory gases and the excretion of waste substances.</a:t>
            </a:r>
          </a:p>
          <a:p>
            <a:endParaRPr lang="en-GB" sz="2400" dirty="0" smtClean="0"/>
          </a:p>
          <a:p>
            <a:r>
              <a:rPr lang="en-GB" sz="2400" dirty="0" smtClean="0"/>
              <a:t>Materials need to then be transported from the exchange sites to other areas of the body, and to the external environment.</a:t>
            </a: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determining the presence of mass transport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surface area to volume ratio</a:t>
            </a:r>
          </a:p>
          <a:p>
            <a:endParaRPr lang="en-GB" dirty="0" smtClean="0"/>
          </a:p>
          <a:p>
            <a:r>
              <a:rPr lang="en-GB" dirty="0" smtClean="0"/>
              <a:t>The activity of the organism</a:t>
            </a:r>
          </a:p>
          <a:p>
            <a:endParaRPr lang="en-GB" dirty="0" smtClean="0"/>
          </a:p>
          <a:p>
            <a:r>
              <a:rPr lang="en-GB" dirty="0" smtClean="0"/>
              <a:t>Obviously, the greater the activity and smaller the ratio, the greater the need for mass transport and a pump.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1462"/>
            <a:ext cx="7772400" cy="774720"/>
          </a:xfrm>
        </p:spPr>
        <p:txBody>
          <a:bodyPr/>
          <a:lstStyle/>
          <a:p>
            <a:r>
              <a:rPr lang="en-GB" dirty="0" smtClean="0"/>
              <a:t>Features of Transport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4572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Internal Medium to carry substances (must be able to dissolve some substances)</a:t>
            </a:r>
          </a:p>
          <a:p>
            <a:endParaRPr lang="en-GB" sz="2400" dirty="0" smtClean="0"/>
          </a:p>
          <a:p>
            <a:r>
              <a:rPr lang="en-GB" sz="2400" dirty="0" smtClean="0"/>
              <a:t>A closed system of tubular vessels with a branched network allowing supply to all areas of organism</a:t>
            </a:r>
          </a:p>
          <a:p>
            <a:endParaRPr lang="en-GB" sz="2400" dirty="0" smtClean="0"/>
          </a:p>
          <a:p>
            <a:r>
              <a:rPr lang="en-GB" sz="2400" dirty="0" smtClean="0"/>
              <a:t>A mechanism for moving the internal medium within the vessels: a pressure difference between different part of the system. This is achieved by either :</a:t>
            </a:r>
          </a:p>
          <a:p>
            <a:pPr lvl="2"/>
            <a:r>
              <a:rPr lang="en-GB" sz="1800" dirty="0" smtClean="0"/>
              <a:t>a pumping mechanism – muscles or organ such as heart</a:t>
            </a:r>
          </a:p>
          <a:p>
            <a:pPr lvl="2"/>
            <a:r>
              <a:rPr lang="en-GB" sz="1800" dirty="0" smtClean="0"/>
              <a:t>A passive process, </a:t>
            </a:r>
            <a:r>
              <a:rPr lang="en-GB" sz="1800" dirty="0" err="1" smtClean="0"/>
              <a:t>eg</a:t>
            </a:r>
            <a:r>
              <a:rPr lang="en-GB" sz="1800" dirty="0" smtClean="0"/>
              <a:t> evaporation of water</a:t>
            </a:r>
          </a:p>
          <a:p>
            <a:r>
              <a:rPr lang="en-GB" sz="2400" dirty="0" smtClean="0"/>
              <a:t>A mechanism to maintain mass flow in one direction </a:t>
            </a:r>
            <a:r>
              <a:rPr lang="en-GB" sz="2400" dirty="0" err="1" smtClean="0"/>
              <a:t>eg</a:t>
            </a:r>
            <a:r>
              <a:rPr lang="en-GB" sz="2400" dirty="0" smtClean="0"/>
              <a:t> ?</a:t>
            </a:r>
          </a:p>
          <a:p>
            <a:endParaRPr lang="en-GB" sz="2400" dirty="0" smtClean="0"/>
          </a:p>
          <a:p>
            <a:r>
              <a:rPr lang="en-GB" sz="2400" dirty="0" smtClean="0"/>
              <a:t>A means of controlling the flow to suit the needs of the organism</a:t>
            </a:r>
          </a:p>
          <a:p>
            <a:pPr lvl="2"/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715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b="1" smtClean="0"/>
              <a:t>The Heart</a:t>
            </a:r>
            <a:endParaRPr lang="en-US" b="1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4813" y="1212850"/>
            <a:ext cx="3365500" cy="551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AutoShape 4"/>
          <p:cNvSpPr>
            <a:spLocks/>
          </p:cNvSpPr>
          <p:nvPr/>
        </p:nvSpPr>
        <p:spPr bwMode="auto">
          <a:xfrm>
            <a:off x="6877050" y="1557338"/>
            <a:ext cx="1017588" cy="438150"/>
          </a:xfrm>
          <a:prstGeom prst="borderCallout1">
            <a:avLst>
              <a:gd name="adj1" fmla="val 117394"/>
              <a:gd name="adj2" fmla="val 88769"/>
              <a:gd name="adj3" fmla="val 117394"/>
              <a:gd name="adj4" fmla="val -1742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stealth" w="med" len="med"/>
            <a:tailEnd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Aorta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917" name="AutoShape 5"/>
          <p:cNvSpPr>
            <a:spLocks/>
          </p:cNvSpPr>
          <p:nvPr/>
        </p:nvSpPr>
        <p:spPr bwMode="auto">
          <a:xfrm>
            <a:off x="6732588" y="3298825"/>
            <a:ext cx="2168525" cy="438150"/>
          </a:xfrm>
          <a:prstGeom prst="borderCallout1">
            <a:avLst>
              <a:gd name="adj1" fmla="val 117394"/>
              <a:gd name="adj2" fmla="val 94727"/>
              <a:gd name="adj3" fmla="val 117394"/>
              <a:gd name="adj4" fmla="val -61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stealth" w="med" len="med"/>
            <a:tailEnd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Left atrium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918" name="AutoShape 6"/>
          <p:cNvSpPr>
            <a:spLocks/>
          </p:cNvSpPr>
          <p:nvPr/>
        </p:nvSpPr>
        <p:spPr bwMode="auto">
          <a:xfrm>
            <a:off x="6732588" y="5062538"/>
            <a:ext cx="1871662" cy="438150"/>
          </a:xfrm>
          <a:prstGeom prst="borderCallout1">
            <a:avLst>
              <a:gd name="adj1" fmla="val -17394"/>
              <a:gd name="adj2" fmla="val 93894"/>
              <a:gd name="adj3" fmla="val -17394"/>
              <a:gd name="adj4" fmla="val -502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stealth" w="med" len="med"/>
            <a:tailEnd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Left ventricle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919" name="AutoShape 7"/>
          <p:cNvSpPr>
            <a:spLocks/>
          </p:cNvSpPr>
          <p:nvPr/>
        </p:nvSpPr>
        <p:spPr bwMode="auto">
          <a:xfrm>
            <a:off x="6877050" y="2538413"/>
            <a:ext cx="2087563" cy="438150"/>
          </a:xfrm>
          <a:prstGeom prst="borderCallout1">
            <a:avLst>
              <a:gd name="adj1" fmla="val 117394"/>
              <a:gd name="adj2" fmla="val 94523"/>
              <a:gd name="adj3" fmla="val 117394"/>
              <a:gd name="adj4" fmla="val -37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stealth" w="med" len="med"/>
            <a:tailEnd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Pulmonary vein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920" name="AutoShape 8"/>
          <p:cNvSpPr>
            <a:spLocks/>
          </p:cNvSpPr>
          <p:nvPr/>
        </p:nvSpPr>
        <p:spPr bwMode="auto">
          <a:xfrm flipV="1">
            <a:off x="611188" y="4006850"/>
            <a:ext cx="1593850" cy="428625"/>
          </a:xfrm>
          <a:prstGeom prst="borderCallout1">
            <a:avLst>
              <a:gd name="adj1" fmla="val 117778"/>
              <a:gd name="adj2" fmla="val 7171"/>
              <a:gd name="adj3" fmla="val 117778"/>
              <a:gd name="adj4" fmla="val 191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stealth" w="med" len="med"/>
            <a:tailEnd/>
          </a:ln>
        </p:spPr>
        <p:txBody>
          <a:bodyPr rot="10800000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Right atrium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921" name="AutoShape 9"/>
          <p:cNvSpPr>
            <a:spLocks/>
          </p:cNvSpPr>
          <p:nvPr/>
        </p:nvSpPr>
        <p:spPr bwMode="auto">
          <a:xfrm>
            <a:off x="468313" y="1911350"/>
            <a:ext cx="1663700" cy="438150"/>
          </a:xfrm>
          <a:prstGeom prst="borderCallout1">
            <a:avLst>
              <a:gd name="adj1" fmla="val 117394"/>
              <a:gd name="adj2" fmla="val 6870"/>
              <a:gd name="adj3" fmla="val 117394"/>
              <a:gd name="adj4" fmla="val 191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stealth" w="med" len="med"/>
            <a:tailEnd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Vena cava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922" name="AutoShape 10"/>
          <p:cNvSpPr>
            <a:spLocks/>
          </p:cNvSpPr>
          <p:nvPr/>
        </p:nvSpPr>
        <p:spPr bwMode="auto">
          <a:xfrm>
            <a:off x="539750" y="5451475"/>
            <a:ext cx="1944688" cy="438150"/>
          </a:xfrm>
          <a:prstGeom prst="borderCallout1">
            <a:avLst>
              <a:gd name="adj1" fmla="val -17394"/>
              <a:gd name="adj2" fmla="val 5880"/>
              <a:gd name="adj3" fmla="val -17394"/>
              <a:gd name="adj4" fmla="val 2044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stealth" w="med" len="med"/>
            <a:tailEnd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Right ventricle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923" name="AutoShape 11"/>
          <p:cNvSpPr>
            <a:spLocks/>
          </p:cNvSpPr>
          <p:nvPr/>
        </p:nvSpPr>
        <p:spPr bwMode="auto">
          <a:xfrm>
            <a:off x="468313" y="2636838"/>
            <a:ext cx="2239962" cy="438150"/>
          </a:xfrm>
          <a:prstGeom prst="borderCallout1">
            <a:avLst>
              <a:gd name="adj1" fmla="val 117394"/>
              <a:gd name="adj2" fmla="val 5102"/>
              <a:gd name="adj3" fmla="val 117394"/>
              <a:gd name="adj4" fmla="val 1824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stealth" w="med" len="med"/>
            <a:tailEnd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Pulmonary artery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924" name="AutoShape 12"/>
          <p:cNvSpPr>
            <a:spLocks/>
          </p:cNvSpPr>
          <p:nvPr/>
        </p:nvSpPr>
        <p:spPr bwMode="auto">
          <a:xfrm>
            <a:off x="438150" y="4687888"/>
            <a:ext cx="1863725" cy="396875"/>
          </a:xfrm>
          <a:prstGeom prst="borderCallout1">
            <a:avLst>
              <a:gd name="adj1" fmla="val 28801"/>
              <a:gd name="adj2" fmla="val 104088"/>
              <a:gd name="adj3" fmla="val 28801"/>
              <a:gd name="adj4" fmla="val 1825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Tricuspid valve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2282825" y="4149725"/>
            <a:ext cx="19446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8926" name="AutoShape 14"/>
          <p:cNvSpPr>
            <a:spLocks/>
          </p:cNvSpPr>
          <p:nvPr/>
        </p:nvSpPr>
        <p:spPr bwMode="auto">
          <a:xfrm>
            <a:off x="468313" y="3335338"/>
            <a:ext cx="2349500" cy="381000"/>
          </a:xfrm>
          <a:prstGeom prst="borderCallout1">
            <a:avLst>
              <a:gd name="adj1" fmla="val 30000"/>
              <a:gd name="adj2" fmla="val 103245"/>
              <a:gd name="adj3" fmla="val 30000"/>
              <a:gd name="adj4" fmla="val 1720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Semi-lunar valve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8927" name="AutoShape 15"/>
          <p:cNvSpPr>
            <a:spLocks/>
          </p:cNvSpPr>
          <p:nvPr/>
        </p:nvSpPr>
        <p:spPr bwMode="auto">
          <a:xfrm>
            <a:off x="7235825" y="4149725"/>
            <a:ext cx="1223963" cy="647700"/>
          </a:xfrm>
          <a:prstGeom prst="borderCallout1">
            <a:avLst>
              <a:gd name="adj1" fmla="val 17648"/>
              <a:gd name="adj2" fmla="val -6227"/>
              <a:gd name="adj3" fmla="val -28185"/>
              <a:gd name="adj4" fmla="val -130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Bicuspid valve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 flipV="1">
            <a:off x="5148263" y="3990975"/>
            <a:ext cx="20161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588125" y="1557338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1</a:t>
            </a:r>
            <a:endParaRPr lang="en-US" sz="2400" b="1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529388" y="2560638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2</a:t>
            </a:r>
            <a:endParaRPr lang="en-US" sz="2400" b="1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372225" y="3284538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3</a:t>
            </a:r>
            <a:endParaRPr lang="en-US" sz="2400" b="1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877050" y="4292600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4</a:t>
            </a:r>
            <a:endParaRPr lang="en-US" sz="2400" b="1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392863" y="5051425"/>
            <a:ext cx="287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5</a:t>
            </a:r>
            <a:endParaRPr lang="en-US" sz="2400" b="1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-19050" y="1916113"/>
            <a:ext cx="566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11</a:t>
            </a:r>
            <a:endParaRPr lang="en-US" sz="2400" b="1"/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-36513" y="2611438"/>
            <a:ext cx="554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10</a:t>
            </a:r>
            <a:endParaRPr lang="en-US" sz="2400" b="1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-12700" y="32845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9</a:t>
            </a:r>
            <a:endParaRPr lang="en-US" sz="2400" b="1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06363" y="4005263"/>
            <a:ext cx="577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8</a:t>
            </a:r>
            <a:endParaRPr lang="en-US" sz="2400" b="1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0" y="465296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7</a:t>
            </a:r>
            <a:endParaRPr lang="en-US" sz="2400" b="1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0" y="545306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6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e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22250"/>
            <a:ext cx="8208962" cy="659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ve.kerboodle.com/NT3/NTLS_RootRepository/ContentPackages/45/aqa%20as%20biology_scorm%202004_final_1/product/bio_AS_ch13_pg185_fi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4548487" cy="4857784"/>
          </a:xfrm>
          <a:prstGeom prst="rect">
            <a:avLst/>
          </a:prstGeom>
          <a:noFill/>
        </p:spPr>
      </p:pic>
      <p:pic>
        <p:nvPicPr>
          <p:cNvPr id="4" name="Picture 2" descr="http://live.kerboodle.com/NT3/NTLS_RootRepository/ContentPackages/45/aqa%20as%20biology_scorm%202004_final_1/product/bio_AS_ch13_pg185_fi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231" y="714356"/>
            <a:ext cx="4548487" cy="485778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596" y="357166"/>
            <a:ext cx="3484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Mammalian Double Circulatory System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801783" y="357166"/>
            <a:ext cx="3484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Mammalian Double Circulatory System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live.kerboodle.com/NT3/NTLS_RootRepository/ContentPackages/45/aqa%20as%20biology_scorm%202004_final_1/product/bio_AS_ch13_pg185_fig3_l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-24"/>
            <a:ext cx="6429420" cy="686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529</TotalTime>
  <Words>516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Circulatory System of a Mammal</vt:lpstr>
      <vt:lpstr>13.5 Circulatory System of a Mammal</vt:lpstr>
      <vt:lpstr>Mass Transport – Why is it needed?</vt:lpstr>
      <vt:lpstr>Factors determining the presence of mass transport</vt:lpstr>
      <vt:lpstr>Features of Transport Systems</vt:lpstr>
      <vt:lpstr>The Heart</vt:lpstr>
      <vt:lpstr>Slide 7</vt:lpstr>
      <vt:lpstr>Slide 8</vt:lpstr>
      <vt:lpstr>Slide 9</vt:lpstr>
      <vt:lpstr>Questions</vt:lpstr>
      <vt:lpstr>Task</vt:lpstr>
      <vt:lpstr>13.5 Circulatory System of a Mammal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Transport and the Blood system</dc:title>
  <dc:creator> </dc:creator>
  <cp:lastModifiedBy> </cp:lastModifiedBy>
  <cp:revision>12</cp:revision>
  <dcterms:created xsi:type="dcterms:W3CDTF">2010-04-25T10:06:35Z</dcterms:created>
  <dcterms:modified xsi:type="dcterms:W3CDTF">2010-04-28T17:41:28Z</dcterms:modified>
</cp:coreProperties>
</file>