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2" r:id="rId5"/>
    <p:sldId id="263" r:id="rId6"/>
    <p:sldId id="264" r:id="rId7"/>
    <p:sldId id="259" r:id="rId8"/>
    <p:sldId id="265" r:id="rId9"/>
    <p:sldId id="266" r:id="rId10"/>
    <p:sldId id="267" r:id="rId11"/>
    <p:sldId id="268" r:id="rId12"/>
    <p:sldId id="272" r:id="rId13"/>
    <p:sldId id="269" r:id="rId14"/>
    <p:sldId id="270" r:id="rId15"/>
    <p:sldId id="271" r:id="rId16"/>
    <p:sldId id="261"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74" d="100"/>
          <a:sy n="74" d="100"/>
        </p:scale>
        <p:origin x="-104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C4708052-C449-408D-8382-C80AB3B727AF}" type="datetimeFigureOut">
              <a:rPr lang="en-US" smtClean="0"/>
              <a:pPr/>
              <a:t>5/5/2010</a:t>
            </a:fld>
            <a:endParaRPr lang="en-GB"/>
          </a:p>
        </p:txBody>
      </p:sp>
      <p:sp>
        <p:nvSpPr>
          <p:cNvPr id="17" name="Footer Placeholder 16"/>
          <p:cNvSpPr>
            <a:spLocks noGrp="1"/>
          </p:cNvSpPr>
          <p:nvPr>
            <p:ph type="ftr" sz="quarter" idx="11"/>
          </p:nvPr>
        </p:nvSpPr>
        <p:spPr/>
        <p:txBody>
          <a:bodyPr/>
          <a:lstStyle/>
          <a:p>
            <a:endParaRPr lang="en-GB"/>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B93A00B7-E4D0-4B21-8178-7798A468DCC3}" type="slidenum">
              <a:rPr lang="en-GB" smtClean="0"/>
              <a:pPr/>
              <a:t>‹#›</a:t>
            </a:fld>
            <a:endParaRPr lang="en-GB"/>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4708052-C449-408D-8382-C80AB3B727AF}" type="datetimeFigureOut">
              <a:rPr lang="en-US" smtClean="0"/>
              <a:pPr/>
              <a:t>5/5/2010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93A00B7-E4D0-4B21-8178-7798A468DCC3}"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4708052-C449-408D-8382-C80AB3B727AF}" type="datetimeFigureOut">
              <a:rPr lang="en-US" smtClean="0"/>
              <a:pPr/>
              <a:t>5/5/2010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93A00B7-E4D0-4B21-8178-7798A468DCC3}"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C4708052-C449-408D-8382-C80AB3B727AF}" type="datetimeFigureOut">
              <a:rPr lang="en-US" smtClean="0"/>
              <a:pPr/>
              <a:t>5/5/2010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93A00B7-E4D0-4B21-8178-7798A468DCC3}" type="slidenum">
              <a:rPr lang="en-GB" smtClean="0"/>
              <a:pPr/>
              <a:t>‹#›</a:t>
            </a:fld>
            <a:endParaRPr lang="en-GB"/>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C4708052-C449-408D-8382-C80AB3B727AF}" type="datetimeFigureOut">
              <a:rPr lang="en-US" smtClean="0"/>
              <a:pPr/>
              <a:t>5/5/2010</a:t>
            </a:fld>
            <a:endParaRPr lang="en-GB"/>
          </a:p>
        </p:txBody>
      </p:sp>
      <p:sp>
        <p:nvSpPr>
          <p:cNvPr id="5" name="Footer Placeholder 4"/>
          <p:cNvSpPr>
            <a:spLocks noGrp="1"/>
          </p:cNvSpPr>
          <p:nvPr>
            <p:ph type="ftr" sz="quarter" idx="11"/>
          </p:nvPr>
        </p:nvSpPr>
        <p:spPr>
          <a:xfrm>
            <a:off x="800100" y="6172200"/>
            <a:ext cx="4000500" cy="457200"/>
          </a:xfrm>
        </p:spPr>
        <p:txBody>
          <a:bodyPr/>
          <a:lstStyle/>
          <a:p>
            <a:endParaRPr lang="en-GB"/>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B93A00B7-E4D0-4B21-8178-7798A468DCC3}" type="slidenum">
              <a:rPr lang="en-GB" smtClean="0"/>
              <a:pPr/>
              <a:t>‹#›</a:t>
            </a:fld>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C4708052-C449-408D-8382-C80AB3B727AF}" type="datetimeFigureOut">
              <a:rPr lang="en-US" smtClean="0"/>
              <a:pPr/>
              <a:t>5/5/2010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93A00B7-E4D0-4B21-8178-7798A468DCC3}" type="slidenum">
              <a:rPr lang="en-GB" smtClean="0"/>
              <a:pPr/>
              <a:t>‹#›</a:t>
            </a:fld>
            <a:endParaRPr lang="en-GB"/>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C4708052-C449-408D-8382-C80AB3B727AF}" type="datetimeFigureOut">
              <a:rPr lang="en-US" smtClean="0"/>
              <a:pPr/>
              <a:t>5/5/2010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B93A00B7-E4D0-4B21-8178-7798A468DCC3}" type="slidenum">
              <a:rPr lang="en-GB" smtClean="0"/>
              <a:pPr/>
              <a:t>‹#›</a:t>
            </a:fld>
            <a:endParaRPr lang="en-GB"/>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C4708052-C449-408D-8382-C80AB3B727AF}" type="datetimeFigureOut">
              <a:rPr lang="en-US" smtClean="0"/>
              <a:pPr/>
              <a:t>5/5/2010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B93A00B7-E4D0-4B21-8178-7798A468DCC3}"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4708052-C449-408D-8382-C80AB3B727AF}" type="datetimeFigureOut">
              <a:rPr lang="en-US" smtClean="0"/>
              <a:pPr/>
              <a:t>5/5/2010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B93A00B7-E4D0-4B21-8178-7798A468DCC3}"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C4708052-C449-408D-8382-C80AB3B727AF}" type="datetimeFigureOut">
              <a:rPr lang="en-US" smtClean="0"/>
              <a:pPr/>
              <a:t>5/5/2010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93A00B7-E4D0-4B21-8178-7798A468DCC3}" type="slidenum">
              <a:rPr lang="en-GB" smtClean="0"/>
              <a:pPr/>
              <a:t>‹#›</a:t>
            </a:fld>
            <a:endParaRPr lang="en-GB"/>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C4708052-C449-408D-8382-C80AB3B727AF}" type="datetimeFigureOut">
              <a:rPr lang="en-US" smtClean="0"/>
              <a:pPr/>
              <a:t>5/5/2010</a:t>
            </a:fld>
            <a:endParaRPr lang="en-GB"/>
          </a:p>
        </p:txBody>
      </p:sp>
      <p:sp>
        <p:nvSpPr>
          <p:cNvPr id="6" name="Footer Placeholder 5"/>
          <p:cNvSpPr>
            <a:spLocks noGrp="1"/>
          </p:cNvSpPr>
          <p:nvPr>
            <p:ph type="ftr" sz="quarter" idx="11"/>
          </p:nvPr>
        </p:nvSpPr>
        <p:spPr>
          <a:xfrm>
            <a:off x="914400" y="6172200"/>
            <a:ext cx="3886200" cy="457200"/>
          </a:xfrm>
        </p:spPr>
        <p:txBody>
          <a:bodyPr/>
          <a:lstStyle/>
          <a:p>
            <a:endParaRPr lang="en-GB"/>
          </a:p>
        </p:txBody>
      </p:sp>
      <p:sp>
        <p:nvSpPr>
          <p:cNvPr id="7" name="Slide Number Placeholder 6"/>
          <p:cNvSpPr>
            <a:spLocks noGrp="1"/>
          </p:cNvSpPr>
          <p:nvPr>
            <p:ph type="sldNum" sz="quarter" idx="12"/>
          </p:nvPr>
        </p:nvSpPr>
        <p:spPr>
          <a:xfrm>
            <a:off x="146304" y="6208776"/>
            <a:ext cx="457200" cy="457200"/>
          </a:xfrm>
        </p:spPr>
        <p:txBody>
          <a:bodyPr/>
          <a:lstStyle/>
          <a:p>
            <a:fld id="{B93A00B7-E4D0-4B21-8178-7798A468DCC3}" type="slidenum">
              <a:rPr lang="en-GB" smtClean="0"/>
              <a:pPr/>
              <a:t>‹#›</a:t>
            </a:fld>
            <a:endParaRPr lang="en-GB"/>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C4708052-C449-408D-8382-C80AB3B727AF}" type="datetimeFigureOut">
              <a:rPr lang="en-US" smtClean="0"/>
              <a:pPr/>
              <a:t>5/5/2010</a:t>
            </a:fld>
            <a:endParaRPr lang="en-GB"/>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GB"/>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B93A00B7-E4D0-4B21-8178-7798A468DCC3}"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GB" dirty="0" smtClean="0"/>
              <a:t>13.6</a:t>
            </a:r>
            <a:endParaRPr lang="en-GB" dirty="0"/>
          </a:p>
        </p:txBody>
      </p:sp>
      <p:sp>
        <p:nvSpPr>
          <p:cNvPr id="2" name="Title 1"/>
          <p:cNvSpPr>
            <a:spLocks noGrp="1"/>
          </p:cNvSpPr>
          <p:nvPr>
            <p:ph type="ctrTitle"/>
          </p:nvPr>
        </p:nvSpPr>
        <p:spPr/>
        <p:txBody>
          <a:bodyPr/>
          <a:lstStyle/>
          <a:p>
            <a:r>
              <a:rPr lang="en-GB" dirty="0" smtClean="0"/>
              <a:t>Blood Vessels and their Functions</a:t>
            </a:r>
            <a:endParaRPr lang="en-GB"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http://live.kerboodle.com/NT3/NTLS_RootRepository/ContentPackages/45/aqa%20as%20biology_scorm%202004_final_1/product/bio_AS_ch13_pg189_fig6.jpg"/>
          <p:cNvPicPr>
            <a:picLocks noChangeAspect="1" noChangeArrowheads="1"/>
          </p:cNvPicPr>
          <p:nvPr/>
        </p:nvPicPr>
        <p:blipFill>
          <a:blip r:embed="rId2"/>
          <a:srcRect/>
          <a:stretch>
            <a:fillRect/>
          </a:stretch>
        </p:blipFill>
        <p:spPr bwMode="auto">
          <a:xfrm>
            <a:off x="142844" y="357166"/>
            <a:ext cx="8913756" cy="6286544"/>
          </a:xfrm>
          <a:prstGeom prst="rect">
            <a:avLst/>
          </a:prstGeom>
          <a:noFill/>
        </p:spPr>
      </p:pic>
      <p:sp>
        <p:nvSpPr>
          <p:cNvPr id="4" name="Rounded Rectangle 3"/>
          <p:cNvSpPr/>
          <p:nvPr/>
        </p:nvSpPr>
        <p:spPr>
          <a:xfrm>
            <a:off x="3000364" y="285728"/>
            <a:ext cx="2857520" cy="2571768"/>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bg1"/>
              </a:solidFill>
            </a:endParaRPr>
          </a:p>
        </p:txBody>
      </p:sp>
      <p:sp>
        <p:nvSpPr>
          <p:cNvPr id="3" name="TextBox 2"/>
          <p:cNvSpPr txBox="1"/>
          <p:nvPr/>
        </p:nvSpPr>
        <p:spPr>
          <a:xfrm>
            <a:off x="71406" y="1285860"/>
            <a:ext cx="4792274" cy="1200329"/>
          </a:xfrm>
          <a:prstGeom prst="rect">
            <a:avLst/>
          </a:prstGeom>
          <a:noFill/>
        </p:spPr>
        <p:txBody>
          <a:bodyPr wrap="none" rtlCol="0">
            <a:spAutoFit/>
          </a:bodyPr>
          <a:lstStyle/>
          <a:p>
            <a:r>
              <a:rPr lang="en-GB" b="1" u="sng" dirty="0" smtClean="0"/>
              <a:t>Arterial End</a:t>
            </a:r>
          </a:p>
          <a:p>
            <a:r>
              <a:rPr lang="en-GB" dirty="0" smtClean="0"/>
              <a:t>Hydrostatic pressure forcing water out is </a:t>
            </a:r>
          </a:p>
          <a:p>
            <a:r>
              <a:rPr lang="en-GB" dirty="0" smtClean="0"/>
              <a:t>greater force than water potential forcing water back in</a:t>
            </a:r>
          </a:p>
          <a:p>
            <a:r>
              <a:rPr lang="en-GB" dirty="0" smtClean="0"/>
              <a:t>NET movement = into tissues</a:t>
            </a:r>
            <a:endParaRPr lang="en-GB" dirty="0"/>
          </a:p>
        </p:txBody>
      </p:sp>
      <p:sp>
        <p:nvSpPr>
          <p:cNvPr id="5" name="TextBox 4"/>
          <p:cNvSpPr txBox="1"/>
          <p:nvPr/>
        </p:nvSpPr>
        <p:spPr>
          <a:xfrm>
            <a:off x="5397742" y="785794"/>
            <a:ext cx="3650551" cy="1754326"/>
          </a:xfrm>
          <a:prstGeom prst="rect">
            <a:avLst/>
          </a:prstGeom>
          <a:noFill/>
        </p:spPr>
        <p:txBody>
          <a:bodyPr wrap="none" rtlCol="0">
            <a:spAutoFit/>
          </a:bodyPr>
          <a:lstStyle/>
          <a:p>
            <a:r>
              <a:rPr lang="en-GB" b="1" u="sng" dirty="0" smtClean="0"/>
              <a:t>Venous End</a:t>
            </a:r>
          </a:p>
          <a:p>
            <a:r>
              <a:rPr lang="en-GB" dirty="0" smtClean="0"/>
              <a:t>Water Potential gradient attracting water </a:t>
            </a:r>
          </a:p>
          <a:p>
            <a:r>
              <a:rPr lang="en-GB" dirty="0" smtClean="0"/>
              <a:t>into vessel is greater force than </a:t>
            </a:r>
          </a:p>
          <a:p>
            <a:r>
              <a:rPr lang="en-GB" dirty="0" smtClean="0"/>
              <a:t>hydrostatic pressure forcing </a:t>
            </a:r>
          </a:p>
          <a:p>
            <a:r>
              <a:rPr lang="en-GB" dirty="0" smtClean="0"/>
              <a:t>water out into tissues.</a:t>
            </a:r>
          </a:p>
          <a:p>
            <a:r>
              <a:rPr lang="en-GB" dirty="0" smtClean="0"/>
              <a:t>NET movement = into vessel</a:t>
            </a:r>
            <a:endParaRPr lang="en-GB" dirty="0"/>
          </a:p>
        </p:txBody>
      </p:sp>
      <p:sp>
        <p:nvSpPr>
          <p:cNvPr id="6" name="TextBox 5"/>
          <p:cNvSpPr txBox="1"/>
          <p:nvPr/>
        </p:nvSpPr>
        <p:spPr>
          <a:xfrm>
            <a:off x="4214810" y="3286124"/>
            <a:ext cx="720069" cy="369332"/>
          </a:xfrm>
          <a:prstGeom prst="rect">
            <a:avLst/>
          </a:prstGeom>
          <a:noFill/>
        </p:spPr>
        <p:txBody>
          <a:bodyPr wrap="none" rtlCol="0">
            <a:spAutoFit/>
          </a:bodyPr>
          <a:lstStyle/>
          <a:p>
            <a:r>
              <a:rPr lang="en-GB" dirty="0" smtClean="0"/>
              <a:t>tissues</a:t>
            </a:r>
            <a:endParaRPr lang="en-GB" dirty="0"/>
          </a:p>
        </p:txBody>
      </p:sp>
      <p:sp>
        <p:nvSpPr>
          <p:cNvPr id="7" name="TextBox 6"/>
          <p:cNvSpPr txBox="1"/>
          <p:nvPr/>
        </p:nvSpPr>
        <p:spPr>
          <a:xfrm>
            <a:off x="2071670" y="5357826"/>
            <a:ext cx="696794" cy="369332"/>
          </a:xfrm>
          <a:prstGeom prst="rect">
            <a:avLst/>
          </a:prstGeom>
          <a:noFill/>
        </p:spPr>
        <p:txBody>
          <a:bodyPr wrap="none" rtlCol="0">
            <a:spAutoFit/>
          </a:bodyPr>
          <a:lstStyle/>
          <a:p>
            <a:r>
              <a:rPr lang="en-GB" dirty="0" smtClean="0">
                <a:solidFill>
                  <a:schemeClr val="bg1"/>
                </a:solidFill>
              </a:rPr>
              <a:t>artery</a:t>
            </a:r>
            <a:endParaRPr lang="en-GB" dirty="0">
              <a:solidFill>
                <a:schemeClr val="bg1"/>
              </a:solidFill>
            </a:endParaRPr>
          </a:p>
        </p:txBody>
      </p:sp>
      <p:sp>
        <p:nvSpPr>
          <p:cNvPr id="8" name="TextBox 7"/>
          <p:cNvSpPr txBox="1"/>
          <p:nvPr/>
        </p:nvSpPr>
        <p:spPr>
          <a:xfrm>
            <a:off x="6429388" y="5357826"/>
            <a:ext cx="527901" cy="369332"/>
          </a:xfrm>
          <a:prstGeom prst="rect">
            <a:avLst/>
          </a:prstGeom>
          <a:noFill/>
        </p:spPr>
        <p:txBody>
          <a:bodyPr wrap="none" rtlCol="0">
            <a:spAutoFit/>
          </a:bodyPr>
          <a:lstStyle/>
          <a:p>
            <a:r>
              <a:rPr lang="en-GB" dirty="0" smtClean="0">
                <a:solidFill>
                  <a:schemeClr val="bg1"/>
                </a:solidFill>
              </a:rPr>
              <a:t>vein</a:t>
            </a:r>
            <a:endParaRPr lang="en-GB" dirty="0">
              <a:solidFill>
                <a:schemeClr val="bg1"/>
              </a:solidFill>
            </a:endParaRPr>
          </a:p>
        </p:txBody>
      </p:sp>
      <p:sp>
        <p:nvSpPr>
          <p:cNvPr id="9" name="TextBox 8"/>
          <p:cNvSpPr txBox="1"/>
          <p:nvPr/>
        </p:nvSpPr>
        <p:spPr>
          <a:xfrm>
            <a:off x="4214810" y="3741247"/>
            <a:ext cx="892232" cy="369332"/>
          </a:xfrm>
          <a:prstGeom prst="rect">
            <a:avLst/>
          </a:prstGeom>
          <a:noFill/>
        </p:spPr>
        <p:txBody>
          <a:bodyPr wrap="none" rtlCol="0">
            <a:spAutoFit/>
          </a:bodyPr>
          <a:lstStyle/>
          <a:p>
            <a:r>
              <a:rPr lang="en-GB" dirty="0" smtClean="0">
                <a:solidFill>
                  <a:schemeClr val="bg1"/>
                </a:solidFill>
              </a:rPr>
              <a:t>capillary</a:t>
            </a:r>
            <a:endParaRPr lang="en-GB" dirty="0">
              <a:solidFill>
                <a:schemeClr val="bg1"/>
              </a:solidFill>
            </a:endParaRPr>
          </a:p>
        </p:txBody>
      </p:sp>
      <p:sp>
        <p:nvSpPr>
          <p:cNvPr id="10" name="TextBox 9"/>
          <p:cNvSpPr txBox="1"/>
          <p:nvPr/>
        </p:nvSpPr>
        <p:spPr>
          <a:xfrm>
            <a:off x="3071802" y="71414"/>
            <a:ext cx="3129126" cy="523220"/>
          </a:xfrm>
          <a:prstGeom prst="rect">
            <a:avLst/>
          </a:prstGeom>
          <a:noFill/>
        </p:spPr>
        <p:txBody>
          <a:bodyPr wrap="none" rtlCol="0">
            <a:spAutoFit/>
          </a:bodyPr>
          <a:lstStyle/>
          <a:p>
            <a:r>
              <a:rPr lang="en-GB" sz="2800" dirty="0" smtClean="0"/>
              <a:t>Tissue fluid movement</a:t>
            </a:r>
            <a:endParaRPr lang="en-GB" sz="2800" dirty="0"/>
          </a:p>
        </p:txBody>
      </p:sp>
      <p:sp>
        <p:nvSpPr>
          <p:cNvPr id="11" name="TextBox 10"/>
          <p:cNvSpPr txBox="1"/>
          <p:nvPr/>
        </p:nvSpPr>
        <p:spPr>
          <a:xfrm>
            <a:off x="1214414" y="3357562"/>
            <a:ext cx="910762" cy="369332"/>
          </a:xfrm>
          <a:prstGeom prst="rect">
            <a:avLst/>
          </a:prstGeom>
          <a:noFill/>
        </p:spPr>
        <p:txBody>
          <a:bodyPr wrap="none" rtlCol="0">
            <a:spAutoFit/>
          </a:bodyPr>
          <a:lstStyle/>
          <a:p>
            <a:r>
              <a:rPr lang="en-GB" dirty="0" smtClean="0"/>
              <a:t>arteriole</a:t>
            </a:r>
            <a:endParaRPr lang="en-GB" dirty="0"/>
          </a:p>
        </p:txBody>
      </p:sp>
      <p:sp>
        <p:nvSpPr>
          <p:cNvPr id="12" name="TextBox 11"/>
          <p:cNvSpPr txBox="1"/>
          <p:nvPr/>
        </p:nvSpPr>
        <p:spPr>
          <a:xfrm>
            <a:off x="7090262" y="3357562"/>
            <a:ext cx="729880" cy="369332"/>
          </a:xfrm>
          <a:prstGeom prst="rect">
            <a:avLst/>
          </a:prstGeom>
          <a:noFill/>
        </p:spPr>
        <p:txBody>
          <a:bodyPr wrap="none" rtlCol="0">
            <a:spAutoFit/>
          </a:bodyPr>
          <a:lstStyle/>
          <a:p>
            <a:r>
              <a:rPr lang="en-GB" dirty="0" err="1" smtClean="0"/>
              <a:t>venule</a:t>
            </a:r>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ox(in)">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additive="base">
                                        <p:cTn id="12" dur="500" fill="hold"/>
                                        <p:tgtEl>
                                          <p:spTgt spid="5"/>
                                        </p:tgtEl>
                                        <p:attrNameLst>
                                          <p:attrName>ppt_x</p:attrName>
                                        </p:attrNameLst>
                                      </p:cBhvr>
                                      <p:tavLst>
                                        <p:tav tm="0">
                                          <p:val>
                                            <p:strVal val="#ppt_x"/>
                                          </p:val>
                                        </p:tav>
                                        <p:tav tm="100000">
                                          <p:val>
                                            <p:strVal val="#ppt_x"/>
                                          </p:val>
                                        </p:tav>
                                      </p:tavLst>
                                    </p:anim>
                                    <p:anim calcmode="lin" valueType="num">
                                      <p:cBhvr additive="base">
                                        <p:cTn id="13"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4" descr="http://live.kerboodle.com/NT3/NTLS_RootRepository/ContentPackages/45/aqa%20as%20biology_scorm%202004_final_1/product/bio_AS_ch13_pg189_fig6_lab.jpg"/>
          <p:cNvPicPr>
            <a:picLocks noChangeAspect="1" noChangeArrowheads="1"/>
          </p:cNvPicPr>
          <p:nvPr/>
        </p:nvPicPr>
        <p:blipFill>
          <a:blip r:embed="rId2"/>
          <a:srcRect/>
          <a:stretch>
            <a:fillRect/>
          </a:stretch>
        </p:blipFill>
        <p:spPr bwMode="auto">
          <a:xfrm>
            <a:off x="0" y="214290"/>
            <a:ext cx="8913722" cy="6286520"/>
          </a:xfrm>
          <a:prstGeom prst="rect">
            <a:avLst/>
          </a:prstGeom>
          <a:noFill/>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Tissue Fluid</a:t>
            </a:r>
            <a:endParaRPr lang="en-GB" dirty="0"/>
          </a:p>
        </p:txBody>
      </p:sp>
      <p:sp>
        <p:nvSpPr>
          <p:cNvPr id="3" name="Content Placeholder 2"/>
          <p:cNvSpPr>
            <a:spLocks noGrp="1"/>
          </p:cNvSpPr>
          <p:nvPr>
            <p:ph sz="quarter" idx="1"/>
          </p:nvPr>
        </p:nvSpPr>
        <p:spPr/>
        <p:txBody>
          <a:bodyPr/>
          <a:lstStyle/>
          <a:p>
            <a:r>
              <a:rPr lang="en-GB" dirty="0" smtClean="0"/>
              <a:t>The pressure is only strong enough to force small molecules out of the capillaries, so the cells and blood remain in the capillaries. </a:t>
            </a:r>
          </a:p>
          <a:p>
            <a:r>
              <a:rPr lang="en-GB" dirty="0" smtClean="0"/>
              <a:t>This is called </a:t>
            </a:r>
            <a:r>
              <a:rPr lang="en-GB" b="1" u="sng" dirty="0" err="1" smtClean="0"/>
              <a:t>ultrafiltration</a:t>
            </a:r>
            <a:r>
              <a:rPr lang="en-GB" dirty="0" smtClean="0"/>
              <a:t>.</a:t>
            </a:r>
            <a:endParaRPr lang="en-GB"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2" descr="http://live.kerboodle.com/NT3/NTLS_RootRepository/ContentPackages/45/aqa%20as%20biology_scorm%202004_final_1/product/bio_AS_ch13_pg189_fig6.jpg"/>
          <p:cNvPicPr>
            <a:picLocks noChangeAspect="1" noChangeArrowheads="1"/>
          </p:cNvPicPr>
          <p:nvPr/>
        </p:nvPicPr>
        <p:blipFill>
          <a:blip r:embed="rId2"/>
          <a:srcRect/>
          <a:stretch>
            <a:fillRect/>
          </a:stretch>
        </p:blipFill>
        <p:spPr bwMode="auto">
          <a:xfrm>
            <a:off x="142844" y="357166"/>
            <a:ext cx="8913756" cy="6286544"/>
          </a:xfrm>
          <a:prstGeom prst="rect">
            <a:avLst/>
          </a:prstGeom>
          <a:noFill/>
        </p:spPr>
      </p:pic>
      <p:sp>
        <p:nvSpPr>
          <p:cNvPr id="2" name="TextBox 1"/>
          <p:cNvSpPr txBox="1"/>
          <p:nvPr/>
        </p:nvSpPr>
        <p:spPr>
          <a:xfrm>
            <a:off x="4214810" y="3286124"/>
            <a:ext cx="720069" cy="369332"/>
          </a:xfrm>
          <a:prstGeom prst="rect">
            <a:avLst/>
          </a:prstGeom>
          <a:noFill/>
        </p:spPr>
        <p:txBody>
          <a:bodyPr wrap="none" rtlCol="0">
            <a:spAutoFit/>
          </a:bodyPr>
          <a:lstStyle/>
          <a:p>
            <a:r>
              <a:rPr lang="en-GB" dirty="0" smtClean="0"/>
              <a:t>tissues</a:t>
            </a:r>
            <a:endParaRPr lang="en-GB" dirty="0"/>
          </a:p>
        </p:txBody>
      </p:sp>
      <p:sp>
        <p:nvSpPr>
          <p:cNvPr id="3" name="TextBox 2"/>
          <p:cNvSpPr txBox="1"/>
          <p:nvPr/>
        </p:nvSpPr>
        <p:spPr>
          <a:xfrm>
            <a:off x="2071670" y="5357826"/>
            <a:ext cx="696794" cy="369332"/>
          </a:xfrm>
          <a:prstGeom prst="rect">
            <a:avLst/>
          </a:prstGeom>
          <a:noFill/>
        </p:spPr>
        <p:txBody>
          <a:bodyPr wrap="none" rtlCol="0">
            <a:spAutoFit/>
          </a:bodyPr>
          <a:lstStyle/>
          <a:p>
            <a:r>
              <a:rPr lang="en-GB" dirty="0" smtClean="0">
                <a:solidFill>
                  <a:schemeClr val="bg1"/>
                </a:solidFill>
              </a:rPr>
              <a:t>artery</a:t>
            </a:r>
            <a:endParaRPr lang="en-GB" dirty="0">
              <a:solidFill>
                <a:schemeClr val="bg1"/>
              </a:solidFill>
            </a:endParaRPr>
          </a:p>
        </p:txBody>
      </p:sp>
      <p:sp>
        <p:nvSpPr>
          <p:cNvPr id="4" name="TextBox 3"/>
          <p:cNvSpPr txBox="1"/>
          <p:nvPr/>
        </p:nvSpPr>
        <p:spPr>
          <a:xfrm>
            <a:off x="6429388" y="5357826"/>
            <a:ext cx="527901" cy="369332"/>
          </a:xfrm>
          <a:prstGeom prst="rect">
            <a:avLst/>
          </a:prstGeom>
          <a:noFill/>
        </p:spPr>
        <p:txBody>
          <a:bodyPr wrap="none" rtlCol="0">
            <a:spAutoFit/>
          </a:bodyPr>
          <a:lstStyle/>
          <a:p>
            <a:r>
              <a:rPr lang="en-GB" dirty="0" smtClean="0">
                <a:solidFill>
                  <a:schemeClr val="bg1"/>
                </a:solidFill>
              </a:rPr>
              <a:t>vein</a:t>
            </a:r>
            <a:endParaRPr lang="en-GB" dirty="0">
              <a:solidFill>
                <a:schemeClr val="bg1"/>
              </a:solidFill>
            </a:endParaRPr>
          </a:p>
        </p:txBody>
      </p:sp>
      <p:sp>
        <p:nvSpPr>
          <p:cNvPr id="5" name="TextBox 4"/>
          <p:cNvSpPr txBox="1"/>
          <p:nvPr/>
        </p:nvSpPr>
        <p:spPr>
          <a:xfrm>
            <a:off x="4214810" y="3741247"/>
            <a:ext cx="892232" cy="369332"/>
          </a:xfrm>
          <a:prstGeom prst="rect">
            <a:avLst/>
          </a:prstGeom>
          <a:noFill/>
        </p:spPr>
        <p:txBody>
          <a:bodyPr wrap="none" rtlCol="0">
            <a:spAutoFit/>
          </a:bodyPr>
          <a:lstStyle/>
          <a:p>
            <a:r>
              <a:rPr lang="en-GB" dirty="0" smtClean="0">
                <a:solidFill>
                  <a:schemeClr val="bg1"/>
                </a:solidFill>
              </a:rPr>
              <a:t>capillary</a:t>
            </a:r>
            <a:endParaRPr lang="en-GB" dirty="0">
              <a:solidFill>
                <a:schemeClr val="bg1"/>
              </a:solidFill>
            </a:endParaRPr>
          </a:p>
        </p:txBody>
      </p:sp>
      <p:sp>
        <p:nvSpPr>
          <p:cNvPr id="6" name="TextBox 5"/>
          <p:cNvSpPr txBox="1"/>
          <p:nvPr/>
        </p:nvSpPr>
        <p:spPr>
          <a:xfrm>
            <a:off x="1214414" y="3357562"/>
            <a:ext cx="910762" cy="369332"/>
          </a:xfrm>
          <a:prstGeom prst="rect">
            <a:avLst/>
          </a:prstGeom>
          <a:noFill/>
        </p:spPr>
        <p:txBody>
          <a:bodyPr wrap="none" rtlCol="0">
            <a:spAutoFit/>
          </a:bodyPr>
          <a:lstStyle/>
          <a:p>
            <a:r>
              <a:rPr lang="en-GB" dirty="0" smtClean="0"/>
              <a:t>arteriole</a:t>
            </a:r>
            <a:endParaRPr lang="en-GB" dirty="0"/>
          </a:p>
        </p:txBody>
      </p:sp>
      <p:sp>
        <p:nvSpPr>
          <p:cNvPr id="7" name="TextBox 6"/>
          <p:cNvSpPr txBox="1"/>
          <p:nvPr/>
        </p:nvSpPr>
        <p:spPr>
          <a:xfrm>
            <a:off x="7090262" y="3357562"/>
            <a:ext cx="729880" cy="369332"/>
          </a:xfrm>
          <a:prstGeom prst="rect">
            <a:avLst/>
          </a:prstGeom>
          <a:noFill/>
        </p:spPr>
        <p:txBody>
          <a:bodyPr wrap="none" rtlCol="0">
            <a:spAutoFit/>
          </a:bodyPr>
          <a:lstStyle/>
          <a:p>
            <a:r>
              <a:rPr lang="en-GB" dirty="0" err="1" smtClean="0"/>
              <a:t>venule</a:t>
            </a:r>
            <a:endParaRPr lang="en-GB" dirty="0"/>
          </a:p>
        </p:txBody>
      </p:sp>
      <p:sp>
        <p:nvSpPr>
          <p:cNvPr id="9" name="TextBox 8"/>
          <p:cNvSpPr txBox="1"/>
          <p:nvPr/>
        </p:nvSpPr>
        <p:spPr>
          <a:xfrm>
            <a:off x="72290" y="285728"/>
            <a:ext cx="4356834" cy="2369880"/>
          </a:xfrm>
          <a:prstGeom prst="rect">
            <a:avLst/>
          </a:prstGeom>
          <a:noFill/>
        </p:spPr>
        <p:txBody>
          <a:bodyPr wrap="none" rtlCol="0">
            <a:spAutoFit/>
          </a:bodyPr>
          <a:lstStyle/>
          <a:p>
            <a:r>
              <a:rPr lang="en-GB" sz="2800" dirty="0" smtClean="0">
                <a:solidFill>
                  <a:srgbClr val="BC8F00"/>
                </a:solidFill>
              </a:rPr>
              <a:t>Lymphatic system</a:t>
            </a:r>
          </a:p>
          <a:p>
            <a:r>
              <a:rPr lang="en-GB" sz="2400" dirty="0">
                <a:solidFill>
                  <a:srgbClr val="BC8F00"/>
                </a:solidFill>
              </a:rPr>
              <a:t> </a:t>
            </a:r>
            <a:r>
              <a:rPr lang="en-GB" sz="2400" dirty="0" smtClean="0">
                <a:solidFill>
                  <a:srgbClr val="BC8F00"/>
                </a:solidFill>
              </a:rPr>
              <a:t>Some tissue fluid remains in tissues</a:t>
            </a:r>
          </a:p>
          <a:p>
            <a:r>
              <a:rPr lang="en-GB" sz="2400" dirty="0" smtClean="0">
                <a:solidFill>
                  <a:srgbClr val="BC8F00"/>
                </a:solidFill>
              </a:rPr>
              <a:t>It is carried away by lymphatic system</a:t>
            </a:r>
          </a:p>
          <a:p>
            <a:r>
              <a:rPr lang="en-GB" sz="2400" dirty="0" smtClean="0">
                <a:solidFill>
                  <a:srgbClr val="BC8F00"/>
                </a:solidFill>
              </a:rPr>
              <a:t>Network of vessels around body</a:t>
            </a:r>
          </a:p>
          <a:p>
            <a:r>
              <a:rPr lang="en-GB" sz="2400" dirty="0" smtClean="0">
                <a:solidFill>
                  <a:srgbClr val="BC8F00"/>
                </a:solidFill>
              </a:rPr>
              <a:t>Drains contents back to heart</a:t>
            </a:r>
          </a:p>
          <a:p>
            <a:endParaRPr lang="en-GB" sz="2400" dirty="0"/>
          </a:p>
        </p:txBody>
      </p:sp>
      <p:sp>
        <p:nvSpPr>
          <p:cNvPr id="10" name="TextBox 9"/>
          <p:cNvSpPr txBox="1"/>
          <p:nvPr/>
        </p:nvSpPr>
        <p:spPr>
          <a:xfrm>
            <a:off x="4787166" y="285728"/>
            <a:ext cx="4323428" cy="2369880"/>
          </a:xfrm>
          <a:prstGeom prst="rect">
            <a:avLst/>
          </a:prstGeom>
          <a:noFill/>
        </p:spPr>
        <p:txBody>
          <a:bodyPr wrap="none" rtlCol="0">
            <a:spAutoFit/>
          </a:bodyPr>
          <a:lstStyle/>
          <a:p>
            <a:r>
              <a:rPr lang="en-GB" sz="2800" dirty="0" smtClean="0">
                <a:solidFill>
                  <a:srgbClr val="BC8F00"/>
                </a:solidFill>
              </a:rPr>
              <a:t>Lymphatic system</a:t>
            </a:r>
          </a:p>
          <a:p>
            <a:r>
              <a:rPr lang="en-GB" sz="2400" dirty="0">
                <a:solidFill>
                  <a:srgbClr val="BC8F00"/>
                </a:solidFill>
              </a:rPr>
              <a:t> </a:t>
            </a:r>
            <a:r>
              <a:rPr lang="en-GB" sz="2400" dirty="0" smtClean="0">
                <a:solidFill>
                  <a:srgbClr val="BC8F00"/>
                </a:solidFill>
              </a:rPr>
              <a:t>Movement through vessels caused by</a:t>
            </a:r>
          </a:p>
          <a:p>
            <a:r>
              <a:rPr lang="en-GB" sz="2400" dirty="0" smtClean="0">
                <a:solidFill>
                  <a:srgbClr val="BC8F00"/>
                </a:solidFill>
              </a:rPr>
              <a:t>Hydrostatic pressure of fluid in tissue</a:t>
            </a:r>
          </a:p>
          <a:p>
            <a:r>
              <a:rPr lang="en-GB" sz="2400" dirty="0" smtClean="0">
                <a:solidFill>
                  <a:srgbClr val="BC8F00"/>
                </a:solidFill>
              </a:rPr>
              <a:t>Contraction of body muscles </a:t>
            </a:r>
          </a:p>
          <a:p>
            <a:r>
              <a:rPr lang="en-GB" sz="2400" dirty="0" smtClean="0">
                <a:solidFill>
                  <a:srgbClr val="BC8F00"/>
                </a:solidFill>
              </a:rPr>
              <a:t>squeezing the lymph vessels</a:t>
            </a:r>
          </a:p>
          <a:p>
            <a:endParaRPr lang="en-GB"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checkerboard(across)">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diamond(in)">
                                      <p:cBhvr>
                                        <p:cTn id="12" dur="2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650" name="Picture 2" descr="http://live.kerboodle.com/NT3/NTLS_RootRepository/ContentPackages/45/aqa%20as%20biology_scorm%202004_final_1/product/bio_AS_ch13_pg189_fig6.jpg"/>
          <p:cNvPicPr>
            <a:picLocks noChangeAspect="1" noChangeArrowheads="1"/>
          </p:cNvPicPr>
          <p:nvPr/>
        </p:nvPicPr>
        <p:blipFill>
          <a:blip r:embed="rId2"/>
          <a:srcRect/>
          <a:stretch>
            <a:fillRect/>
          </a:stretch>
        </p:blipFill>
        <p:spPr bwMode="auto">
          <a:xfrm>
            <a:off x="0" y="2000240"/>
            <a:ext cx="4524375" cy="3190875"/>
          </a:xfrm>
          <a:prstGeom prst="rect">
            <a:avLst/>
          </a:prstGeom>
          <a:noFill/>
        </p:spPr>
      </p:pic>
      <p:pic>
        <p:nvPicPr>
          <p:cNvPr id="3" name="Picture 2" descr="http://live.kerboodle.com/NT3/NTLS_RootRepository/ContentPackages/45/aqa%20as%20biology_scorm%202004_final_1/product/bio_AS_ch13_pg189_fig6.jpg"/>
          <p:cNvPicPr>
            <a:picLocks noChangeAspect="1" noChangeArrowheads="1"/>
          </p:cNvPicPr>
          <p:nvPr/>
        </p:nvPicPr>
        <p:blipFill>
          <a:blip r:embed="rId2"/>
          <a:srcRect/>
          <a:stretch>
            <a:fillRect/>
          </a:stretch>
        </p:blipFill>
        <p:spPr bwMode="auto">
          <a:xfrm>
            <a:off x="4619625" y="2029911"/>
            <a:ext cx="4524375" cy="3190875"/>
          </a:xfrm>
          <a:prstGeom prst="rect">
            <a:avLst/>
          </a:prstGeom>
          <a:noFill/>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Task</a:t>
            </a:r>
            <a:endParaRPr lang="en-GB" dirty="0"/>
          </a:p>
        </p:txBody>
      </p:sp>
      <p:sp>
        <p:nvSpPr>
          <p:cNvPr id="3" name="Content Placeholder 2"/>
          <p:cNvSpPr>
            <a:spLocks noGrp="1"/>
          </p:cNvSpPr>
          <p:nvPr>
            <p:ph sz="quarter" idx="1"/>
          </p:nvPr>
        </p:nvSpPr>
        <p:spPr/>
        <p:txBody>
          <a:bodyPr>
            <a:normAutofit/>
          </a:bodyPr>
          <a:lstStyle/>
          <a:p>
            <a:r>
              <a:rPr lang="en-GB" dirty="0" smtClean="0"/>
              <a:t>Using the diagrams you have been given, annotate them to explain the structure of Arteries, Arterioles, Veins and Capillaries using pages 186 – 188 of the textbook</a:t>
            </a:r>
          </a:p>
          <a:p>
            <a:endParaRPr lang="en-GB" dirty="0" smtClean="0"/>
          </a:p>
          <a:p>
            <a:r>
              <a:rPr lang="en-GB" sz="3600" dirty="0" smtClean="0"/>
              <a:t>You </a:t>
            </a:r>
            <a:r>
              <a:rPr lang="en-GB" sz="3600" u="sng" dirty="0" smtClean="0"/>
              <a:t>must</a:t>
            </a:r>
            <a:r>
              <a:rPr lang="en-GB" sz="3600" dirty="0" smtClean="0"/>
              <a:t> include how the </a:t>
            </a:r>
            <a:r>
              <a:rPr lang="en-GB" sz="3600" dirty="0" smtClean="0">
                <a:solidFill>
                  <a:srgbClr val="FF0000"/>
                </a:solidFill>
              </a:rPr>
              <a:t>structure relates to the function</a:t>
            </a:r>
          </a:p>
          <a:p>
            <a:endParaRPr lang="en-GB" sz="3600" dirty="0" smtClean="0">
              <a:solidFill>
                <a:srgbClr val="FF0000"/>
              </a:solidFill>
            </a:endParaRPr>
          </a:p>
          <a:p>
            <a:r>
              <a:rPr lang="en-GB" dirty="0" smtClean="0"/>
              <a:t>Once you have finished, complete the Application questions 1-5 and the Summary Questions 1-4 on page 188.</a:t>
            </a:r>
            <a:endParaRPr lang="en-GB" sz="22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578" name="Picture 2" descr="http://live.kerboodle.com/NT3/NTLS_RootRepository/ContentPackages/45/aqa%20as%20biology_scorm%202004_final_1/product/bio_AS_ch13_pg186_fig1.jpg"/>
          <p:cNvPicPr>
            <a:picLocks noChangeAspect="1" noChangeArrowheads="1"/>
          </p:cNvPicPr>
          <p:nvPr/>
        </p:nvPicPr>
        <p:blipFill>
          <a:blip r:embed="rId2"/>
          <a:srcRect/>
          <a:stretch>
            <a:fillRect/>
          </a:stretch>
        </p:blipFill>
        <p:spPr bwMode="auto">
          <a:xfrm>
            <a:off x="500033" y="-38661"/>
            <a:ext cx="7634343" cy="3341825"/>
          </a:xfrm>
          <a:prstGeom prst="rect">
            <a:avLst/>
          </a:prstGeom>
          <a:noFill/>
        </p:spPr>
      </p:pic>
      <p:pic>
        <p:nvPicPr>
          <p:cNvPr id="4" name="Picture 2" descr="http://live.kerboodle.com/NT3/NTLS_RootRepository/ContentPackages/45/aqa%20as%20biology_scorm%202004_final_1/product/bio_AS_ch13_pg186_fig1.jpg"/>
          <p:cNvPicPr>
            <a:picLocks noChangeAspect="1" noChangeArrowheads="1"/>
          </p:cNvPicPr>
          <p:nvPr/>
        </p:nvPicPr>
        <p:blipFill>
          <a:blip r:embed="rId2"/>
          <a:srcRect/>
          <a:stretch>
            <a:fillRect/>
          </a:stretch>
        </p:blipFill>
        <p:spPr bwMode="auto">
          <a:xfrm>
            <a:off x="509557" y="3477099"/>
            <a:ext cx="7634343" cy="3341825"/>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Questions</a:t>
            </a:r>
            <a:endParaRPr lang="en-GB" dirty="0"/>
          </a:p>
        </p:txBody>
      </p:sp>
      <p:sp>
        <p:nvSpPr>
          <p:cNvPr id="3" name="Content Placeholder 2"/>
          <p:cNvSpPr>
            <a:spLocks noGrp="1"/>
          </p:cNvSpPr>
          <p:nvPr>
            <p:ph sz="quarter" idx="1"/>
          </p:nvPr>
        </p:nvSpPr>
        <p:spPr/>
        <p:txBody>
          <a:bodyPr>
            <a:normAutofit fontScale="92500"/>
          </a:bodyPr>
          <a:lstStyle/>
          <a:p>
            <a:r>
              <a:rPr lang="en-GB" dirty="0" smtClean="0"/>
              <a:t>What does a ‘double’ circulatory system mean?</a:t>
            </a:r>
          </a:p>
          <a:p>
            <a:r>
              <a:rPr lang="en-GB" dirty="0" smtClean="0"/>
              <a:t>Blood passes twice through the heart for each circuit of the body.</a:t>
            </a:r>
          </a:p>
          <a:p>
            <a:endParaRPr lang="en-GB" dirty="0" smtClean="0"/>
          </a:p>
          <a:p>
            <a:r>
              <a:rPr lang="en-GB" dirty="0" smtClean="0"/>
              <a:t>Why is it advantageous/necessary?</a:t>
            </a:r>
          </a:p>
          <a:p>
            <a:r>
              <a:rPr lang="en-GB" dirty="0" smtClean="0"/>
              <a:t>When blood passes through the lungs, the pressure lowers. If it didn’t go back to the heart before going off to the body, then circulation would be very slow.</a:t>
            </a:r>
          </a:p>
          <a:p>
            <a:r>
              <a:rPr lang="en-GB" dirty="0" smtClean="0"/>
              <a:t>Having a double circulation boosts pressure and helps to deliver substances to the rest of the body quickly (which is needed due to mammals having a high body temperature and a high metabolism)</a:t>
            </a:r>
          </a:p>
          <a:p>
            <a:endParaRPr lang="en-GB" dirty="0" smtClean="0"/>
          </a:p>
          <a:p>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blinds(horizontal)">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linds(horizont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blinds(horizontal)">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blinds(horizontal)">
                                      <p:cBhvr>
                                        <p:cTn id="2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Match up the names to the definitions</a:t>
            </a:r>
            <a:endParaRPr lang="en-GB" dirty="0"/>
          </a:p>
        </p:txBody>
      </p:sp>
      <p:graphicFrame>
        <p:nvGraphicFramePr>
          <p:cNvPr id="4" name="Content Placeholder 3"/>
          <p:cNvGraphicFramePr>
            <a:graphicFrameLocks noGrp="1"/>
          </p:cNvGraphicFramePr>
          <p:nvPr>
            <p:ph sz="quarter" idx="1"/>
          </p:nvPr>
        </p:nvGraphicFramePr>
        <p:xfrm>
          <a:off x="928662" y="1857364"/>
          <a:ext cx="2586030" cy="4281975"/>
        </p:xfrm>
        <a:graphic>
          <a:graphicData uri="http://schemas.openxmlformats.org/drawingml/2006/table">
            <a:tbl>
              <a:tblPr firstRow="1" bandRow="1">
                <a:tableStyleId>{5C22544A-7EE6-4342-B048-85BDC9FD1C3A}</a:tableStyleId>
              </a:tblPr>
              <a:tblGrid>
                <a:gridCol w="2586030"/>
              </a:tblGrid>
              <a:tr h="1031085">
                <a:tc>
                  <a:txBody>
                    <a:bodyPr/>
                    <a:lstStyle/>
                    <a:p>
                      <a:r>
                        <a:rPr lang="en-GB" sz="3600" b="0" dirty="0" smtClean="0">
                          <a:solidFill>
                            <a:schemeClr val="tx1"/>
                          </a:solidFill>
                          <a:latin typeface="Calibri" pitchFamily="34" charset="0"/>
                        </a:rPr>
                        <a:t>Arteries</a:t>
                      </a:r>
                      <a:endParaRPr lang="en-GB" sz="3600" b="0" dirty="0">
                        <a:solidFill>
                          <a:schemeClr val="tx1"/>
                        </a:solidFill>
                        <a:latin typeface="Calibri" pitchFamily="34" charset="0"/>
                      </a:endParaRPr>
                    </a:p>
                  </a:txBody>
                  <a:tcPr>
                    <a:solidFill>
                      <a:schemeClr val="accent2">
                        <a:lumMod val="20000"/>
                        <a:lumOff val="80000"/>
                      </a:schemeClr>
                    </a:solidFill>
                  </a:tcPr>
                </a:tc>
              </a:tr>
              <a:tr h="103108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3600" dirty="0" smtClean="0">
                          <a:solidFill>
                            <a:schemeClr val="tx1"/>
                          </a:solidFill>
                          <a:latin typeface="Calibri" pitchFamily="34" charset="0"/>
                        </a:rPr>
                        <a:t>Capillaries</a:t>
                      </a:r>
                    </a:p>
                  </a:txBody>
                  <a:tcPr/>
                </a:tc>
              </a:tr>
              <a:tr h="103108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3600" dirty="0" smtClean="0">
                          <a:solidFill>
                            <a:schemeClr val="tx1"/>
                          </a:solidFill>
                          <a:latin typeface="Calibri" pitchFamily="34" charset="0"/>
                        </a:rPr>
                        <a:t>Veins</a:t>
                      </a:r>
                    </a:p>
                    <a:p>
                      <a:endParaRPr lang="en-GB" sz="3600" dirty="0">
                        <a:solidFill>
                          <a:schemeClr val="tx1"/>
                        </a:solidFill>
                        <a:latin typeface="Calibri" pitchFamily="34" charset="0"/>
                      </a:endParaRPr>
                    </a:p>
                  </a:txBody>
                  <a:tcPr/>
                </a:tc>
              </a:tr>
              <a:tr h="1031085">
                <a:tc>
                  <a:txBody>
                    <a:bodyPr/>
                    <a:lstStyle/>
                    <a:p>
                      <a:r>
                        <a:rPr lang="en-GB" sz="3600" dirty="0" smtClean="0">
                          <a:solidFill>
                            <a:schemeClr val="tx1"/>
                          </a:solidFill>
                          <a:latin typeface="Calibri" pitchFamily="34" charset="0"/>
                        </a:rPr>
                        <a:t>Arterioles</a:t>
                      </a:r>
                      <a:endParaRPr lang="en-GB" sz="3600" dirty="0">
                        <a:solidFill>
                          <a:schemeClr val="tx1"/>
                        </a:solidFill>
                        <a:latin typeface="Calibri" pitchFamily="34" charset="0"/>
                      </a:endParaRPr>
                    </a:p>
                  </a:txBody>
                  <a:tcPr/>
                </a:tc>
              </a:tr>
            </a:tbl>
          </a:graphicData>
        </a:graphic>
      </p:graphicFrame>
      <p:graphicFrame>
        <p:nvGraphicFramePr>
          <p:cNvPr id="5" name="Content Placeholder 3"/>
          <p:cNvGraphicFramePr>
            <a:graphicFrameLocks/>
          </p:cNvGraphicFramePr>
          <p:nvPr/>
        </p:nvGraphicFramePr>
        <p:xfrm>
          <a:off x="5500694" y="1857364"/>
          <a:ext cx="2586030" cy="4342935"/>
        </p:xfrm>
        <a:graphic>
          <a:graphicData uri="http://schemas.openxmlformats.org/drawingml/2006/table">
            <a:tbl>
              <a:tblPr firstRow="1" bandRow="1">
                <a:tableStyleId>{5C22544A-7EE6-4342-B048-85BDC9FD1C3A}</a:tableStyleId>
              </a:tblPr>
              <a:tblGrid>
                <a:gridCol w="2586030"/>
              </a:tblGrid>
              <a:tr h="1031085">
                <a:tc>
                  <a:txBody>
                    <a:bodyPr/>
                    <a:lstStyle/>
                    <a:p>
                      <a:r>
                        <a:rPr lang="en-GB" sz="2000" b="0" dirty="0" smtClean="0">
                          <a:solidFill>
                            <a:schemeClr val="tx1"/>
                          </a:solidFill>
                          <a:latin typeface="Calibri" pitchFamily="34" charset="0"/>
                        </a:rPr>
                        <a:t>Contain</a:t>
                      </a:r>
                      <a:r>
                        <a:rPr lang="en-GB" sz="2000" b="0" baseline="0" dirty="0" smtClean="0">
                          <a:solidFill>
                            <a:schemeClr val="tx1"/>
                          </a:solidFill>
                          <a:latin typeface="Calibri" pitchFamily="34" charset="0"/>
                        </a:rPr>
                        <a:t> valves and carry blood back to the heart</a:t>
                      </a:r>
                      <a:endParaRPr lang="en-GB" sz="1800" b="0" dirty="0">
                        <a:solidFill>
                          <a:schemeClr val="tx1"/>
                        </a:solidFill>
                        <a:latin typeface="Calibri" pitchFamily="34" charset="0"/>
                      </a:endParaRPr>
                    </a:p>
                  </a:txBody>
                  <a:tcPr>
                    <a:solidFill>
                      <a:schemeClr val="accent2">
                        <a:lumMod val="20000"/>
                        <a:lumOff val="80000"/>
                      </a:schemeClr>
                    </a:solidFill>
                  </a:tcPr>
                </a:tc>
              </a:tr>
              <a:tr h="103108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2000" dirty="0" smtClean="0">
                          <a:solidFill>
                            <a:schemeClr val="tx1"/>
                          </a:solidFill>
                          <a:latin typeface="Calibri" pitchFamily="34" charset="0"/>
                        </a:rPr>
                        <a:t>These</a:t>
                      </a:r>
                      <a:r>
                        <a:rPr lang="en-GB" sz="2000" baseline="0" dirty="0" smtClean="0">
                          <a:solidFill>
                            <a:schemeClr val="tx1"/>
                          </a:solidFill>
                          <a:latin typeface="Calibri" pitchFamily="34" charset="0"/>
                        </a:rPr>
                        <a:t> control the blood flow from arteries to capillaries</a:t>
                      </a:r>
                      <a:endParaRPr lang="en-GB" sz="2000" dirty="0" smtClean="0">
                        <a:solidFill>
                          <a:schemeClr val="tx1"/>
                        </a:solidFill>
                        <a:latin typeface="Calibri" pitchFamily="34" charset="0"/>
                      </a:endParaRPr>
                    </a:p>
                  </a:txBody>
                  <a:tcPr/>
                </a:tc>
              </a:tr>
              <a:tr h="103108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2000" dirty="0" smtClean="0">
                          <a:solidFill>
                            <a:schemeClr val="tx1"/>
                          </a:solidFill>
                          <a:latin typeface="Calibri" pitchFamily="34" charset="0"/>
                        </a:rPr>
                        <a:t>Carry</a:t>
                      </a:r>
                      <a:r>
                        <a:rPr lang="en-GB" sz="2000" baseline="0" dirty="0" smtClean="0">
                          <a:solidFill>
                            <a:schemeClr val="tx1"/>
                          </a:solidFill>
                          <a:latin typeface="Calibri" pitchFamily="34" charset="0"/>
                        </a:rPr>
                        <a:t> blood away from the heart</a:t>
                      </a:r>
                      <a:endParaRPr lang="en-GB" sz="1800" dirty="0" smtClean="0">
                        <a:solidFill>
                          <a:schemeClr val="tx1"/>
                        </a:solidFill>
                        <a:latin typeface="Calibri" pitchFamily="34" charset="0"/>
                      </a:endParaRPr>
                    </a:p>
                    <a:p>
                      <a:endParaRPr lang="en-GB" sz="3600" dirty="0">
                        <a:solidFill>
                          <a:schemeClr val="tx1"/>
                        </a:solidFill>
                        <a:latin typeface="Calibri" pitchFamily="34" charset="0"/>
                      </a:endParaRPr>
                    </a:p>
                  </a:txBody>
                  <a:tcPr/>
                </a:tc>
              </a:tr>
              <a:tr h="1031085">
                <a:tc>
                  <a:txBody>
                    <a:bodyPr/>
                    <a:lstStyle/>
                    <a:p>
                      <a:r>
                        <a:rPr lang="en-GB" sz="2000" dirty="0" smtClean="0">
                          <a:solidFill>
                            <a:schemeClr val="tx1"/>
                          </a:solidFill>
                          <a:latin typeface="Calibri" pitchFamily="34" charset="0"/>
                        </a:rPr>
                        <a:t>Tiny</a:t>
                      </a:r>
                      <a:r>
                        <a:rPr lang="en-GB" sz="2000" baseline="0" dirty="0" smtClean="0">
                          <a:solidFill>
                            <a:schemeClr val="tx1"/>
                          </a:solidFill>
                          <a:latin typeface="Calibri" pitchFamily="34" charset="0"/>
                        </a:rPr>
                        <a:t> vessels linking arterioles to veins</a:t>
                      </a:r>
                      <a:endParaRPr lang="en-GB" sz="2000" dirty="0">
                        <a:solidFill>
                          <a:schemeClr val="tx1"/>
                        </a:solidFill>
                        <a:latin typeface="Calibri" pitchFamily="34" charset="0"/>
                      </a:endParaRPr>
                    </a:p>
                  </a:txBody>
                  <a:tcPr/>
                </a:tc>
              </a:tr>
            </a:tbl>
          </a:graphicData>
        </a:graphic>
      </p:graphicFrame>
      <p:cxnSp>
        <p:nvCxnSpPr>
          <p:cNvPr id="7" name="Straight Arrow Connector 6"/>
          <p:cNvCxnSpPr/>
          <p:nvPr/>
        </p:nvCxnSpPr>
        <p:spPr>
          <a:xfrm rot="16200000" flipH="1">
            <a:off x="3286116" y="2571744"/>
            <a:ext cx="2428892" cy="200026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rot="16200000" flipH="1">
            <a:off x="3321835" y="3607595"/>
            <a:ext cx="2357454" cy="200026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rot="5400000" flipH="1" flipV="1">
            <a:off x="3357554" y="2428868"/>
            <a:ext cx="2286016" cy="200026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rot="5400000" flipH="1" flipV="1">
            <a:off x="3286116" y="3571876"/>
            <a:ext cx="2428892" cy="200026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ox(in)">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blinds(horizontal)">
                                      <p:cBhvr>
                                        <p:cTn id="12" dur="5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checkerboard(across)">
                                      <p:cBhvr>
                                        <p:cTn id="17" dur="500"/>
                                        <p:tgtEl>
                                          <p:spTgt spid="11"/>
                                        </p:tgtEl>
                                      </p:cBhvr>
                                    </p:animEffect>
                                  </p:childTnLst>
                                </p:cTn>
                              </p:par>
                            </p:childTnLst>
                          </p:cTn>
                        </p:par>
                      </p:childTnLst>
                    </p:cTn>
                  </p:par>
                  <p:par>
                    <p:cTn id="18" fill="hold">
                      <p:stCondLst>
                        <p:cond delay="indefinite"/>
                      </p:stCondLst>
                      <p:childTnLst>
                        <p:par>
                          <p:cTn id="19" fill="hold">
                            <p:stCondLst>
                              <p:cond delay="0"/>
                            </p:stCondLst>
                            <p:childTnLst>
                              <p:par>
                                <p:cTn id="20" presetID="8" presetClass="entr" presetSubtype="16" fill="hold" nodeType="clickEffect">
                                  <p:stCondLst>
                                    <p:cond delay="0"/>
                                  </p:stCondLst>
                                  <p:childTnLst>
                                    <p:set>
                                      <p:cBhvr>
                                        <p:cTn id="21" dur="1" fill="hold">
                                          <p:stCondLst>
                                            <p:cond delay="0"/>
                                          </p:stCondLst>
                                        </p:cTn>
                                        <p:tgtEl>
                                          <p:spTgt spid="13"/>
                                        </p:tgtEl>
                                        <p:attrNameLst>
                                          <p:attrName>style.visibility</p:attrName>
                                        </p:attrNameLst>
                                      </p:cBhvr>
                                      <p:to>
                                        <p:strVal val="visible"/>
                                      </p:to>
                                    </p:set>
                                    <p:animEffect transition="in" filter="diamond(in)">
                                      <p:cBhvr>
                                        <p:cTn id="22" dur="2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42" name="Picture 2" descr="capillary"/>
          <p:cNvPicPr>
            <a:picLocks noChangeAspect="1" noChangeArrowheads="1"/>
          </p:cNvPicPr>
          <p:nvPr/>
        </p:nvPicPr>
        <p:blipFill>
          <a:blip r:embed="rId2"/>
          <a:srcRect/>
          <a:stretch>
            <a:fillRect/>
          </a:stretch>
        </p:blipFill>
        <p:spPr bwMode="auto">
          <a:xfrm>
            <a:off x="1143000" y="2133600"/>
            <a:ext cx="7029450" cy="4229100"/>
          </a:xfrm>
          <a:prstGeom prst="rect">
            <a:avLst/>
          </a:prstGeom>
          <a:noFill/>
        </p:spPr>
      </p:pic>
      <p:sp>
        <p:nvSpPr>
          <p:cNvPr id="61443" name="Text Box 3"/>
          <p:cNvSpPr txBox="1">
            <a:spLocks noChangeArrowheads="1"/>
          </p:cNvSpPr>
          <p:nvPr/>
        </p:nvSpPr>
        <p:spPr bwMode="auto">
          <a:xfrm>
            <a:off x="0" y="0"/>
            <a:ext cx="3581400" cy="466725"/>
          </a:xfrm>
          <a:prstGeom prst="rect">
            <a:avLst/>
          </a:prstGeom>
          <a:solidFill>
            <a:srgbClr val="FF0000"/>
          </a:solidFill>
          <a:ln w="9525">
            <a:solidFill>
              <a:srgbClr val="000000"/>
            </a:solidFill>
            <a:miter lim="800000"/>
            <a:headEnd/>
            <a:tailEnd/>
          </a:ln>
          <a:effectLst/>
        </p:spPr>
        <p:txBody>
          <a:bodyPr>
            <a:spAutoFit/>
          </a:bodyPr>
          <a:lstStyle/>
          <a:p>
            <a:pPr algn="l" eaLnBrk="0" hangingPunct="0">
              <a:spcBef>
                <a:spcPct val="50000"/>
              </a:spcBef>
            </a:pPr>
            <a:r>
              <a:rPr lang="en-GB">
                <a:solidFill>
                  <a:schemeClr val="bg1"/>
                </a:solidFill>
                <a:latin typeface="Arial" charset="0"/>
              </a:rPr>
              <a:t>CAPILLARIES</a:t>
            </a:r>
          </a:p>
        </p:txBody>
      </p:sp>
      <p:sp>
        <p:nvSpPr>
          <p:cNvPr id="61444" name="Text Box 4"/>
          <p:cNvSpPr txBox="1">
            <a:spLocks noChangeArrowheads="1"/>
          </p:cNvSpPr>
          <p:nvPr/>
        </p:nvSpPr>
        <p:spPr bwMode="auto">
          <a:xfrm>
            <a:off x="1295400" y="981075"/>
            <a:ext cx="7848600" cy="1735138"/>
          </a:xfrm>
          <a:prstGeom prst="rect">
            <a:avLst/>
          </a:prstGeom>
          <a:noFill/>
          <a:ln w="9525">
            <a:noFill/>
            <a:miter lim="800000"/>
            <a:headEnd/>
            <a:tailEnd/>
          </a:ln>
          <a:effectLst/>
        </p:spPr>
        <p:txBody>
          <a:bodyPr>
            <a:spAutoFit/>
          </a:bodyPr>
          <a:lstStyle/>
          <a:p>
            <a:pPr algn="l" eaLnBrk="0" hangingPunct="0">
              <a:spcBef>
                <a:spcPct val="50000"/>
              </a:spcBef>
            </a:pPr>
            <a:r>
              <a:rPr lang="en-GB">
                <a:solidFill>
                  <a:schemeClr val="bg1"/>
                </a:solidFill>
                <a:latin typeface="Arial" charset="0"/>
              </a:rPr>
              <a:t>These vessels link arteries with veins.</a:t>
            </a:r>
            <a:r>
              <a:rPr lang="en-GB">
                <a:latin typeface="Arial" charset="0"/>
              </a:rPr>
              <a:t> </a:t>
            </a:r>
          </a:p>
          <a:p>
            <a:pPr algn="l" eaLnBrk="0" hangingPunct="0">
              <a:spcBef>
                <a:spcPct val="50000"/>
              </a:spcBef>
            </a:pPr>
            <a:r>
              <a:rPr lang="en-GB">
                <a:latin typeface="Arial" charset="0"/>
              </a:rPr>
              <a:t>They are found all over the body and are essential for the exchange of materials between the blood and other body cells.</a:t>
            </a:r>
          </a:p>
        </p:txBody>
      </p:sp>
      <p:sp>
        <p:nvSpPr>
          <p:cNvPr id="61445" name="Text Box 5"/>
          <p:cNvSpPr txBox="1">
            <a:spLocks noChangeArrowheads="1"/>
          </p:cNvSpPr>
          <p:nvPr/>
        </p:nvSpPr>
        <p:spPr bwMode="auto">
          <a:xfrm>
            <a:off x="762000" y="2895600"/>
            <a:ext cx="1524000" cy="457200"/>
          </a:xfrm>
          <a:prstGeom prst="rect">
            <a:avLst/>
          </a:prstGeom>
          <a:noFill/>
          <a:ln w="9525">
            <a:noFill/>
            <a:miter lim="800000"/>
            <a:headEnd/>
            <a:tailEnd/>
          </a:ln>
          <a:effectLst/>
        </p:spPr>
        <p:txBody>
          <a:bodyPr>
            <a:spAutoFit/>
          </a:bodyPr>
          <a:lstStyle/>
          <a:p>
            <a:pPr algn="l" eaLnBrk="0" hangingPunct="0">
              <a:spcBef>
                <a:spcPct val="50000"/>
              </a:spcBef>
            </a:pPr>
            <a:r>
              <a:rPr lang="en-GB">
                <a:solidFill>
                  <a:srgbClr val="000066"/>
                </a:solidFill>
                <a:latin typeface="Arial" charset="0"/>
              </a:rPr>
              <a:t>artery</a:t>
            </a:r>
          </a:p>
        </p:txBody>
      </p:sp>
      <p:sp>
        <p:nvSpPr>
          <p:cNvPr id="61446" name="Line 6"/>
          <p:cNvSpPr>
            <a:spLocks noChangeShapeType="1"/>
          </p:cNvSpPr>
          <p:nvPr/>
        </p:nvSpPr>
        <p:spPr bwMode="auto">
          <a:xfrm>
            <a:off x="1600200" y="3352800"/>
            <a:ext cx="304800" cy="533400"/>
          </a:xfrm>
          <a:prstGeom prst="line">
            <a:avLst/>
          </a:prstGeom>
          <a:noFill/>
          <a:ln w="28575">
            <a:solidFill>
              <a:srgbClr val="000066"/>
            </a:solidFill>
            <a:round/>
            <a:headEnd/>
            <a:tailEnd type="triangle" w="med" len="med"/>
          </a:ln>
          <a:effectLst/>
        </p:spPr>
        <p:txBody>
          <a:bodyPr wrap="none" anchor="ctr"/>
          <a:lstStyle/>
          <a:p>
            <a:endParaRPr lang="en-GB"/>
          </a:p>
        </p:txBody>
      </p:sp>
      <p:sp>
        <p:nvSpPr>
          <p:cNvPr id="61447" name="Text Box 7"/>
          <p:cNvSpPr txBox="1">
            <a:spLocks noChangeArrowheads="1"/>
          </p:cNvSpPr>
          <p:nvPr/>
        </p:nvSpPr>
        <p:spPr bwMode="auto">
          <a:xfrm>
            <a:off x="7315200" y="2895600"/>
            <a:ext cx="1524000" cy="457200"/>
          </a:xfrm>
          <a:prstGeom prst="rect">
            <a:avLst/>
          </a:prstGeom>
          <a:noFill/>
          <a:ln w="9525">
            <a:noFill/>
            <a:miter lim="800000"/>
            <a:headEnd/>
            <a:tailEnd/>
          </a:ln>
          <a:effectLst/>
        </p:spPr>
        <p:txBody>
          <a:bodyPr>
            <a:spAutoFit/>
          </a:bodyPr>
          <a:lstStyle/>
          <a:p>
            <a:pPr eaLnBrk="0" hangingPunct="0">
              <a:spcBef>
                <a:spcPct val="50000"/>
              </a:spcBef>
            </a:pPr>
            <a:r>
              <a:rPr lang="en-GB">
                <a:solidFill>
                  <a:srgbClr val="000066"/>
                </a:solidFill>
                <a:latin typeface="Arial" charset="0"/>
              </a:rPr>
              <a:t>vein</a:t>
            </a:r>
          </a:p>
        </p:txBody>
      </p:sp>
      <p:sp>
        <p:nvSpPr>
          <p:cNvPr id="61448" name="Line 8"/>
          <p:cNvSpPr>
            <a:spLocks noChangeShapeType="1"/>
          </p:cNvSpPr>
          <p:nvPr/>
        </p:nvSpPr>
        <p:spPr bwMode="auto">
          <a:xfrm flipH="1">
            <a:off x="7543800" y="3352800"/>
            <a:ext cx="304800" cy="609600"/>
          </a:xfrm>
          <a:prstGeom prst="line">
            <a:avLst/>
          </a:prstGeom>
          <a:noFill/>
          <a:ln w="28575">
            <a:solidFill>
              <a:srgbClr val="000066"/>
            </a:solidFill>
            <a:round/>
            <a:headEnd/>
            <a:tailEnd type="triangle" w="med" len="med"/>
          </a:ln>
          <a:effectLst/>
        </p:spPr>
        <p:txBody>
          <a:bodyPr wrap="none" anchor="ctr"/>
          <a:lstStyle/>
          <a:p>
            <a:endParaRPr lang="en-GB"/>
          </a:p>
        </p:txBody>
      </p:sp>
      <p:sp>
        <p:nvSpPr>
          <p:cNvPr id="61449" name="Text Box 9"/>
          <p:cNvSpPr txBox="1">
            <a:spLocks noChangeArrowheads="1"/>
          </p:cNvSpPr>
          <p:nvPr/>
        </p:nvSpPr>
        <p:spPr bwMode="auto">
          <a:xfrm>
            <a:off x="5715000" y="5334000"/>
            <a:ext cx="1981200" cy="457200"/>
          </a:xfrm>
          <a:prstGeom prst="rect">
            <a:avLst/>
          </a:prstGeom>
          <a:noFill/>
          <a:ln w="9525">
            <a:noFill/>
            <a:miter lim="800000"/>
            <a:headEnd/>
            <a:tailEnd/>
          </a:ln>
          <a:effectLst/>
        </p:spPr>
        <p:txBody>
          <a:bodyPr>
            <a:spAutoFit/>
          </a:bodyPr>
          <a:lstStyle/>
          <a:p>
            <a:pPr algn="l" eaLnBrk="0" hangingPunct="0">
              <a:spcBef>
                <a:spcPct val="50000"/>
              </a:spcBef>
            </a:pPr>
            <a:r>
              <a:rPr lang="en-GB">
                <a:solidFill>
                  <a:srgbClr val="000066"/>
                </a:solidFill>
                <a:latin typeface="Arial" charset="0"/>
              </a:rPr>
              <a:t>capillaries</a:t>
            </a:r>
          </a:p>
        </p:txBody>
      </p:sp>
      <p:sp>
        <p:nvSpPr>
          <p:cNvPr id="61450" name="Line 10"/>
          <p:cNvSpPr>
            <a:spLocks noChangeShapeType="1"/>
          </p:cNvSpPr>
          <p:nvPr/>
        </p:nvSpPr>
        <p:spPr bwMode="auto">
          <a:xfrm flipH="1" flipV="1">
            <a:off x="5410200" y="4953000"/>
            <a:ext cx="381000" cy="457200"/>
          </a:xfrm>
          <a:prstGeom prst="line">
            <a:avLst/>
          </a:prstGeom>
          <a:noFill/>
          <a:ln w="28575">
            <a:solidFill>
              <a:srgbClr val="000066"/>
            </a:solidFill>
            <a:round/>
            <a:headEnd/>
            <a:tailEnd type="triangle" w="med" len="med"/>
          </a:ln>
          <a:effectLst/>
        </p:spPr>
        <p:txBody>
          <a:bodyPr wrap="none" anchor="ctr"/>
          <a:lstStyle/>
          <a:p>
            <a:endParaRPr lang="en-GB"/>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2466" name="Picture 2" descr="capillary"/>
          <p:cNvPicPr>
            <a:picLocks noChangeAspect="1" noChangeArrowheads="1"/>
          </p:cNvPicPr>
          <p:nvPr/>
        </p:nvPicPr>
        <p:blipFill>
          <a:blip r:embed="rId2"/>
          <a:srcRect l="2168" t="14415" r="5692" b="22522"/>
          <a:stretch>
            <a:fillRect/>
          </a:stretch>
        </p:blipFill>
        <p:spPr bwMode="auto">
          <a:xfrm>
            <a:off x="228600" y="971550"/>
            <a:ext cx="4114800" cy="1693863"/>
          </a:xfrm>
          <a:prstGeom prst="rect">
            <a:avLst/>
          </a:prstGeom>
          <a:noFill/>
        </p:spPr>
      </p:pic>
      <p:sp>
        <p:nvSpPr>
          <p:cNvPr id="62467" name="Freeform 3"/>
          <p:cNvSpPr>
            <a:spLocks/>
          </p:cNvSpPr>
          <p:nvPr/>
        </p:nvSpPr>
        <p:spPr bwMode="auto">
          <a:xfrm>
            <a:off x="2590800" y="4171950"/>
            <a:ext cx="1600200" cy="914400"/>
          </a:xfrm>
          <a:custGeom>
            <a:avLst/>
            <a:gdLst/>
            <a:ahLst/>
            <a:cxnLst>
              <a:cxn ang="0">
                <a:pos x="0" y="570"/>
              </a:cxn>
              <a:cxn ang="0">
                <a:pos x="1056" y="90"/>
              </a:cxn>
              <a:cxn ang="0">
                <a:pos x="1612" y="31"/>
              </a:cxn>
              <a:cxn ang="0">
                <a:pos x="1874" y="206"/>
              </a:cxn>
              <a:cxn ang="0">
                <a:pos x="1918" y="391"/>
              </a:cxn>
              <a:cxn ang="0">
                <a:pos x="1907" y="653"/>
              </a:cxn>
              <a:cxn ang="0">
                <a:pos x="1776" y="795"/>
              </a:cxn>
              <a:cxn ang="0">
                <a:pos x="1632" y="906"/>
              </a:cxn>
              <a:cxn ang="0">
                <a:pos x="480" y="1578"/>
              </a:cxn>
            </a:cxnLst>
            <a:rect l="0" t="0" r="r" b="b"/>
            <a:pathLst>
              <a:path w="1931" h="1578">
                <a:moveTo>
                  <a:pt x="0" y="570"/>
                </a:moveTo>
                <a:cubicBezTo>
                  <a:pt x="396" y="366"/>
                  <a:pt x="787" y="180"/>
                  <a:pt x="1056" y="90"/>
                </a:cubicBezTo>
                <a:cubicBezTo>
                  <a:pt x="1325" y="0"/>
                  <a:pt x="1476" y="12"/>
                  <a:pt x="1612" y="31"/>
                </a:cubicBezTo>
                <a:cubicBezTo>
                  <a:pt x="1748" y="50"/>
                  <a:pt x="1823" y="146"/>
                  <a:pt x="1874" y="206"/>
                </a:cubicBezTo>
                <a:cubicBezTo>
                  <a:pt x="1925" y="266"/>
                  <a:pt x="1913" y="317"/>
                  <a:pt x="1918" y="391"/>
                </a:cubicBezTo>
                <a:cubicBezTo>
                  <a:pt x="1923" y="465"/>
                  <a:pt x="1931" y="586"/>
                  <a:pt x="1907" y="653"/>
                </a:cubicBezTo>
                <a:cubicBezTo>
                  <a:pt x="1883" y="720"/>
                  <a:pt x="1822" y="753"/>
                  <a:pt x="1776" y="795"/>
                </a:cubicBezTo>
                <a:cubicBezTo>
                  <a:pt x="1730" y="837"/>
                  <a:pt x="1848" y="776"/>
                  <a:pt x="1632" y="906"/>
                </a:cubicBezTo>
                <a:cubicBezTo>
                  <a:pt x="1416" y="1036"/>
                  <a:pt x="672" y="1466"/>
                  <a:pt x="480" y="1578"/>
                </a:cubicBezTo>
              </a:path>
            </a:pathLst>
          </a:custGeom>
          <a:solidFill>
            <a:srgbClr val="FFCC99"/>
          </a:solidFill>
          <a:ln w="9525">
            <a:noFill/>
            <a:round/>
            <a:headEnd/>
            <a:tailEnd/>
          </a:ln>
          <a:effectLst/>
        </p:spPr>
        <p:txBody>
          <a:bodyPr wrap="none" anchor="ctr"/>
          <a:lstStyle/>
          <a:p>
            <a:endParaRPr lang="en-GB"/>
          </a:p>
        </p:txBody>
      </p:sp>
      <p:sp>
        <p:nvSpPr>
          <p:cNvPr id="62468" name="Oval 4"/>
          <p:cNvSpPr>
            <a:spLocks noChangeArrowheads="1"/>
          </p:cNvSpPr>
          <p:nvPr/>
        </p:nvSpPr>
        <p:spPr bwMode="auto">
          <a:xfrm>
            <a:off x="2362200" y="2343150"/>
            <a:ext cx="304800" cy="304800"/>
          </a:xfrm>
          <a:prstGeom prst="ellipse">
            <a:avLst/>
          </a:prstGeom>
          <a:noFill/>
          <a:ln w="28575">
            <a:solidFill>
              <a:schemeClr val="tx1"/>
            </a:solidFill>
            <a:prstDash val="dash"/>
            <a:round/>
            <a:headEnd/>
            <a:tailEnd/>
          </a:ln>
          <a:effectLst/>
        </p:spPr>
        <p:txBody>
          <a:bodyPr wrap="none" anchor="ctr"/>
          <a:lstStyle/>
          <a:p>
            <a:endParaRPr lang="en-GB"/>
          </a:p>
        </p:txBody>
      </p:sp>
      <p:sp>
        <p:nvSpPr>
          <p:cNvPr id="62469" name="Line 5"/>
          <p:cNvSpPr>
            <a:spLocks noChangeShapeType="1"/>
          </p:cNvSpPr>
          <p:nvPr/>
        </p:nvSpPr>
        <p:spPr bwMode="auto">
          <a:xfrm>
            <a:off x="2362200" y="2571750"/>
            <a:ext cx="0" cy="2362200"/>
          </a:xfrm>
          <a:prstGeom prst="line">
            <a:avLst/>
          </a:prstGeom>
          <a:noFill/>
          <a:ln w="9525">
            <a:solidFill>
              <a:schemeClr val="tx1"/>
            </a:solidFill>
            <a:round/>
            <a:headEnd/>
            <a:tailEnd/>
          </a:ln>
          <a:effectLst/>
        </p:spPr>
        <p:txBody>
          <a:bodyPr wrap="none" anchor="ctr"/>
          <a:lstStyle/>
          <a:p>
            <a:endParaRPr lang="en-GB"/>
          </a:p>
        </p:txBody>
      </p:sp>
      <p:sp>
        <p:nvSpPr>
          <p:cNvPr id="62470" name="Line 6"/>
          <p:cNvSpPr>
            <a:spLocks noChangeShapeType="1"/>
          </p:cNvSpPr>
          <p:nvPr/>
        </p:nvSpPr>
        <p:spPr bwMode="auto">
          <a:xfrm>
            <a:off x="2667000" y="2495550"/>
            <a:ext cx="381000" cy="2133600"/>
          </a:xfrm>
          <a:prstGeom prst="line">
            <a:avLst/>
          </a:prstGeom>
          <a:noFill/>
          <a:ln w="9525">
            <a:solidFill>
              <a:schemeClr val="tx1"/>
            </a:solidFill>
            <a:round/>
            <a:headEnd/>
            <a:tailEnd/>
          </a:ln>
          <a:effectLst/>
        </p:spPr>
        <p:txBody>
          <a:bodyPr wrap="none" anchor="ctr"/>
          <a:lstStyle/>
          <a:p>
            <a:endParaRPr lang="en-GB"/>
          </a:p>
        </p:txBody>
      </p:sp>
      <p:sp>
        <p:nvSpPr>
          <p:cNvPr id="62471" name="Oval 7"/>
          <p:cNvSpPr>
            <a:spLocks noChangeArrowheads="1"/>
          </p:cNvSpPr>
          <p:nvPr/>
        </p:nvSpPr>
        <p:spPr bwMode="auto">
          <a:xfrm>
            <a:off x="2362200" y="4476750"/>
            <a:ext cx="762000" cy="762000"/>
          </a:xfrm>
          <a:prstGeom prst="ellipse">
            <a:avLst/>
          </a:prstGeom>
          <a:solidFill>
            <a:srgbClr val="FF0000"/>
          </a:solidFill>
          <a:ln w="9525">
            <a:solidFill>
              <a:schemeClr val="tx1"/>
            </a:solidFill>
            <a:round/>
            <a:headEnd/>
            <a:tailEnd/>
          </a:ln>
          <a:effectLst/>
        </p:spPr>
        <p:txBody>
          <a:bodyPr wrap="none" anchor="ctr"/>
          <a:lstStyle/>
          <a:p>
            <a:endParaRPr lang="en-GB"/>
          </a:p>
        </p:txBody>
      </p:sp>
      <p:sp>
        <p:nvSpPr>
          <p:cNvPr id="62472" name="Oval 8"/>
          <p:cNvSpPr>
            <a:spLocks noChangeArrowheads="1"/>
          </p:cNvSpPr>
          <p:nvPr/>
        </p:nvSpPr>
        <p:spPr bwMode="auto">
          <a:xfrm>
            <a:off x="2438400" y="4552950"/>
            <a:ext cx="609600" cy="609600"/>
          </a:xfrm>
          <a:prstGeom prst="ellipse">
            <a:avLst/>
          </a:prstGeom>
          <a:solidFill>
            <a:schemeClr val="bg1"/>
          </a:solidFill>
          <a:ln w="9525">
            <a:solidFill>
              <a:schemeClr val="tx1"/>
            </a:solidFill>
            <a:round/>
            <a:headEnd/>
            <a:tailEnd/>
          </a:ln>
          <a:effectLst/>
        </p:spPr>
        <p:txBody>
          <a:bodyPr wrap="none" anchor="ctr"/>
          <a:lstStyle/>
          <a:p>
            <a:endParaRPr lang="en-GB"/>
          </a:p>
        </p:txBody>
      </p:sp>
      <p:sp>
        <p:nvSpPr>
          <p:cNvPr id="62473" name="Line 9"/>
          <p:cNvSpPr>
            <a:spLocks noChangeShapeType="1"/>
          </p:cNvSpPr>
          <p:nvPr/>
        </p:nvSpPr>
        <p:spPr bwMode="auto">
          <a:xfrm flipV="1">
            <a:off x="2743200" y="4248150"/>
            <a:ext cx="609600" cy="228600"/>
          </a:xfrm>
          <a:prstGeom prst="line">
            <a:avLst/>
          </a:prstGeom>
          <a:noFill/>
          <a:ln w="9525">
            <a:solidFill>
              <a:schemeClr val="tx1"/>
            </a:solidFill>
            <a:round/>
            <a:headEnd/>
            <a:tailEnd/>
          </a:ln>
          <a:effectLst/>
        </p:spPr>
        <p:txBody>
          <a:bodyPr wrap="none" anchor="ctr"/>
          <a:lstStyle/>
          <a:p>
            <a:endParaRPr lang="en-GB"/>
          </a:p>
        </p:txBody>
      </p:sp>
      <p:sp>
        <p:nvSpPr>
          <p:cNvPr id="62474" name="Line 10"/>
          <p:cNvSpPr>
            <a:spLocks noChangeShapeType="1"/>
          </p:cNvSpPr>
          <p:nvPr/>
        </p:nvSpPr>
        <p:spPr bwMode="auto">
          <a:xfrm flipV="1">
            <a:off x="3048000" y="4705350"/>
            <a:ext cx="914400" cy="381000"/>
          </a:xfrm>
          <a:prstGeom prst="line">
            <a:avLst/>
          </a:prstGeom>
          <a:noFill/>
          <a:ln w="9525">
            <a:solidFill>
              <a:schemeClr val="tx1"/>
            </a:solidFill>
            <a:round/>
            <a:headEnd/>
            <a:tailEnd/>
          </a:ln>
          <a:effectLst/>
        </p:spPr>
        <p:txBody>
          <a:bodyPr wrap="none" anchor="ctr"/>
          <a:lstStyle/>
          <a:p>
            <a:endParaRPr lang="en-GB"/>
          </a:p>
        </p:txBody>
      </p:sp>
      <p:sp>
        <p:nvSpPr>
          <p:cNvPr id="62475" name="Freeform 11"/>
          <p:cNvSpPr>
            <a:spLocks/>
          </p:cNvSpPr>
          <p:nvPr/>
        </p:nvSpPr>
        <p:spPr bwMode="auto">
          <a:xfrm>
            <a:off x="3117850" y="4313238"/>
            <a:ext cx="103188" cy="454025"/>
          </a:xfrm>
          <a:custGeom>
            <a:avLst/>
            <a:gdLst/>
            <a:ahLst/>
            <a:cxnLst>
              <a:cxn ang="0">
                <a:pos x="0" y="286"/>
              </a:cxn>
              <a:cxn ang="0">
                <a:pos x="11" y="254"/>
              </a:cxn>
              <a:cxn ang="0">
                <a:pos x="54" y="188"/>
              </a:cxn>
              <a:cxn ang="0">
                <a:pos x="43" y="35"/>
              </a:cxn>
              <a:cxn ang="0">
                <a:pos x="65" y="3"/>
              </a:cxn>
            </a:cxnLst>
            <a:rect l="0" t="0" r="r" b="b"/>
            <a:pathLst>
              <a:path w="65" h="286">
                <a:moveTo>
                  <a:pt x="0" y="286"/>
                </a:moveTo>
                <a:cubicBezTo>
                  <a:pt x="4" y="275"/>
                  <a:pt x="6" y="264"/>
                  <a:pt x="11" y="254"/>
                </a:cubicBezTo>
                <a:cubicBezTo>
                  <a:pt x="24" y="231"/>
                  <a:pt x="54" y="188"/>
                  <a:pt x="54" y="188"/>
                </a:cubicBezTo>
                <a:cubicBezTo>
                  <a:pt x="41" y="124"/>
                  <a:pt x="28" y="102"/>
                  <a:pt x="43" y="35"/>
                </a:cubicBezTo>
                <a:cubicBezTo>
                  <a:pt x="51" y="0"/>
                  <a:pt x="44" y="3"/>
                  <a:pt x="65" y="3"/>
                </a:cubicBezTo>
              </a:path>
            </a:pathLst>
          </a:custGeom>
          <a:noFill/>
          <a:ln w="9525">
            <a:solidFill>
              <a:schemeClr val="tx1"/>
            </a:solidFill>
            <a:round/>
            <a:headEnd/>
            <a:tailEnd/>
          </a:ln>
          <a:effectLst/>
        </p:spPr>
        <p:txBody>
          <a:bodyPr wrap="none" anchor="ctr"/>
          <a:lstStyle/>
          <a:p>
            <a:endParaRPr lang="en-GB"/>
          </a:p>
        </p:txBody>
      </p:sp>
      <p:sp>
        <p:nvSpPr>
          <p:cNvPr id="62476" name="Freeform 12"/>
          <p:cNvSpPr>
            <a:spLocks/>
          </p:cNvSpPr>
          <p:nvPr/>
        </p:nvSpPr>
        <p:spPr bwMode="auto">
          <a:xfrm>
            <a:off x="3221038" y="4549775"/>
            <a:ext cx="381000" cy="304800"/>
          </a:xfrm>
          <a:custGeom>
            <a:avLst/>
            <a:gdLst/>
            <a:ahLst/>
            <a:cxnLst>
              <a:cxn ang="0">
                <a:pos x="0" y="28"/>
              </a:cxn>
              <a:cxn ang="0">
                <a:pos x="120" y="17"/>
              </a:cxn>
              <a:cxn ang="0">
                <a:pos x="186" y="159"/>
              </a:cxn>
              <a:cxn ang="0">
                <a:pos x="218" y="170"/>
              </a:cxn>
              <a:cxn ang="0">
                <a:pos x="240" y="192"/>
              </a:cxn>
            </a:cxnLst>
            <a:rect l="0" t="0" r="r" b="b"/>
            <a:pathLst>
              <a:path w="240" h="192">
                <a:moveTo>
                  <a:pt x="0" y="28"/>
                </a:moveTo>
                <a:cubicBezTo>
                  <a:pt x="83" y="0"/>
                  <a:pt x="43" y="1"/>
                  <a:pt x="120" y="17"/>
                </a:cubicBezTo>
                <a:cubicBezTo>
                  <a:pt x="209" y="76"/>
                  <a:pt x="144" y="64"/>
                  <a:pt x="186" y="159"/>
                </a:cubicBezTo>
                <a:cubicBezTo>
                  <a:pt x="191" y="169"/>
                  <a:pt x="208" y="164"/>
                  <a:pt x="218" y="170"/>
                </a:cubicBezTo>
                <a:cubicBezTo>
                  <a:pt x="227" y="175"/>
                  <a:pt x="233" y="185"/>
                  <a:pt x="240" y="192"/>
                </a:cubicBezTo>
              </a:path>
            </a:pathLst>
          </a:custGeom>
          <a:noFill/>
          <a:ln w="9525">
            <a:solidFill>
              <a:schemeClr val="tx1"/>
            </a:solidFill>
            <a:round/>
            <a:headEnd/>
            <a:tailEnd/>
          </a:ln>
          <a:effectLst/>
        </p:spPr>
        <p:txBody>
          <a:bodyPr wrap="none" anchor="ctr"/>
          <a:lstStyle/>
          <a:p>
            <a:endParaRPr lang="en-GB"/>
          </a:p>
        </p:txBody>
      </p:sp>
      <p:sp>
        <p:nvSpPr>
          <p:cNvPr id="62477" name="Freeform 13"/>
          <p:cNvSpPr>
            <a:spLocks/>
          </p:cNvSpPr>
          <p:nvPr/>
        </p:nvSpPr>
        <p:spPr bwMode="auto">
          <a:xfrm>
            <a:off x="3411538" y="4213225"/>
            <a:ext cx="198437" cy="398463"/>
          </a:xfrm>
          <a:custGeom>
            <a:avLst/>
            <a:gdLst/>
            <a:ahLst/>
            <a:cxnLst>
              <a:cxn ang="0">
                <a:pos x="0" y="251"/>
              </a:cxn>
              <a:cxn ang="0">
                <a:pos x="55" y="175"/>
              </a:cxn>
              <a:cxn ang="0">
                <a:pos x="120" y="131"/>
              </a:cxn>
              <a:cxn ang="0">
                <a:pos x="87" y="0"/>
              </a:cxn>
            </a:cxnLst>
            <a:rect l="0" t="0" r="r" b="b"/>
            <a:pathLst>
              <a:path w="125" h="251">
                <a:moveTo>
                  <a:pt x="0" y="251"/>
                </a:moveTo>
                <a:cubicBezTo>
                  <a:pt x="26" y="175"/>
                  <a:pt x="0" y="193"/>
                  <a:pt x="55" y="175"/>
                </a:cubicBezTo>
                <a:cubicBezTo>
                  <a:pt x="77" y="160"/>
                  <a:pt x="125" y="157"/>
                  <a:pt x="120" y="131"/>
                </a:cubicBezTo>
                <a:cubicBezTo>
                  <a:pt x="111" y="89"/>
                  <a:pt x="87" y="42"/>
                  <a:pt x="87" y="0"/>
                </a:cubicBezTo>
              </a:path>
            </a:pathLst>
          </a:custGeom>
          <a:noFill/>
          <a:ln w="9525">
            <a:solidFill>
              <a:schemeClr val="tx1"/>
            </a:solidFill>
            <a:round/>
            <a:headEnd/>
            <a:tailEnd/>
          </a:ln>
          <a:effectLst/>
        </p:spPr>
        <p:txBody>
          <a:bodyPr wrap="none" anchor="ctr"/>
          <a:lstStyle/>
          <a:p>
            <a:endParaRPr lang="en-GB"/>
          </a:p>
        </p:txBody>
      </p:sp>
      <p:sp>
        <p:nvSpPr>
          <p:cNvPr id="62478" name="Freeform 14"/>
          <p:cNvSpPr>
            <a:spLocks/>
          </p:cNvSpPr>
          <p:nvPr/>
        </p:nvSpPr>
        <p:spPr bwMode="auto">
          <a:xfrm>
            <a:off x="3584575" y="4411663"/>
            <a:ext cx="312738" cy="304800"/>
          </a:xfrm>
          <a:custGeom>
            <a:avLst/>
            <a:gdLst/>
            <a:ahLst/>
            <a:cxnLst>
              <a:cxn ang="0">
                <a:pos x="0" y="17"/>
              </a:cxn>
              <a:cxn ang="0">
                <a:pos x="142" y="28"/>
              </a:cxn>
              <a:cxn ang="0">
                <a:pos x="153" y="61"/>
              </a:cxn>
              <a:cxn ang="0">
                <a:pos x="131" y="126"/>
              </a:cxn>
              <a:cxn ang="0">
                <a:pos x="197" y="192"/>
              </a:cxn>
            </a:cxnLst>
            <a:rect l="0" t="0" r="r" b="b"/>
            <a:pathLst>
              <a:path w="197" h="192">
                <a:moveTo>
                  <a:pt x="0" y="17"/>
                </a:moveTo>
                <a:cubicBezTo>
                  <a:pt x="50" y="0"/>
                  <a:pt x="93" y="12"/>
                  <a:pt x="142" y="28"/>
                </a:cubicBezTo>
                <a:cubicBezTo>
                  <a:pt x="146" y="39"/>
                  <a:pt x="154" y="49"/>
                  <a:pt x="153" y="61"/>
                </a:cubicBezTo>
                <a:cubicBezTo>
                  <a:pt x="150" y="84"/>
                  <a:pt x="131" y="126"/>
                  <a:pt x="131" y="126"/>
                </a:cubicBezTo>
                <a:cubicBezTo>
                  <a:pt x="150" y="183"/>
                  <a:pt x="157" y="152"/>
                  <a:pt x="197" y="192"/>
                </a:cubicBezTo>
              </a:path>
            </a:pathLst>
          </a:custGeom>
          <a:noFill/>
          <a:ln w="9525">
            <a:solidFill>
              <a:schemeClr val="tx1"/>
            </a:solidFill>
            <a:round/>
            <a:headEnd/>
            <a:tailEnd/>
          </a:ln>
          <a:effectLst/>
        </p:spPr>
        <p:txBody>
          <a:bodyPr wrap="none" anchor="ctr"/>
          <a:lstStyle/>
          <a:p>
            <a:endParaRPr lang="en-GB"/>
          </a:p>
        </p:txBody>
      </p:sp>
      <p:sp>
        <p:nvSpPr>
          <p:cNvPr id="62479" name="Freeform 15"/>
          <p:cNvSpPr>
            <a:spLocks/>
          </p:cNvSpPr>
          <p:nvPr/>
        </p:nvSpPr>
        <p:spPr bwMode="auto">
          <a:xfrm>
            <a:off x="3276600" y="4705350"/>
            <a:ext cx="138113" cy="147638"/>
          </a:xfrm>
          <a:custGeom>
            <a:avLst/>
            <a:gdLst/>
            <a:ahLst/>
            <a:cxnLst>
              <a:cxn ang="0">
                <a:pos x="0" y="0"/>
              </a:cxn>
              <a:cxn ang="0">
                <a:pos x="77" y="44"/>
              </a:cxn>
              <a:cxn ang="0">
                <a:pos x="44" y="33"/>
              </a:cxn>
              <a:cxn ang="0">
                <a:pos x="0" y="0"/>
              </a:cxn>
            </a:cxnLst>
            <a:rect l="0" t="0" r="r" b="b"/>
            <a:pathLst>
              <a:path w="87" h="93">
                <a:moveTo>
                  <a:pt x="0" y="0"/>
                </a:moveTo>
                <a:cubicBezTo>
                  <a:pt x="9" y="46"/>
                  <a:pt x="0" y="93"/>
                  <a:pt x="77" y="44"/>
                </a:cubicBezTo>
                <a:cubicBezTo>
                  <a:pt x="87" y="38"/>
                  <a:pt x="54" y="38"/>
                  <a:pt x="44" y="33"/>
                </a:cubicBezTo>
                <a:cubicBezTo>
                  <a:pt x="19" y="21"/>
                  <a:pt x="15" y="15"/>
                  <a:pt x="0" y="0"/>
                </a:cubicBezTo>
                <a:close/>
              </a:path>
            </a:pathLst>
          </a:custGeom>
          <a:solidFill>
            <a:schemeClr val="tx1"/>
          </a:solidFill>
          <a:ln w="9525">
            <a:solidFill>
              <a:schemeClr val="tx1"/>
            </a:solidFill>
            <a:round/>
            <a:headEnd/>
            <a:tailEnd/>
          </a:ln>
          <a:effectLst/>
        </p:spPr>
        <p:txBody>
          <a:bodyPr wrap="none" anchor="ctr"/>
          <a:lstStyle/>
          <a:p>
            <a:endParaRPr lang="en-GB"/>
          </a:p>
        </p:txBody>
      </p:sp>
      <p:sp>
        <p:nvSpPr>
          <p:cNvPr id="62480" name="Freeform 16"/>
          <p:cNvSpPr>
            <a:spLocks/>
          </p:cNvSpPr>
          <p:nvPr/>
        </p:nvSpPr>
        <p:spPr bwMode="auto">
          <a:xfrm>
            <a:off x="3581400" y="4629150"/>
            <a:ext cx="138113" cy="155575"/>
          </a:xfrm>
          <a:custGeom>
            <a:avLst/>
            <a:gdLst/>
            <a:ahLst/>
            <a:cxnLst>
              <a:cxn ang="0">
                <a:pos x="0" y="21"/>
              </a:cxn>
              <a:cxn ang="0">
                <a:pos x="87" y="76"/>
              </a:cxn>
              <a:cxn ang="0">
                <a:pos x="76" y="43"/>
              </a:cxn>
              <a:cxn ang="0">
                <a:pos x="0" y="21"/>
              </a:cxn>
            </a:cxnLst>
            <a:rect l="0" t="0" r="r" b="b"/>
            <a:pathLst>
              <a:path w="87" h="98">
                <a:moveTo>
                  <a:pt x="0" y="21"/>
                </a:moveTo>
                <a:cubicBezTo>
                  <a:pt x="14" y="98"/>
                  <a:pt x="13" y="95"/>
                  <a:pt x="87" y="76"/>
                </a:cubicBezTo>
                <a:cubicBezTo>
                  <a:pt x="83" y="65"/>
                  <a:pt x="83" y="52"/>
                  <a:pt x="76" y="43"/>
                </a:cubicBezTo>
                <a:cubicBezTo>
                  <a:pt x="61" y="24"/>
                  <a:pt x="19" y="0"/>
                  <a:pt x="0" y="21"/>
                </a:cubicBezTo>
                <a:close/>
              </a:path>
            </a:pathLst>
          </a:custGeom>
          <a:solidFill>
            <a:schemeClr val="tx1"/>
          </a:solidFill>
          <a:ln w="9525">
            <a:solidFill>
              <a:schemeClr val="tx1"/>
            </a:solidFill>
            <a:round/>
            <a:headEnd/>
            <a:tailEnd/>
          </a:ln>
          <a:effectLst/>
        </p:spPr>
        <p:txBody>
          <a:bodyPr wrap="none" anchor="ctr"/>
          <a:lstStyle/>
          <a:p>
            <a:endParaRPr lang="en-GB"/>
          </a:p>
        </p:txBody>
      </p:sp>
      <p:sp>
        <p:nvSpPr>
          <p:cNvPr id="62481" name="Freeform 17"/>
          <p:cNvSpPr>
            <a:spLocks/>
          </p:cNvSpPr>
          <p:nvPr/>
        </p:nvSpPr>
        <p:spPr bwMode="auto">
          <a:xfrm>
            <a:off x="3352800" y="4400550"/>
            <a:ext cx="76200" cy="77788"/>
          </a:xfrm>
          <a:custGeom>
            <a:avLst/>
            <a:gdLst/>
            <a:ahLst/>
            <a:cxnLst>
              <a:cxn ang="0">
                <a:pos x="15" y="0"/>
              </a:cxn>
              <a:cxn ang="0">
                <a:pos x="5" y="33"/>
              </a:cxn>
              <a:cxn ang="0">
                <a:pos x="37" y="44"/>
              </a:cxn>
              <a:cxn ang="0">
                <a:pos x="48" y="11"/>
              </a:cxn>
              <a:cxn ang="0">
                <a:pos x="15" y="0"/>
              </a:cxn>
            </a:cxnLst>
            <a:rect l="0" t="0" r="r" b="b"/>
            <a:pathLst>
              <a:path w="48" h="49">
                <a:moveTo>
                  <a:pt x="15" y="0"/>
                </a:moveTo>
                <a:cubicBezTo>
                  <a:pt x="12" y="11"/>
                  <a:pt x="0" y="23"/>
                  <a:pt x="5" y="33"/>
                </a:cubicBezTo>
                <a:cubicBezTo>
                  <a:pt x="10" y="43"/>
                  <a:pt x="27" y="49"/>
                  <a:pt x="37" y="44"/>
                </a:cubicBezTo>
                <a:cubicBezTo>
                  <a:pt x="47" y="39"/>
                  <a:pt x="44" y="22"/>
                  <a:pt x="48" y="11"/>
                </a:cubicBezTo>
                <a:cubicBezTo>
                  <a:pt x="37" y="7"/>
                  <a:pt x="15" y="0"/>
                  <a:pt x="15" y="0"/>
                </a:cubicBezTo>
                <a:close/>
              </a:path>
            </a:pathLst>
          </a:custGeom>
          <a:solidFill>
            <a:schemeClr val="tx1"/>
          </a:solidFill>
          <a:ln w="9525">
            <a:solidFill>
              <a:schemeClr val="tx1"/>
            </a:solidFill>
            <a:round/>
            <a:headEnd/>
            <a:tailEnd/>
          </a:ln>
          <a:effectLst/>
        </p:spPr>
        <p:txBody>
          <a:bodyPr wrap="none" anchor="ctr"/>
          <a:lstStyle/>
          <a:p>
            <a:endParaRPr lang="en-GB"/>
          </a:p>
        </p:txBody>
      </p:sp>
      <p:sp>
        <p:nvSpPr>
          <p:cNvPr id="62482" name="Freeform 18"/>
          <p:cNvSpPr>
            <a:spLocks/>
          </p:cNvSpPr>
          <p:nvPr/>
        </p:nvSpPr>
        <p:spPr bwMode="auto">
          <a:xfrm>
            <a:off x="3048000" y="4476750"/>
            <a:ext cx="77788" cy="77788"/>
          </a:xfrm>
          <a:custGeom>
            <a:avLst/>
            <a:gdLst/>
            <a:ahLst/>
            <a:cxnLst>
              <a:cxn ang="0">
                <a:pos x="38" y="0"/>
              </a:cxn>
              <a:cxn ang="0">
                <a:pos x="5" y="11"/>
              </a:cxn>
              <a:cxn ang="0">
                <a:pos x="16" y="44"/>
              </a:cxn>
              <a:cxn ang="0">
                <a:pos x="49" y="33"/>
              </a:cxn>
              <a:cxn ang="0">
                <a:pos x="38" y="0"/>
              </a:cxn>
            </a:cxnLst>
            <a:rect l="0" t="0" r="r" b="b"/>
            <a:pathLst>
              <a:path w="49" h="49">
                <a:moveTo>
                  <a:pt x="38" y="0"/>
                </a:moveTo>
                <a:cubicBezTo>
                  <a:pt x="27" y="4"/>
                  <a:pt x="10" y="1"/>
                  <a:pt x="5" y="11"/>
                </a:cubicBezTo>
                <a:cubicBezTo>
                  <a:pt x="0" y="21"/>
                  <a:pt x="6" y="39"/>
                  <a:pt x="16" y="44"/>
                </a:cubicBezTo>
                <a:cubicBezTo>
                  <a:pt x="26" y="49"/>
                  <a:pt x="38" y="37"/>
                  <a:pt x="49" y="33"/>
                </a:cubicBezTo>
                <a:cubicBezTo>
                  <a:pt x="45" y="22"/>
                  <a:pt x="38" y="0"/>
                  <a:pt x="38" y="0"/>
                </a:cubicBezTo>
                <a:close/>
              </a:path>
            </a:pathLst>
          </a:custGeom>
          <a:solidFill>
            <a:schemeClr val="tx1"/>
          </a:solidFill>
          <a:ln w="9525">
            <a:solidFill>
              <a:schemeClr val="tx1"/>
            </a:solidFill>
            <a:round/>
            <a:headEnd/>
            <a:tailEnd/>
          </a:ln>
          <a:effectLst/>
        </p:spPr>
        <p:txBody>
          <a:bodyPr wrap="none" anchor="ctr"/>
          <a:lstStyle/>
          <a:p>
            <a:endParaRPr lang="en-GB"/>
          </a:p>
        </p:txBody>
      </p:sp>
      <p:sp>
        <p:nvSpPr>
          <p:cNvPr id="62483" name="Line 19"/>
          <p:cNvSpPr>
            <a:spLocks noChangeShapeType="1"/>
          </p:cNvSpPr>
          <p:nvPr/>
        </p:nvSpPr>
        <p:spPr bwMode="auto">
          <a:xfrm flipV="1">
            <a:off x="2667000" y="5010150"/>
            <a:ext cx="0" cy="914400"/>
          </a:xfrm>
          <a:prstGeom prst="line">
            <a:avLst/>
          </a:prstGeom>
          <a:noFill/>
          <a:ln w="9525">
            <a:solidFill>
              <a:schemeClr val="tx1"/>
            </a:solidFill>
            <a:round/>
            <a:headEnd/>
            <a:tailEnd type="triangle" w="med" len="med"/>
          </a:ln>
          <a:effectLst/>
        </p:spPr>
        <p:txBody>
          <a:bodyPr wrap="none" anchor="ctr"/>
          <a:lstStyle/>
          <a:p>
            <a:endParaRPr lang="en-GB"/>
          </a:p>
        </p:txBody>
      </p:sp>
      <p:sp>
        <p:nvSpPr>
          <p:cNvPr id="62484" name="Text Box 20"/>
          <p:cNvSpPr txBox="1">
            <a:spLocks noChangeArrowheads="1"/>
          </p:cNvSpPr>
          <p:nvPr/>
        </p:nvSpPr>
        <p:spPr bwMode="auto">
          <a:xfrm>
            <a:off x="762000" y="5924550"/>
            <a:ext cx="2743200" cy="457200"/>
          </a:xfrm>
          <a:prstGeom prst="rect">
            <a:avLst/>
          </a:prstGeom>
          <a:noFill/>
          <a:ln w="9525">
            <a:noFill/>
            <a:miter lim="800000"/>
            <a:headEnd/>
            <a:tailEnd/>
          </a:ln>
          <a:effectLst/>
        </p:spPr>
        <p:txBody>
          <a:bodyPr>
            <a:spAutoFit/>
          </a:bodyPr>
          <a:lstStyle/>
          <a:p>
            <a:pPr algn="l" eaLnBrk="0" hangingPunct="0">
              <a:spcBef>
                <a:spcPct val="50000"/>
              </a:spcBef>
            </a:pPr>
            <a:r>
              <a:rPr lang="en-GB">
                <a:solidFill>
                  <a:srgbClr val="000066"/>
                </a:solidFill>
                <a:latin typeface="Arial" charset="0"/>
              </a:rPr>
              <a:t>very narrow lumen</a:t>
            </a:r>
          </a:p>
        </p:txBody>
      </p:sp>
      <p:sp>
        <p:nvSpPr>
          <p:cNvPr id="62485" name="Line 21"/>
          <p:cNvSpPr>
            <a:spLocks noChangeShapeType="1"/>
          </p:cNvSpPr>
          <p:nvPr/>
        </p:nvSpPr>
        <p:spPr bwMode="auto">
          <a:xfrm flipH="1" flipV="1">
            <a:off x="3048000" y="5086350"/>
            <a:ext cx="1371600" cy="457200"/>
          </a:xfrm>
          <a:prstGeom prst="line">
            <a:avLst/>
          </a:prstGeom>
          <a:noFill/>
          <a:ln w="9525">
            <a:solidFill>
              <a:schemeClr val="tx1"/>
            </a:solidFill>
            <a:round/>
            <a:headEnd/>
            <a:tailEnd type="triangle" w="med" len="med"/>
          </a:ln>
          <a:effectLst/>
        </p:spPr>
        <p:txBody>
          <a:bodyPr wrap="none" anchor="ctr"/>
          <a:lstStyle/>
          <a:p>
            <a:endParaRPr lang="en-GB"/>
          </a:p>
        </p:txBody>
      </p:sp>
      <p:sp>
        <p:nvSpPr>
          <p:cNvPr id="62486" name="Text Box 22"/>
          <p:cNvSpPr txBox="1">
            <a:spLocks noChangeArrowheads="1"/>
          </p:cNvSpPr>
          <p:nvPr/>
        </p:nvSpPr>
        <p:spPr bwMode="auto">
          <a:xfrm>
            <a:off x="4419600" y="5238750"/>
            <a:ext cx="3657600" cy="822325"/>
          </a:xfrm>
          <a:prstGeom prst="rect">
            <a:avLst/>
          </a:prstGeom>
          <a:noFill/>
          <a:ln w="9525">
            <a:noFill/>
            <a:miter lim="800000"/>
            <a:headEnd/>
            <a:tailEnd/>
          </a:ln>
          <a:effectLst/>
        </p:spPr>
        <p:txBody>
          <a:bodyPr>
            <a:spAutoFit/>
          </a:bodyPr>
          <a:lstStyle/>
          <a:p>
            <a:pPr algn="l" eaLnBrk="0" hangingPunct="0">
              <a:spcBef>
                <a:spcPct val="50000"/>
              </a:spcBef>
            </a:pPr>
            <a:r>
              <a:rPr lang="en-GB">
                <a:solidFill>
                  <a:srgbClr val="000066"/>
                </a:solidFill>
                <a:latin typeface="Arial" charset="0"/>
              </a:rPr>
              <a:t>The wall of a capillary is only one cell thick!</a:t>
            </a:r>
          </a:p>
        </p:txBody>
      </p:sp>
      <p:sp>
        <p:nvSpPr>
          <p:cNvPr id="62487" name="Text Box 23"/>
          <p:cNvSpPr txBox="1">
            <a:spLocks noChangeArrowheads="1"/>
          </p:cNvSpPr>
          <p:nvPr/>
        </p:nvSpPr>
        <p:spPr bwMode="auto">
          <a:xfrm>
            <a:off x="4800600" y="1809750"/>
            <a:ext cx="3886200" cy="1196975"/>
          </a:xfrm>
          <a:prstGeom prst="rect">
            <a:avLst/>
          </a:prstGeom>
          <a:solidFill>
            <a:srgbClr val="FF0000"/>
          </a:solidFill>
          <a:ln w="9525">
            <a:solidFill>
              <a:srgbClr val="000000"/>
            </a:solidFill>
            <a:miter lim="800000"/>
            <a:headEnd/>
            <a:tailEnd/>
          </a:ln>
          <a:effectLst/>
        </p:spPr>
        <p:txBody>
          <a:bodyPr>
            <a:spAutoFit/>
          </a:bodyPr>
          <a:lstStyle/>
          <a:p>
            <a:pPr algn="l" eaLnBrk="0" hangingPunct="0">
              <a:spcBef>
                <a:spcPct val="50000"/>
              </a:spcBef>
            </a:pPr>
            <a:r>
              <a:rPr lang="en-GB">
                <a:solidFill>
                  <a:schemeClr val="bg1"/>
                </a:solidFill>
                <a:latin typeface="Arial" charset="0"/>
              </a:rPr>
              <a:t>Capillaries are so small that they can only be seen using a microscope.</a:t>
            </a:r>
          </a:p>
        </p:txBody>
      </p:sp>
      <p:sp>
        <p:nvSpPr>
          <p:cNvPr id="62488" name="Text Box 24"/>
          <p:cNvSpPr txBox="1">
            <a:spLocks noChangeArrowheads="1"/>
          </p:cNvSpPr>
          <p:nvPr/>
        </p:nvSpPr>
        <p:spPr bwMode="auto">
          <a:xfrm>
            <a:off x="4800600" y="3409950"/>
            <a:ext cx="3886200" cy="822325"/>
          </a:xfrm>
          <a:prstGeom prst="rect">
            <a:avLst/>
          </a:prstGeom>
          <a:noFill/>
          <a:ln w="9525">
            <a:noFill/>
            <a:miter lim="800000"/>
            <a:headEnd/>
            <a:tailEnd/>
          </a:ln>
          <a:effectLst/>
        </p:spPr>
        <p:txBody>
          <a:bodyPr>
            <a:spAutoFit/>
          </a:bodyPr>
          <a:lstStyle/>
          <a:p>
            <a:pPr eaLnBrk="0" hangingPunct="0">
              <a:spcBef>
                <a:spcPct val="50000"/>
              </a:spcBef>
            </a:pPr>
            <a:r>
              <a:rPr lang="en-GB">
                <a:latin typeface="Arial" charset="0"/>
              </a:rPr>
              <a:t>A collection of capillaries is known as a </a:t>
            </a:r>
            <a:r>
              <a:rPr lang="en-GB" b="1">
                <a:effectLst>
                  <a:outerShdw blurRad="38100" dist="38100" dir="2700000" algn="tl">
                    <a:srgbClr val="C0C0C0"/>
                  </a:outerShdw>
                </a:effectLst>
                <a:latin typeface="Arial" charset="0"/>
              </a:rPr>
              <a:t>capillary bed</a:t>
            </a:r>
            <a:r>
              <a:rPr lang="en-GB">
                <a:latin typeface="Arial" charset="0"/>
              </a:rPr>
              <a:t>.</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Freeform 2"/>
          <p:cNvSpPr>
            <a:spLocks/>
          </p:cNvSpPr>
          <p:nvPr/>
        </p:nvSpPr>
        <p:spPr bwMode="auto">
          <a:xfrm>
            <a:off x="1852613" y="3521075"/>
            <a:ext cx="5394325" cy="1201738"/>
          </a:xfrm>
          <a:custGeom>
            <a:avLst/>
            <a:gdLst/>
            <a:ahLst/>
            <a:cxnLst>
              <a:cxn ang="0">
                <a:pos x="186" y="48"/>
              </a:cxn>
              <a:cxn ang="0">
                <a:pos x="33" y="102"/>
              </a:cxn>
              <a:cxn ang="0">
                <a:pos x="22" y="375"/>
              </a:cxn>
              <a:cxn ang="0">
                <a:pos x="0" y="441"/>
              </a:cxn>
              <a:cxn ang="0">
                <a:pos x="33" y="626"/>
              </a:cxn>
              <a:cxn ang="0">
                <a:pos x="98" y="670"/>
              </a:cxn>
              <a:cxn ang="0">
                <a:pos x="164" y="692"/>
              </a:cxn>
              <a:cxn ang="0">
                <a:pos x="557" y="681"/>
              </a:cxn>
              <a:cxn ang="0">
                <a:pos x="818" y="692"/>
              </a:cxn>
              <a:cxn ang="0">
                <a:pos x="1113" y="681"/>
              </a:cxn>
              <a:cxn ang="0">
                <a:pos x="1397" y="713"/>
              </a:cxn>
              <a:cxn ang="0">
                <a:pos x="1549" y="702"/>
              </a:cxn>
              <a:cxn ang="0">
                <a:pos x="1637" y="681"/>
              </a:cxn>
              <a:cxn ang="0">
                <a:pos x="1855" y="692"/>
              </a:cxn>
              <a:cxn ang="0">
                <a:pos x="2477" y="713"/>
              </a:cxn>
              <a:cxn ang="0">
                <a:pos x="2564" y="735"/>
              </a:cxn>
              <a:cxn ang="0">
                <a:pos x="2651" y="757"/>
              </a:cxn>
              <a:cxn ang="0">
                <a:pos x="3327" y="724"/>
              </a:cxn>
              <a:cxn ang="0">
                <a:pos x="3382" y="626"/>
              </a:cxn>
              <a:cxn ang="0">
                <a:pos x="3360" y="561"/>
              </a:cxn>
              <a:cxn ang="0">
                <a:pos x="3349" y="528"/>
              </a:cxn>
              <a:cxn ang="0">
                <a:pos x="3393" y="462"/>
              </a:cxn>
              <a:cxn ang="0">
                <a:pos x="3360" y="277"/>
              </a:cxn>
              <a:cxn ang="0">
                <a:pos x="3349" y="157"/>
              </a:cxn>
              <a:cxn ang="0">
                <a:pos x="3317" y="135"/>
              </a:cxn>
              <a:cxn ang="0">
                <a:pos x="3164" y="81"/>
              </a:cxn>
              <a:cxn ang="0">
                <a:pos x="2967" y="113"/>
              </a:cxn>
              <a:cxn ang="0">
                <a:pos x="2684" y="70"/>
              </a:cxn>
              <a:cxn ang="0">
                <a:pos x="2149" y="48"/>
              </a:cxn>
              <a:cxn ang="0">
                <a:pos x="1538" y="81"/>
              </a:cxn>
              <a:cxn ang="0">
                <a:pos x="1124" y="37"/>
              </a:cxn>
              <a:cxn ang="0">
                <a:pos x="862" y="92"/>
              </a:cxn>
              <a:cxn ang="0">
                <a:pos x="578" y="81"/>
              </a:cxn>
              <a:cxn ang="0">
                <a:pos x="295" y="26"/>
              </a:cxn>
              <a:cxn ang="0">
                <a:pos x="186" y="48"/>
              </a:cxn>
            </a:cxnLst>
            <a:rect l="0" t="0" r="r" b="b"/>
            <a:pathLst>
              <a:path w="3398" h="757">
                <a:moveTo>
                  <a:pt x="186" y="48"/>
                </a:moveTo>
                <a:cubicBezTo>
                  <a:pt x="132" y="66"/>
                  <a:pt x="82" y="71"/>
                  <a:pt x="33" y="102"/>
                </a:cubicBezTo>
                <a:cubicBezTo>
                  <a:pt x="29" y="193"/>
                  <a:pt x="31" y="284"/>
                  <a:pt x="22" y="375"/>
                </a:cubicBezTo>
                <a:cubicBezTo>
                  <a:pt x="20" y="398"/>
                  <a:pt x="0" y="441"/>
                  <a:pt x="0" y="441"/>
                </a:cubicBezTo>
                <a:cubicBezTo>
                  <a:pt x="1" y="454"/>
                  <a:pt x="12" y="605"/>
                  <a:pt x="33" y="626"/>
                </a:cubicBezTo>
                <a:cubicBezTo>
                  <a:pt x="51" y="645"/>
                  <a:pt x="73" y="662"/>
                  <a:pt x="98" y="670"/>
                </a:cubicBezTo>
                <a:cubicBezTo>
                  <a:pt x="120" y="677"/>
                  <a:pt x="164" y="692"/>
                  <a:pt x="164" y="692"/>
                </a:cubicBezTo>
                <a:cubicBezTo>
                  <a:pt x="304" y="681"/>
                  <a:pt x="416" y="672"/>
                  <a:pt x="557" y="681"/>
                </a:cubicBezTo>
                <a:cubicBezTo>
                  <a:pt x="654" y="714"/>
                  <a:pt x="693" y="699"/>
                  <a:pt x="818" y="692"/>
                </a:cubicBezTo>
                <a:cubicBezTo>
                  <a:pt x="973" y="653"/>
                  <a:pt x="876" y="668"/>
                  <a:pt x="1113" y="681"/>
                </a:cubicBezTo>
                <a:cubicBezTo>
                  <a:pt x="1202" y="711"/>
                  <a:pt x="1306" y="707"/>
                  <a:pt x="1397" y="713"/>
                </a:cubicBezTo>
                <a:cubicBezTo>
                  <a:pt x="1448" y="709"/>
                  <a:pt x="1499" y="709"/>
                  <a:pt x="1549" y="702"/>
                </a:cubicBezTo>
                <a:cubicBezTo>
                  <a:pt x="1579" y="698"/>
                  <a:pt x="1637" y="681"/>
                  <a:pt x="1637" y="681"/>
                </a:cubicBezTo>
                <a:cubicBezTo>
                  <a:pt x="1710" y="685"/>
                  <a:pt x="1782" y="689"/>
                  <a:pt x="1855" y="692"/>
                </a:cubicBezTo>
                <a:cubicBezTo>
                  <a:pt x="2062" y="700"/>
                  <a:pt x="2477" y="713"/>
                  <a:pt x="2477" y="713"/>
                </a:cubicBezTo>
                <a:cubicBezTo>
                  <a:pt x="2608" y="740"/>
                  <a:pt x="2472" y="710"/>
                  <a:pt x="2564" y="735"/>
                </a:cubicBezTo>
                <a:cubicBezTo>
                  <a:pt x="2593" y="743"/>
                  <a:pt x="2651" y="757"/>
                  <a:pt x="2651" y="757"/>
                </a:cubicBezTo>
                <a:cubicBezTo>
                  <a:pt x="2883" y="750"/>
                  <a:pt x="3097" y="736"/>
                  <a:pt x="3327" y="724"/>
                </a:cubicBezTo>
                <a:cubicBezTo>
                  <a:pt x="3377" y="649"/>
                  <a:pt x="3363" y="684"/>
                  <a:pt x="3382" y="626"/>
                </a:cubicBezTo>
                <a:cubicBezTo>
                  <a:pt x="3375" y="604"/>
                  <a:pt x="3367" y="583"/>
                  <a:pt x="3360" y="561"/>
                </a:cubicBezTo>
                <a:cubicBezTo>
                  <a:pt x="3356" y="550"/>
                  <a:pt x="3349" y="528"/>
                  <a:pt x="3349" y="528"/>
                </a:cubicBezTo>
                <a:cubicBezTo>
                  <a:pt x="3364" y="506"/>
                  <a:pt x="3378" y="484"/>
                  <a:pt x="3393" y="462"/>
                </a:cubicBezTo>
                <a:cubicBezTo>
                  <a:pt x="3398" y="455"/>
                  <a:pt x="3362" y="295"/>
                  <a:pt x="3360" y="277"/>
                </a:cubicBezTo>
                <a:cubicBezTo>
                  <a:pt x="3355" y="237"/>
                  <a:pt x="3361" y="195"/>
                  <a:pt x="3349" y="157"/>
                </a:cubicBezTo>
                <a:cubicBezTo>
                  <a:pt x="3345" y="145"/>
                  <a:pt x="3329" y="140"/>
                  <a:pt x="3317" y="135"/>
                </a:cubicBezTo>
                <a:cubicBezTo>
                  <a:pt x="3272" y="115"/>
                  <a:pt x="3212" y="91"/>
                  <a:pt x="3164" y="81"/>
                </a:cubicBezTo>
                <a:cubicBezTo>
                  <a:pt x="3094" y="89"/>
                  <a:pt x="3035" y="102"/>
                  <a:pt x="2967" y="113"/>
                </a:cubicBezTo>
                <a:cubicBezTo>
                  <a:pt x="2872" y="99"/>
                  <a:pt x="2779" y="81"/>
                  <a:pt x="2684" y="70"/>
                </a:cubicBezTo>
                <a:cubicBezTo>
                  <a:pt x="2503" y="82"/>
                  <a:pt x="2328" y="78"/>
                  <a:pt x="2149" y="48"/>
                </a:cubicBezTo>
                <a:cubicBezTo>
                  <a:pt x="1942" y="54"/>
                  <a:pt x="1743" y="60"/>
                  <a:pt x="1538" y="81"/>
                </a:cubicBezTo>
                <a:cubicBezTo>
                  <a:pt x="1397" y="73"/>
                  <a:pt x="1264" y="55"/>
                  <a:pt x="1124" y="37"/>
                </a:cubicBezTo>
                <a:cubicBezTo>
                  <a:pt x="1018" y="44"/>
                  <a:pt x="945" y="36"/>
                  <a:pt x="862" y="92"/>
                </a:cubicBezTo>
                <a:cubicBezTo>
                  <a:pt x="767" y="88"/>
                  <a:pt x="673" y="87"/>
                  <a:pt x="578" y="81"/>
                </a:cubicBezTo>
                <a:cubicBezTo>
                  <a:pt x="484" y="75"/>
                  <a:pt x="388" y="42"/>
                  <a:pt x="295" y="26"/>
                </a:cubicBezTo>
                <a:cubicBezTo>
                  <a:pt x="182" y="37"/>
                  <a:pt x="186" y="0"/>
                  <a:pt x="186" y="48"/>
                </a:cubicBezTo>
                <a:close/>
              </a:path>
            </a:pathLst>
          </a:custGeom>
          <a:solidFill>
            <a:srgbClr val="FFFF99"/>
          </a:solidFill>
          <a:ln w="9525">
            <a:noFill/>
            <a:round/>
            <a:headEnd/>
            <a:tailEnd/>
          </a:ln>
          <a:effectLst/>
        </p:spPr>
        <p:txBody>
          <a:bodyPr wrap="none" anchor="ctr"/>
          <a:lstStyle/>
          <a:p>
            <a:endParaRPr lang="en-GB"/>
          </a:p>
        </p:txBody>
      </p:sp>
      <p:sp>
        <p:nvSpPr>
          <p:cNvPr id="63491" name="Text Box 3"/>
          <p:cNvSpPr txBox="1">
            <a:spLocks noChangeArrowheads="1"/>
          </p:cNvSpPr>
          <p:nvPr/>
        </p:nvSpPr>
        <p:spPr bwMode="auto">
          <a:xfrm>
            <a:off x="277813" y="509588"/>
            <a:ext cx="7632700" cy="1917700"/>
          </a:xfrm>
          <a:prstGeom prst="rect">
            <a:avLst/>
          </a:prstGeom>
          <a:noFill/>
          <a:ln w="9525">
            <a:noFill/>
            <a:miter lim="800000"/>
            <a:headEnd/>
            <a:tailEnd/>
          </a:ln>
          <a:effectLst/>
        </p:spPr>
        <p:txBody>
          <a:bodyPr>
            <a:spAutoFit/>
          </a:bodyPr>
          <a:lstStyle/>
          <a:p>
            <a:pPr algn="l" eaLnBrk="0" hangingPunct="0">
              <a:spcBef>
                <a:spcPct val="50000"/>
              </a:spcBef>
            </a:pPr>
            <a:r>
              <a:rPr lang="en-GB">
                <a:latin typeface="Arial" charset="0"/>
              </a:rPr>
              <a:t>Substances can diffuse across the lining of the capillary. This allows useful substances which are dissolved within the blood to move into surrounding cells whilst cellular waste moves in the opposite direction.</a:t>
            </a:r>
          </a:p>
        </p:txBody>
      </p:sp>
      <p:sp>
        <p:nvSpPr>
          <p:cNvPr id="63492" name="Freeform 4"/>
          <p:cNvSpPr>
            <a:spLocks/>
          </p:cNvSpPr>
          <p:nvPr/>
        </p:nvSpPr>
        <p:spPr bwMode="auto">
          <a:xfrm>
            <a:off x="2154238" y="2493963"/>
            <a:ext cx="915987" cy="776287"/>
          </a:xfrm>
          <a:custGeom>
            <a:avLst/>
            <a:gdLst/>
            <a:ahLst/>
            <a:cxnLst>
              <a:cxn ang="0">
                <a:pos x="76" y="47"/>
              </a:cxn>
              <a:cxn ang="0">
                <a:pos x="54" y="112"/>
              </a:cxn>
              <a:cxn ang="0">
                <a:pos x="33" y="145"/>
              </a:cxn>
              <a:cxn ang="0">
                <a:pos x="11" y="211"/>
              </a:cxn>
              <a:cxn ang="0">
                <a:pos x="0" y="243"/>
              </a:cxn>
              <a:cxn ang="0">
                <a:pos x="109" y="483"/>
              </a:cxn>
              <a:cxn ang="0">
                <a:pos x="240" y="462"/>
              </a:cxn>
              <a:cxn ang="0">
                <a:pos x="327" y="407"/>
              </a:cxn>
              <a:cxn ang="0">
                <a:pos x="480" y="396"/>
              </a:cxn>
              <a:cxn ang="0">
                <a:pos x="502" y="102"/>
              </a:cxn>
              <a:cxn ang="0">
                <a:pos x="469" y="80"/>
              </a:cxn>
              <a:cxn ang="0">
                <a:pos x="382" y="58"/>
              </a:cxn>
              <a:cxn ang="0">
                <a:pos x="316" y="25"/>
              </a:cxn>
              <a:cxn ang="0">
                <a:pos x="229" y="3"/>
              </a:cxn>
              <a:cxn ang="0">
                <a:pos x="109" y="25"/>
              </a:cxn>
              <a:cxn ang="0">
                <a:pos x="76" y="47"/>
              </a:cxn>
            </a:cxnLst>
            <a:rect l="0" t="0" r="r" b="b"/>
            <a:pathLst>
              <a:path w="577" h="489">
                <a:moveTo>
                  <a:pt x="76" y="47"/>
                </a:moveTo>
                <a:cubicBezTo>
                  <a:pt x="69" y="69"/>
                  <a:pt x="66" y="93"/>
                  <a:pt x="54" y="112"/>
                </a:cubicBezTo>
                <a:cubicBezTo>
                  <a:pt x="47" y="123"/>
                  <a:pt x="38" y="133"/>
                  <a:pt x="33" y="145"/>
                </a:cubicBezTo>
                <a:cubicBezTo>
                  <a:pt x="24" y="166"/>
                  <a:pt x="18" y="189"/>
                  <a:pt x="11" y="211"/>
                </a:cubicBezTo>
                <a:cubicBezTo>
                  <a:pt x="7" y="222"/>
                  <a:pt x="0" y="243"/>
                  <a:pt x="0" y="243"/>
                </a:cubicBezTo>
                <a:cubicBezTo>
                  <a:pt x="13" y="337"/>
                  <a:pt x="40" y="416"/>
                  <a:pt x="109" y="483"/>
                </a:cubicBezTo>
                <a:cubicBezTo>
                  <a:pt x="153" y="478"/>
                  <a:pt x="205" y="489"/>
                  <a:pt x="240" y="462"/>
                </a:cubicBezTo>
                <a:cubicBezTo>
                  <a:pt x="331" y="391"/>
                  <a:pt x="152" y="466"/>
                  <a:pt x="327" y="407"/>
                </a:cubicBezTo>
                <a:cubicBezTo>
                  <a:pt x="375" y="391"/>
                  <a:pt x="429" y="400"/>
                  <a:pt x="480" y="396"/>
                </a:cubicBezTo>
                <a:cubicBezTo>
                  <a:pt x="577" y="331"/>
                  <a:pt x="512" y="219"/>
                  <a:pt x="502" y="102"/>
                </a:cubicBezTo>
                <a:cubicBezTo>
                  <a:pt x="501" y="89"/>
                  <a:pt x="481" y="85"/>
                  <a:pt x="469" y="80"/>
                </a:cubicBezTo>
                <a:cubicBezTo>
                  <a:pt x="441" y="70"/>
                  <a:pt x="382" y="58"/>
                  <a:pt x="382" y="58"/>
                </a:cubicBezTo>
                <a:cubicBezTo>
                  <a:pt x="347" y="35"/>
                  <a:pt x="355" y="36"/>
                  <a:pt x="316" y="25"/>
                </a:cubicBezTo>
                <a:cubicBezTo>
                  <a:pt x="287" y="17"/>
                  <a:pt x="229" y="3"/>
                  <a:pt x="229" y="3"/>
                </a:cubicBezTo>
                <a:cubicBezTo>
                  <a:pt x="189" y="8"/>
                  <a:pt x="141" y="0"/>
                  <a:pt x="109" y="25"/>
                </a:cubicBezTo>
                <a:cubicBezTo>
                  <a:pt x="74" y="53"/>
                  <a:pt x="100" y="71"/>
                  <a:pt x="76" y="47"/>
                </a:cubicBezTo>
                <a:close/>
              </a:path>
            </a:pathLst>
          </a:custGeom>
          <a:solidFill>
            <a:srgbClr val="FFCC99"/>
          </a:solidFill>
          <a:ln w="9525">
            <a:solidFill>
              <a:schemeClr val="tx1"/>
            </a:solidFill>
            <a:round/>
            <a:headEnd/>
            <a:tailEnd/>
          </a:ln>
          <a:effectLst/>
        </p:spPr>
        <p:txBody>
          <a:bodyPr wrap="none" anchor="ctr"/>
          <a:lstStyle/>
          <a:p>
            <a:endParaRPr lang="en-GB"/>
          </a:p>
        </p:txBody>
      </p:sp>
      <p:sp>
        <p:nvSpPr>
          <p:cNvPr id="63493" name="Freeform 5"/>
          <p:cNvSpPr>
            <a:spLocks/>
          </p:cNvSpPr>
          <p:nvPr/>
        </p:nvSpPr>
        <p:spPr bwMode="auto">
          <a:xfrm>
            <a:off x="3071813" y="2225675"/>
            <a:ext cx="1166812" cy="1082675"/>
          </a:xfrm>
          <a:custGeom>
            <a:avLst/>
            <a:gdLst/>
            <a:ahLst/>
            <a:cxnLst>
              <a:cxn ang="0">
                <a:pos x="261" y="131"/>
              </a:cxn>
              <a:cxn ang="0">
                <a:pos x="120" y="229"/>
              </a:cxn>
              <a:cxn ang="0">
                <a:pos x="54" y="261"/>
              </a:cxn>
              <a:cxn ang="0">
                <a:pos x="0" y="360"/>
              </a:cxn>
              <a:cxn ang="0">
                <a:pos x="65" y="469"/>
              </a:cxn>
              <a:cxn ang="0">
                <a:pos x="109" y="578"/>
              </a:cxn>
              <a:cxn ang="0">
                <a:pos x="534" y="654"/>
              </a:cxn>
              <a:cxn ang="0">
                <a:pos x="589" y="643"/>
              </a:cxn>
              <a:cxn ang="0">
                <a:pos x="610" y="611"/>
              </a:cxn>
              <a:cxn ang="0">
                <a:pos x="643" y="480"/>
              </a:cxn>
              <a:cxn ang="0">
                <a:pos x="665" y="447"/>
              </a:cxn>
              <a:cxn ang="0">
                <a:pos x="698" y="349"/>
              </a:cxn>
              <a:cxn ang="0">
                <a:pos x="709" y="316"/>
              </a:cxn>
              <a:cxn ang="0">
                <a:pos x="654" y="21"/>
              </a:cxn>
              <a:cxn ang="0">
                <a:pos x="589" y="0"/>
              </a:cxn>
              <a:cxn ang="0">
                <a:pos x="469" y="21"/>
              </a:cxn>
              <a:cxn ang="0">
                <a:pos x="370" y="87"/>
              </a:cxn>
              <a:cxn ang="0">
                <a:pos x="294" y="109"/>
              </a:cxn>
              <a:cxn ang="0">
                <a:pos x="261" y="131"/>
              </a:cxn>
            </a:cxnLst>
            <a:rect l="0" t="0" r="r" b="b"/>
            <a:pathLst>
              <a:path w="735" h="682">
                <a:moveTo>
                  <a:pt x="261" y="131"/>
                </a:moveTo>
                <a:cubicBezTo>
                  <a:pt x="218" y="159"/>
                  <a:pt x="167" y="213"/>
                  <a:pt x="120" y="229"/>
                </a:cubicBezTo>
                <a:cubicBezTo>
                  <a:pt x="75" y="244"/>
                  <a:pt x="97" y="234"/>
                  <a:pt x="54" y="261"/>
                </a:cubicBezTo>
                <a:cubicBezTo>
                  <a:pt x="4" y="337"/>
                  <a:pt x="18" y="302"/>
                  <a:pt x="0" y="360"/>
                </a:cubicBezTo>
                <a:cubicBezTo>
                  <a:pt x="9" y="421"/>
                  <a:pt x="6" y="449"/>
                  <a:pt x="65" y="469"/>
                </a:cubicBezTo>
                <a:cubicBezTo>
                  <a:pt x="90" y="506"/>
                  <a:pt x="88" y="541"/>
                  <a:pt x="109" y="578"/>
                </a:cubicBezTo>
                <a:cubicBezTo>
                  <a:pt x="167" y="682"/>
                  <a:pt x="511" y="653"/>
                  <a:pt x="534" y="654"/>
                </a:cubicBezTo>
                <a:cubicBezTo>
                  <a:pt x="552" y="650"/>
                  <a:pt x="573" y="652"/>
                  <a:pt x="589" y="643"/>
                </a:cubicBezTo>
                <a:cubicBezTo>
                  <a:pt x="600" y="637"/>
                  <a:pt x="606" y="623"/>
                  <a:pt x="610" y="611"/>
                </a:cubicBezTo>
                <a:cubicBezTo>
                  <a:pt x="625" y="569"/>
                  <a:pt x="618" y="517"/>
                  <a:pt x="643" y="480"/>
                </a:cubicBezTo>
                <a:cubicBezTo>
                  <a:pt x="650" y="469"/>
                  <a:pt x="660" y="459"/>
                  <a:pt x="665" y="447"/>
                </a:cubicBezTo>
                <a:cubicBezTo>
                  <a:pt x="679" y="416"/>
                  <a:pt x="687" y="382"/>
                  <a:pt x="698" y="349"/>
                </a:cubicBezTo>
                <a:cubicBezTo>
                  <a:pt x="702" y="338"/>
                  <a:pt x="709" y="316"/>
                  <a:pt x="709" y="316"/>
                </a:cubicBezTo>
                <a:cubicBezTo>
                  <a:pt x="707" y="270"/>
                  <a:pt x="735" y="74"/>
                  <a:pt x="654" y="21"/>
                </a:cubicBezTo>
                <a:cubicBezTo>
                  <a:pt x="635" y="9"/>
                  <a:pt x="611" y="7"/>
                  <a:pt x="589" y="0"/>
                </a:cubicBezTo>
                <a:cubicBezTo>
                  <a:pt x="568" y="3"/>
                  <a:pt x="500" y="6"/>
                  <a:pt x="469" y="21"/>
                </a:cubicBezTo>
                <a:cubicBezTo>
                  <a:pt x="429" y="41"/>
                  <a:pt x="414" y="74"/>
                  <a:pt x="370" y="87"/>
                </a:cubicBezTo>
                <a:cubicBezTo>
                  <a:pt x="355" y="91"/>
                  <a:pt x="311" y="101"/>
                  <a:pt x="294" y="109"/>
                </a:cubicBezTo>
                <a:cubicBezTo>
                  <a:pt x="282" y="115"/>
                  <a:pt x="261" y="131"/>
                  <a:pt x="261" y="131"/>
                </a:cubicBezTo>
                <a:close/>
              </a:path>
            </a:pathLst>
          </a:custGeom>
          <a:solidFill>
            <a:srgbClr val="FFCC99"/>
          </a:solidFill>
          <a:ln w="9525">
            <a:solidFill>
              <a:schemeClr val="tx1"/>
            </a:solidFill>
            <a:round/>
            <a:headEnd/>
            <a:tailEnd/>
          </a:ln>
          <a:effectLst/>
        </p:spPr>
        <p:txBody>
          <a:bodyPr wrap="none" anchor="ctr"/>
          <a:lstStyle/>
          <a:p>
            <a:endParaRPr lang="en-GB"/>
          </a:p>
        </p:txBody>
      </p:sp>
      <p:sp>
        <p:nvSpPr>
          <p:cNvPr id="63494" name="Freeform 6"/>
          <p:cNvSpPr>
            <a:spLocks/>
          </p:cNvSpPr>
          <p:nvPr/>
        </p:nvSpPr>
        <p:spPr bwMode="auto">
          <a:xfrm>
            <a:off x="4281488" y="2187575"/>
            <a:ext cx="1023937" cy="1055688"/>
          </a:xfrm>
          <a:custGeom>
            <a:avLst/>
            <a:gdLst/>
            <a:ahLst/>
            <a:cxnLst>
              <a:cxn ang="0">
                <a:pos x="56" y="218"/>
              </a:cxn>
              <a:cxn ang="0">
                <a:pos x="67" y="404"/>
              </a:cxn>
              <a:cxn ang="0">
                <a:pos x="2" y="535"/>
              </a:cxn>
              <a:cxn ang="0">
                <a:pos x="13" y="589"/>
              </a:cxn>
              <a:cxn ang="0">
                <a:pos x="78" y="611"/>
              </a:cxn>
              <a:cxn ang="0">
                <a:pos x="274" y="665"/>
              </a:cxn>
              <a:cxn ang="0">
                <a:pos x="427" y="633"/>
              </a:cxn>
              <a:cxn ang="0">
                <a:pos x="460" y="622"/>
              </a:cxn>
              <a:cxn ang="0">
                <a:pos x="645" y="524"/>
              </a:cxn>
              <a:cxn ang="0">
                <a:pos x="591" y="360"/>
              </a:cxn>
              <a:cxn ang="0">
                <a:pos x="503" y="65"/>
              </a:cxn>
              <a:cxn ang="0">
                <a:pos x="373" y="0"/>
              </a:cxn>
              <a:cxn ang="0">
                <a:pos x="45" y="55"/>
              </a:cxn>
              <a:cxn ang="0">
                <a:pos x="13" y="120"/>
              </a:cxn>
              <a:cxn ang="0">
                <a:pos x="56" y="218"/>
              </a:cxn>
            </a:cxnLst>
            <a:rect l="0" t="0" r="r" b="b"/>
            <a:pathLst>
              <a:path w="645" h="665">
                <a:moveTo>
                  <a:pt x="56" y="218"/>
                </a:moveTo>
                <a:cubicBezTo>
                  <a:pt x="72" y="298"/>
                  <a:pt x="82" y="313"/>
                  <a:pt x="67" y="404"/>
                </a:cubicBezTo>
                <a:cubicBezTo>
                  <a:pt x="59" y="453"/>
                  <a:pt x="18" y="488"/>
                  <a:pt x="2" y="535"/>
                </a:cubicBezTo>
                <a:cubicBezTo>
                  <a:pt x="6" y="553"/>
                  <a:pt x="0" y="576"/>
                  <a:pt x="13" y="589"/>
                </a:cubicBezTo>
                <a:cubicBezTo>
                  <a:pt x="29" y="605"/>
                  <a:pt x="56" y="604"/>
                  <a:pt x="78" y="611"/>
                </a:cubicBezTo>
                <a:cubicBezTo>
                  <a:pt x="144" y="633"/>
                  <a:pt x="205" y="654"/>
                  <a:pt x="274" y="665"/>
                </a:cubicBezTo>
                <a:cubicBezTo>
                  <a:pt x="386" y="652"/>
                  <a:pt x="333" y="665"/>
                  <a:pt x="427" y="633"/>
                </a:cubicBezTo>
                <a:cubicBezTo>
                  <a:pt x="438" y="629"/>
                  <a:pt x="460" y="622"/>
                  <a:pt x="460" y="622"/>
                </a:cubicBezTo>
                <a:cubicBezTo>
                  <a:pt x="566" y="640"/>
                  <a:pt x="609" y="629"/>
                  <a:pt x="645" y="524"/>
                </a:cubicBezTo>
                <a:cubicBezTo>
                  <a:pt x="635" y="462"/>
                  <a:pt x="625" y="411"/>
                  <a:pt x="591" y="360"/>
                </a:cubicBezTo>
                <a:cubicBezTo>
                  <a:pt x="584" y="256"/>
                  <a:pt x="600" y="130"/>
                  <a:pt x="503" y="65"/>
                </a:cubicBezTo>
                <a:cubicBezTo>
                  <a:pt x="469" y="14"/>
                  <a:pt x="427" y="14"/>
                  <a:pt x="373" y="0"/>
                </a:cubicBezTo>
                <a:cubicBezTo>
                  <a:pt x="259" y="10"/>
                  <a:pt x="158" y="42"/>
                  <a:pt x="45" y="55"/>
                </a:cubicBezTo>
                <a:cubicBezTo>
                  <a:pt x="32" y="74"/>
                  <a:pt x="13" y="95"/>
                  <a:pt x="13" y="120"/>
                </a:cubicBezTo>
                <a:cubicBezTo>
                  <a:pt x="13" y="154"/>
                  <a:pt x="45" y="186"/>
                  <a:pt x="56" y="218"/>
                </a:cubicBezTo>
                <a:close/>
              </a:path>
            </a:pathLst>
          </a:custGeom>
          <a:solidFill>
            <a:srgbClr val="FFCC99"/>
          </a:solidFill>
          <a:ln w="9525">
            <a:solidFill>
              <a:schemeClr val="tx1"/>
            </a:solidFill>
            <a:round/>
            <a:headEnd/>
            <a:tailEnd/>
          </a:ln>
          <a:effectLst/>
        </p:spPr>
        <p:txBody>
          <a:bodyPr wrap="none" anchor="ctr"/>
          <a:lstStyle/>
          <a:p>
            <a:endParaRPr lang="en-GB"/>
          </a:p>
        </p:txBody>
      </p:sp>
      <p:sp>
        <p:nvSpPr>
          <p:cNvPr id="63495" name="Freeform 7"/>
          <p:cNvSpPr>
            <a:spLocks/>
          </p:cNvSpPr>
          <p:nvPr/>
        </p:nvSpPr>
        <p:spPr bwMode="auto">
          <a:xfrm>
            <a:off x="5410200" y="2413000"/>
            <a:ext cx="1093788" cy="754063"/>
          </a:xfrm>
          <a:custGeom>
            <a:avLst/>
            <a:gdLst/>
            <a:ahLst/>
            <a:cxnLst>
              <a:cxn ang="0">
                <a:pos x="0" y="163"/>
              </a:cxn>
              <a:cxn ang="0">
                <a:pos x="54" y="316"/>
              </a:cxn>
              <a:cxn ang="0">
                <a:pos x="109" y="414"/>
              </a:cxn>
              <a:cxn ang="0">
                <a:pos x="305" y="436"/>
              </a:cxn>
              <a:cxn ang="0">
                <a:pos x="447" y="469"/>
              </a:cxn>
              <a:cxn ang="0">
                <a:pos x="665" y="425"/>
              </a:cxn>
              <a:cxn ang="0">
                <a:pos x="632" y="251"/>
              </a:cxn>
              <a:cxn ang="0">
                <a:pos x="578" y="33"/>
              </a:cxn>
              <a:cxn ang="0">
                <a:pos x="436" y="0"/>
              </a:cxn>
              <a:cxn ang="0">
                <a:pos x="305" y="11"/>
              </a:cxn>
              <a:cxn ang="0">
                <a:pos x="109" y="98"/>
              </a:cxn>
              <a:cxn ang="0">
                <a:pos x="0" y="163"/>
              </a:cxn>
            </a:cxnLst>
            <a:rect l="0" t="0" r="r" b="b"/>
            <a:pathLst>
              <a:path w="689" h="475">
                <a:moveTo>
                  <a:pt x="0" y="163"/>
                </a:moveTo>
                <a:cubicBezTo>
                  <a:pt x="11" y="220"/>
                  <a:pt x="35" y="260"/>
                  <a:pt x="54" y="316"/>
                </a:cubicBezTo>
                <a:cubicBezTo>
                  <a:pt x="68" y="357"/>
                  <a:pt x="70" y="388"/>
                  <a:pt x="109" y="414"/>
                </a:cubicBezTo>
                <a:cubicBezTo>
                  <a:pt x="164" y="450"/>
                  <a:pt x="239" y="432"/>
                  <a:pt x="305" y="436"/>
                </a:cubicBezTo>
                <a:cubicBezTo>
                  <a:pt x="425" y="460"/>
                  <a:pt x="379" y="446"/>
                  <a:pt x="447" y="469"/>
                </a:cubicBezTo>
                <a:cubicBezTo>
                  <a:pt x="556" y="461"/>
                  <a:pt x="590" y="475"/>
                  <a:pt x="665" y="425"/>
                </a:cubicBezTo>
                <a:cubicBezTo>
                  <a:pt x="689" y="354"/>
                  <a:pt x="653" y="313"/>
                  <a:pt x="632" y="251"/>
                </a:cubicBezTo>
                <a:cubicBezTo>
                  <a:pt x="625" y="196"/>
                  <a:pt x="629" y="73"/>
                  <a:pt x="578" y="33"/>
                </a:cubicBezTo>
                <a:cubicBezTo>
                  <a:pt x="544" y="7"/>
                  <a:pt x="477" y="10"/>
                  <a:pt x="436" y="0"/>
                </a:cubicBezTo>
                <a:cubicBezTo>
                  <a:pt x="392" y="4"/>
                  <a:pt x="348" y="4"/>
                  <a:pt x="305" y="11"/>
                </a:cubicBezTo>
                <a:cubicBezTo>
                  <a:pt x="235" y="23"/>
                  <a:pt x="172" y="70"/>
                  <a:pt x="109" y="98"/>
                </a:cubicBezTo>
                <a:cubicBezTo>
                  <a:pt x="50" y="124"/>
                  <a:pt x="20" y="106"/>
                  <a:pt x="0" y="163"/>
                </a:cubicBezTo>
                <a:close/>
              </a:path>
            </a:pathLst>
          </a:custGeom>
          <a:solidFill>
            <a:srgbClr val="FFCC99"/>
          </a:solidFill>
          <a:ln w="9525">
            <a:solidFill>
              <a:schemeClr val="tx1"/>
            </a:solidFill>
            <a:round/>
            <a:headEnd/>
            <a:tailEnd/>
          </a:ln>
          <a:effectLst/>
        </p:spPr>
        <p:txBody>
          <a:bodyPr wrap="none" anchor="ctr"/>
          <a:lstStyle/>
          <a:p>
            <a:endParaRPr lang="en-GB"/>
          </a:p>
        </p:txBody>
      </p:sp>
      <p:sp>
        <p:nvSpPr>
          <p:cNvPr id="63496" name="Freeform 8"/>
          <p:cNvSpPr>
            <a:spLocks/>
          </p:cNvSpPr>
          <p:nvPr/>
        </p:nvSpPr>
        <p:spPr bwMode="auto">
          <a:xfrm>
            <a:off x="2386013" y="2682875"/>
            <a:ext cx="174625" cy="163513"/>
          </a:xfrm>
          <a:custGeom>
            <a:avLst/>
            <a:gdLst/>
            <a:ahLst/>
            <a:cxnLst>
              <a:cxn ang="0">
                <a:pos x="16" y="5"/>
              </a:cxn>
              <a:cxn ang="0">
                <a:pos x="5" y="48"/>
              </a:cxn>
              <a:cxn ang="0">
                <a:pos x="37" y="70"/>
              </a:cxn>
              <a:cxn ang="0">
                <a:pos x="48" y="103"/>
              </a:cxn>
              <a:cxn ang="0">
                <a:pos x="92" y="92"/>
              </a:cxn>
              <a:cxn ang="0">
                <a:pos x="92" y="16"/>
              </a:cxn>
              <a:cxn ang="0">
                <a:pos x="16" y="5"/>
              </a:cxn>
            </a:cxnLst>
            <a:rect l="0" t="0" r="r" b="b"/>
            <a:pathLst>
              <a:path w="110" h="103">
                <a:moveTo>
                  <a:pt x="16" y="5"/>
                </a:moveTo>
                <a:cubicBezTo>
                  <a:pt x="12" y="19"/>
                  <a:pt x="0" y="34"/>
                  <a:pt x="5" y="48"/>
                </a:cubicBezTo>
                <a:cubicBezTo>
                  <a:pt x="9" y="60"/>
                  <a:pt x="29" y="60"/>
                  <a:pt x="37" y="70"/>
                </a:cubicBezTo>
                <a:cubicBezTo>
                  <a:pt x="44" y="79"/>
                  <a:pt x="44" y="92"/>
                  <a:pt x="48" y="103"/>
                </a:cubicBezTo>
                <a:cubicBezTo>
                  <a:pt x="63" y="99"/>
                  <a:pt x="80" y="101"/>
                  <a:pt x="92" y="92"/>
                </a:cubicBezTo>
                <a:cubicBezTo>
                  <a:pt x="110" y="77"/>
                  <a:pt x="103" y="29"/>
                  <a:pt x="92" y="16"/>
                </a:cubicBezTo>
                <a:cubicBezTo>
                  <a:pt x="79" y="0"/>
                  <a:pt x="29" y="5"/>
                  <a:pt x="16" y="5"/>
                </a:cubicBezTo>
                <a:close/>
              </a:path>
            </a:pathLst>
          </a:custGeom>
          <a:solidFill>
            <a:schemeClr val="tx1"/>
          </a:solidFill>
          <a:ln w="9525">
            <a:solidFill>
              <a:schemeClr val="tx1"/>
            </a:solidFill>
            <a:round/>
            <a:headEnd/>
            <a:tailEnd/>
          </a:ln>
          <a:effectLst/>
        </p:spPr>
        <p:txBody>
          <a:bodyPr wrap="none" anchor="ctr"/>
          <a:lstStyle/>
          <a:p>
            <a:endParaRPr lang="en-GB"/>
          </a:p>
        </p:txBody>
      </p:sp>
      <p:sp>
        <p:nvSpPr>
          <p:cNvPr id="63497" name="Freeform 9"/>
          <p:cNvSpPr>
            <a:spLocks/>
          </p:cNvSpPr>
          <p:nvPr/>
        </p:nvSpPr>
        <p:spPr bwMode="auto">
          <a:xfrm>
            <a:off x="3910013" y="2530475"/>
            <a:ext cx="174625" cy="163513"/>
          </a:xfrm>
          <a:custGeom>
            <a:avLst/>
            <a:gdLst/>
            <a:ahLst/>
            <a:cxnLst>
              <a:cxn ang="0">
                <a:pos x="16" y="5"/>
              </a:cxn>
              <a:cxn ang="0">
                <a:pos x="5" y="48"/>
              </a:cxn>
              <a:cxn ang="0">
                <a:pos x="37" y="70"/>
              </a:cxn>
              <a:cxn ang="0">
                <a:pos x="48" y="103"/>
              </a:cxn>
              <a:cxn ang="0">
                <a:pos x="92" y="92"/>
              </a:cxn>
              <a:cxn ang="0">
                <a:pos x="92" y="16"/>
              </a:cxn>
              <a:cxn ang="0">
                <a:pos x="16" y="5"/>
              </a:cxn>
            </a:cxnLst>
            <a:rect l="0" t="0" r="r" b="b"/>
            <a:pathLst>
              <a:path w="110" h="103">
                <a:moveTo>
                  <a:pt x="16" y="5"/>
                </a:moveTo>
                <a:cubicBezTo>
                  <a:pt x="12" y="19"/>
                  <a:pt x="0" y="34"/>
                  <a:pt x="5" y="48"/>
                </a:cubicBezTo>
                <a:cubicBezTo>
                  <a:pt x="9" y="60"/>
                  <a:pt x="29" y="60"/>
                  <a:pt x="37" y="70"/>
                </a:cubicBezTo>
                <a:cubicBezTo>
                  <a:pt x="44" y="79"/>
                  <a:pt x="44" y="92"/>
                  <a:pt x="48" y="103"/>
                </a:cubicBezTo>
                <a:cubicBezTo>
                  <a:pt x="63" y="99"/>
                  <a:pt x="80" y="101"/>
                  <a:pt x="92" y="92"/>
                </a:cubicBezTo>
                <a:cubicBezTo>
                  <a:pt x="110" y="77"/>
                  <a:pt x="103" y="29"/>
                  <a:pt x="92" y="16"/>
                </a:cubicBezTo>
                <a:cubicBezTo>
                  <a:pt x="79" y="0"/>
                  <a:pt x="29" y="5"/>
                  <a:pt x="16" y="5"/>
                </a:cubicBezTo>
                <a:close/>
              </a:path>
            </a:pathLst>
          </a:custGeom>
          <a:solidFill>
            <a:schemeClr val="tx1"/>
          </a:solidFill>
          <a:ln w="9525">
            <a:solidFill>
              <a:schemeClr val="tx1"/>
            </a:solidFill>
            <a:round/>
            <a:headEnd/>
            <a:tailEnd/>
          </a:ln>
          <a:effectLst/>
        </p:spPr>
        <p:txBody>
          <a:bodyPr wrap="none" anchor="ctr"/>
          <a:lstStyle/>
          <a:p>
            <a:endParaRPr lang="en-GB"/>
          </a:p>
        </p:txBody>
      </p:sp>
      <p:sp>
        <p:nvSpPr>
          <p:cNvPr id="63498" name="Freeform 10"/>
          <p:cNvSpPr>
            <a:spLocks/>
          </p:cNvSpPr>
          <p:nvPr/>
        </p:nvSpPr>
        <p:spPr bwMode="auto">
          <a:xfrm>
            <a:off x="4748213" y="2682875"/>
            <a:ext cx="174625" cy="163513"/>
          </a:xfrm>
          <a:custGeom>
            <a:avLst/>
            <a:gdLst/>
            <a:ahLst/>
            <a:cxnLst>
              <a:cxn ang="0">
                <a:pos x="16" y="5"/>
              </a:cxn>
              <a:cxn ang="0">
                <a:pos x="5" y="48"/>
              </a:cxn>
              <a:cxn ang="0">
                <a:pos x="37" y="70"/>
              </a:cxn>
              <a:cxn ang="0">
                <a:pos x="48" y="103"/>
              </a:cxn>
              <a:cxn ang="0">
                <a:pos x="92" y="92"/>
              </a:cxn>
              <a:cxn ang="0">
                <a:pos x="92" y="16"/>
              </a:cxn>
              <a:cxn ang="0">
                <a:pos x="16" y="5"/>
              </a:cxn>
            </a:cxnLst>
            <a:rect l="0" t="0" r="r" b="b"/>
            <a:pathLst>
              <a:path w="110" h="103">
                <a:moveTo>
                  <a:pt x="16" y="5"/>
                </a:moveTo>
                <a:cubicBezTo>
                  <a:pt x="12" y="19"/>
                  <a:pt x="0" y="34"/>
                  <a:pt x="5" y="48"/>
                </a:cubicBezTo>
                <a:cubicBezTo>
                  <a:pt x="9" y="60"/>
                  <a:pt x="29" y="60"/>
                  <a:pt x="37" y="70"/>
                </a:cubicBezTo>
                <a:cubicBezTo>
                  <a:pt x="44" y="79"/>
                  <a:pt x="44" y="92"/>
                  <a:pt x="48" y="103"/>
                </a:cubicBezTo>
                <a:cubicBezTo>
                  <a:pt x="63" y="99"/>
                  <a:pt x="80" y="101"/>
                  <a:pt x="92" y="92"/>
                </a:cubicBezTo>
                <a:cubicBezTo>
                  <a:pt x="110" y="77"/>
                  <a:pt x="103" y="29"/>
                  <a:pt x="92" y="16"/>
                </a:cubicBezTo>
                <a:cubicBezTo>
                  <a:pt x="79" y="0"/>
                  <a:pt x="29" y="5"/>
                  <a:pt x="16" y="5"/>
                </a:cubicBezTo>
                <a:close/>
              </a:path>
            </a:pathLst>
          </a:custGeom>
          <a:solidFill>
            <a:schemeClr val="tx1"/>
          </a:solidFill>
          <a:ln w="9525">
            <a:solidFill>
              <a:schemeClr val="tx1"/>
            </a:solidFill>
            <a:round/>
            <a:headEnd/>
            <a:tailEnd/>
          </a:ln>
          <a:effectLst/>
        </p:spPr>
        <p:txBody>
          <a:bodyPr wrap="none" anchor="ctr"/>
          <a:lstStyle/>
          <a:p>
            <a:endParaRPr lang="en-GB"/>
          </a:p>
        </p:txBody>
      </p:sp>
      <p:sp>
        <p:nvSpPr>
          <p:cNvPr id="63499" name="Freeform 11"/>
          <p:cNvSpPr>
            <a:spLocks/>
          </p:cNvSpPr>
          <p:nvPr/>
        </p:nvSpPr>
        <p:spPr bwMode="auto">
          <a:xfrm>
            <a:off x="5815013" y="2606675"/>
            <a:ext cx="174625" cy="163513"/>
          </a:xfrm>
          <a:custGeom>
            <a:avLst/>
            <a:gdLst/>
            <a:ahLst/>
            <a:cxnLst>
              <a:cxn ang="0">
                <a:pos x="16" y="5"/>
              </a:cxn>
              <a:cxn ang="0">
                <a:pos x="5" y="48"/>
              </a:cxn>
              <a:cxn ang="0">
                <a:pos x="37" y="70"/>
              </a:cxn>
              <a:cxn ang="0">
                <a:pos x="48" y="103"/>
              </a:cxn>
              <a:cxn ang="0">
                <a:pos x="92" y="92"/>
              </a:cxn>
              <a:cxn ang="0">
                <a:pos x="92" y="16"/>
              </a:cxn>
              <a:cxn ang="0">
                <a:pos x="16" y="5"/>
              </a:cxn>
            </a:cxnLst>
            <a:rect l="0" t="0" r="r" b="b"/>
            <a:pathLst>
              <a:path w="110" h="103">
                <a:moveTo>
                  <a:pt x="16" y="5"/>
                </a:moveTo>
                <a:cubicBezTo>
                  <a:pt x="12" y="19"/>
                  <a:pt x="0" y="34"/>
                  <a:pt x="5" y="48"/>
                </a:cubicBezTo>
                <a:cubicBezTo>
                  <a:pt x="9" y="60"/>
                  <a:pt x="29" y="60"/>
                  <a:pt x="37" y="70"/>
                </a:cubicBezTo>
                <a:cubicBezTo>
                  <a:pt x="44" y="79"/>
                  <a:pt x="44" y="92"/>
                  <a:pt x="48" y="103"/>
                </a:cubicBezTo>
                <a:cubicBezTo>
                  <a:pt x="63" y="99"/>
                  <a:pt x="80" y="101"/>
                  <a:pt x="92" y="92"/>
                </a:cubicBezTo>
                <a:cubicBezTo>
                  <a:pt x="110" y="77"/>
                  <a:pt x="103" y="29"/>
                  <a:pt x="92" y="16"/>
                </a:cubicBezTo>
                <a:cubicBezTo>
                  <a:pt x="79" y="0"/>
                  <a:pt x="29" y="5"/>
                  <a:pt x="16" y="5"/>
                </a:cubicBezTo>
                <a:close/>
              </a:path>
            </a:pathLst>
          </a:custGeom>
          <a:solidFill>
            <a:schemeClr val="tx1"/>
          </a:solidFill>
          <a:ln w="9525">
            <a:solidFill>
              <a:schemeClr val="tx1"/>
            </a:solidFill>
            <a:round/>
            <a:headEnd/>
            <a:tailEnd/>
          </a:ln>
          <a:effectLst/>
        </p:spPr>
        <p:txBody>
          <a:bodyPr wrap="none" anchor="ctr"/>
          <a:lstStyle/>
          <a:p>
            <a:endParaRPr lang="en-GB"/>
          </a:p>
        </p:txBody>
      </p:sp>
      <p:grpSp>
        <p:nvGrpSpPr>
          <p:cNvPr id="2" name="Group 12"/>
          <p:cNvGrpSpPr>
            <a:grpSpLocks/>
          </p:cNvGrpSpPr>
          <p:nvPr/>
        </p:nvGrpSpPr>
        <p:grpSpPr bwMode="auto">
          <a:xfrm>
            <a:off x="2001838" y="3541713"/>
            <a:ext cx="5181600" cy="228600"/>
            <a:chOff x="1104" y="3024"/>
            <a:chExt cx="3264" cy="144"/>
          </a:xfrm>
        </p:grpSpPr>
        <p:grpSp>
          <p:nvGrpSpPr>
            <p:cNvPr id="3" name="Group 13"/>
            <p:cNvGrpSpPr>
              <a:grpSpLocks/>
            </p:cNvGrpSpPr>
            <p:nvPr/>
          </p:nvGrpSpPr>
          <p:grpSpPr bwMode="auto">
            <a:xfrm>
              <a:off x="1104" y="3024"/>
              <a:ext cx="912" cy="96"/>
              <a:chOff x="768" y="3072"/>
              <a:chExt cx="912" cy="96"/>
            </a:xfrm>
          </p:grpSpPr>
          <p:sp>
            <p:nvSpPr>
              <p:cNvPr id="63502" name="Freeform 14"/>
              <p:cNvSpPr>
                <a:spLocks/>
              </p:cNvSpPr>
              <p:nvPr/>
            </p:nvSpPr>
            <p:spPr bwMode="auto">
              <a:xfrm>
                <a:off x="768" y="3072"/>
                <a:ext cx="912" cy="96"/>
              </a:xfrm>
              <a:custGeom>
                <a:avLst/>
                <a:gdLst/>
                <a:ahLst/>
                <a:cxnLst>
                  <a:cxn ang="0">
                    <a:pos x="0" y="33"/>
                  </a:cxn>
                  <a:cxn ang="0">
                    <a:pos x="164" y="0"/>
                  </a:cxn>
                  <a:cxn ang="0">
                    <a:pos x="688" y="44"/>
                  </a:cxn>
                  <a:cxn ang="0">
                    <a:pos x="382" y="77"/>
                  </a:cxn>
                  <a:cxn ang="0">
                    <a:pos x="0" y="33"/>
                  </a:cxn>
                </a:cxnLst>
                <a:rect l="0" t="0" r="r" b="b"/>
                <a:pathLst>
                  <a:path w="688" h="77">
                    <a:moveTo>
                      <a:pt x="0" y="33"/>
                    </a:moveTo>
                    <a:cubicBezTo>
                      <a:pt x="56" y="14"/>
                      <a:pt x="104" y="8"/>
                      <a:pt x="164" y="0"/>
                    </a:cubicBezTo>
                    <a:cubicBezTo>
                      <a:pt x="347" y="7"/>
                      <a:pt x="509" y="22"/>
                      <a:pt x="688" y="44"/>
                    </a:cubicBezTo>
                    <a:cubicBezTo>
                      <a:pt x="579" y="51"/>
                      <a:pt x="488" y="65"/>
                      <a:pt x="382" y="77"/>
                    </a:cubicBezTo>
                    <a:cubicBezTo>
                      <a:pt x="247" y="69"/>
                      <a:pt x="130" y="59"/>
                      <a:pt x="0" y="33"/>
                    </a:cubicBezTo>
                    <a:close/>
                  </a:path>
                </a:pathLst>
              </a:custGeom>
              <a:solidFill>
                <a:srgbClr val="FFCC99"/>
              </a:solidFill>
              <a:ln w="9525">
                <a:solidFill>
                  <a:schemeClr val="tx1"/>
                </a:solidFill>
                <a:round/>
                <a:headEnd/>
                <a:tailEnd/>
              </a:ln>
              <a:effectLst/>
            </p:spPr>
            <p:txBody>
              <a:bodyPr wrap="none" anchor="ctr"/>
              <a:lstStyle/>
              <a:p>
                <a:endParaRPr lang="en-GB"/>
              </a:p>
            </p:txBody>
          </p:sp>
          <p:sp>
            <p:nvSpPr>
              <p:cNvPr id="63503" name="Oval 15"/>
              <p:cNvSpPr>
                <a:spLocks noChangeArrowheads="1"/>
              </p:cNvSpPr>
              <p:nvPr/>
            </p:nvSpPr>
            <p:spPr bwMode="auto">
              <a:xfrm>
                <a:off x="1200" y="3120"/>
                <a:ext cx="96" cy="48"/>
              </a:xfrm>
              <a:prstGeom prst="ellipse">
                <a:avLst/>
              </a:prstGeom>
              <a:solidFill>
                <a:schemeClr val="tx1"/>
              </a:solidFill>
              <a:ln w="9525">
                <a:solidFill>
                  <a:schemeClr val="tx1"/>
                </a:solidFill>
                <a:round/>
                <a:headEnd/>
                <a:tailEnd/>
              </a:ln>
              <a:effectLst/>
            </p:spPr>
            <p:txBody>
              <a:bodyPr wrap="none" anchor="ctr"/>
              <a:lstStyle/>
              <a:p>
                <a:endParaRPr lang="en-GB"/>
              </a:p>
            </p:txBody>
          </p:sp>
        </p:grpSp>
        <p:grpSp>
          <p:nvGrpSpPr>
            <p:cNvPr id="4" name="Group 16"/>
            <p:cNvGrpSpPr>
              <a:grpSpLocks/>
            </p:cNvGrpSpPr>
            <p:nvPr/>
          </p:nvGrpSpPr>
          <p:grpSpPr bwMode="auto">
            <a:xfrm>
              <a:off x="3456" y="3072"/>
              <a:ext cx="912" cy="96"/>
              <a:chOff x="768" y="3072"/>
              <a:chExt cx="912" cy="96"/>
            </a:xfrm>
          </p:grpSpPr>
          <p:sp>
            <p:nvSpPr>
              <p:cNvPr id="63505" name="Freeform 17"/>
              <p:cNvSpPr>
                <a:spLocks/>
              </p:cNvSpPr>
              <p:nvPr/>
            </p:nvSpPr>
            <p:spPr bwMode="auto">
              <a:xfrm>
                <a:off x="768" y="3072"/>
                <a:ext cx="912" cy="96"/>
              </a:xfrm>
              <a:custGeom>
                <a:avLst/>
                <a:gdLst/>
                <a:ahLst/>
                <a:cxnLst>
                  <a:cxn ang="0">
                    <a:pos x="0" y="33"/>
                  </a:cxn>
                  <a:cxn ang="0">
                    <a:pos x="164" y="0"/>
                  </a:cxn>
                  <a:cxn ang="0">
                    <a:pos x="688" y="44"/>
                  </a:cxn>
                  <a:cxn ang="0">
                    <a:pos x="382" y="77"/>
                  </a:cxn>
                  <a:cxn ang="0">
                    <a:pos x="0" y="33"/>
                  </a:cxn>
                </a:cxnLst>
                <a:rect l="0" t="0" r="r" b="b"/>
                <a:pathLst>
                  <a:path w="688" h="77">
                    <a:moveTo>
                      <a:pt x="0" y="33"/>
                    </a:moveTo>
                    <a:cubicBezTo>
                      <a:pt x="56" y="14"/>
                      <a:pt x="104" y="8"/>
                      <a:pt x="164" y="0"/>
                    </a:cubicBezTo>
                    <a:cubicBezTo>
                      <a:pt x="347" y="7"/>
                      <a:pt x="509" y="22"/>
                      <a:pt x="688" y="44"/>
                    </a:cubicBezTo>
                    <a:cubicBezTo>
                      <a:pt x="579" y="51"/>
                      <a:pt x="488" y="65"/>
                      <a:pt x="382" y="77"/>
                    </a:cubicBezTo>
                    <a:cubicBezTo>
                      <a:pt x="247" y="69"/>
                      <a:pt x="130" y="59"/>
                      <a:pt x="0" y="33"/>
                    </a:cubicBezTo>
                    <a:close/>
                  </a:path>
                </a:pathLst>
              </a:custGeom>
              <a:solidFill>
                <a:srgbClr val="FFCC99"/>
              </a:solidFill>
              <a:ln w="9525">
                <a:solidFill>
                  <a:schemeClr val="tx1"/>
                </a:solidFill>
                <a:round/>
                <a:headEnd/>
                <a:tailEnd/>
              </a:ln>
              <a:effectLst/>
            </p:spPr>
            <p:txBody>
              <a:bodyPr wrap="none" anchor="ctr"/>
              <a:lstStyle/>
              <a:p>
                <a:endParaRPr lang="en-GB"/>
              </a:p>
            </p:txBody>
          </p:sp>
          <p:sp>
            <p:nvSpPr>
              <p:cNvPr id="63506" name="Oval 18"/>
              <p:cNvSpPr>
                <a:spLocks noChangeArrowheads="1"/>
              </p:cNvSpPr>
              <p:nvPr/>
            </p:nvSpPr>
            <p:spPr bwMode="auto">
              <a:xfrm>
                <a:off x="1200" y="3120"/>
                <a:ext cx="96" cy="48"/>
              </a:xfrm>
              <a:prstGeom prst="ellipse">
                <a:avLst/>
              </a:prstGeom>
              <a:solidFill>
                <a:schemeClr val="tx1"/>
              </a:solidFill>
              <a:ln w="9525">
                <a:solidFill>
                  <a:schemeClr val="tx1"/>
                </a:solidFill>
                <a:round/>
                <a:headEnd/>
                <a:tailEnd/>
              </a:ln>
              <a:effectLst/>
            </p:spPr>
            <p:txBody>
              <a:bodyPr wrap="none" anchor="ctr"/>
              <a:lstStyle/>
              <a:p>
                <a:endParaRPr lang="en-GB"/>
              </a:p>
            </p:txBody>
          </p:sp>
        </p:grpSp>
        <p:grpSp>
          <p:nvGrpSpPr>
            <p:cNvPr id="5" name="Group 19"/>
            <p:cNvGrpSpPr>
              <a:grpSpLocks/>
            </p:cNvGrpSpPr>
            <p:nvPr/>
          </p:nvGrpSpPr>
          <p:grpSpPr bwMode="auto">
            <a:xfrm>
              <a:off x="2688" y="3024"/>
              <a:ext cx="912" cy="96"/>
              <a:chOff x="768" y="3072"/>
              <a:chExt cx="912" cy="96"/>
            </a:xfrm>
          </p:grpSpPr>
          <p:sp>
            <p:nvSpPr>
              <p:cNvPr id="63508" name="Freeform 20"/>
              <p:cNvSpPr>
                <a:spLocks/>
              </p:cNvSpPr>
              <p:nvPr/>
            </p:nvSpPr>
            <p:spPr bwMode="auto">
              <a:xfrm>
                <a:off x="768" y="3072"/>
                <a:ext cx="912" cy="96"/>
              </a:xfrm>
              <a:custGeom>
                <a:avLst/>
                <a:gdLst/>
                <a:ahLst/>
                <a:cxnLst>
                  <a:cxn ang="0">
                    <a:pos x="0" y="33"/>
                  </a:cxn>
                  <a:cxn ang="0">
                    <a:pos x="164" y="0"/>
                  </a:cxn>
                  <a:cxn ang="0">
                    <a:pos x="688" y="44"/>
                  </a:cxn>
                  <a:cxn ang="0">
                    <a:pos x="382" y="77"/>
                  </a:cxn>
                  <a:cxn ang="0">
                    <a:pos x="0" y="33"/>
                  </a:cxn>
                </a:cxnLst>
                <a:rect l="0" t="0" r="r" b="b"/>
                <a:pathLst>
                  <a:path w="688" h="77">
                    <a:moveTo>
                      <a:pt x="0" y="33"/>
                    </a:moveTo>
                    <a:cubicBezTo>
                      <a:pt x="56" y="14"/>
                      <a:pt x="104" y="8"/>
                      <a:pt x="164" y="0"/>
                    </a:cubicBezTo>
                    <a:cubicBezTo>
                      <a:pt x="347" y="7"/>
                      <a:pt x="509" y="22"/>
                      <a:pt x="688" y="44"/>
                    </a:cubicBezTo>
                    <a:cubicBezTo>
                      <a:pt x="579" y="51"/>
                      <a:pt x="488" y="65"/>
                      <a:pt x="382" y="77"/>
                    </a:cubicBezTo>
                    <a:cubicBezTo>
                      <a:pt x="247" y="69"/>
                      <a:pt x="130" y="59"/>
                      <a:pt x="0" y="33"/>
                    </a:cubicBezTo>
                    <a:close/>
                  </a:path>
                </a:pathLst>
              </a:custGeom>
              <a:solidFill>
                <a:srgbClr val="FFCC99"/>
              </a:solidFill>
              <a:ln w="9525">
                <a:solidFill>
                  <a:schemeClr val="tx1"/>
                </a:solidFill>
                <a:round/>
                <a:headEnd/>
                <a:tailEnd/>
              </a:ln>
              <a:effectLst/>
            </p:spPr>
            <p:txBody>
              <a:bodyPr wrap="none" anchor="ctr"/>
              <a:lstStyle/>
              <a:p>
                <a:endParaRPr lang="en-GB"/>
              </a:p>
            </p:txBody>
          </p:sp>
          <p:sp>
            <p:nvSpPr>
              <p:cNvPr id="63509" name="Oval 21"/>
              <p:cNvSpPr>
                <a:spLocks noChangeArrowheads="1"/>
              </p:cNvSpPr>
              <p:nvPr/>
            </p:nvSpPr>
            <p:spPr bwMode="auto">
              <a:xfrm>
                <a:off x="1200" y="3120"/>
                <a:ext cx="96" cy="48"/>
              </a:xfrm>
              <a:prstGeom prst="ellipse">
                <a:avLst/>
              </a:prstGeom>
              <a:solidFill>
                <a:schemeClr val="tx1"/>
              </a:solidFill>
              <a:ln w="9525">
                <a:solidFill>
                  <a:schemeClr val="tx1"/>
                </a:solidFill>
                <a:round/>
                <a:headEnd/>
                <a:tailEnd/>
              </a:ln>
              <a:effectLst/>
            </p:spPr>
            <p:txBody>
              <a:bodyPr wrap="none" anchor="ctr"/>
              <a:lstStyle/>
              <a:p>
                <a:endParaRPr lang="en-GB"/>
              </a:p>
            </p:txBody>
          </p:sp>
        </p:grpSp>
        <p:grpSp>
          <p:nvGrpSpPr>
            <p:cNvPr id="6" name="Group 22"/>
            <p:cNvGrpSpPr>
              <a:grpSpLocks/>
            </p:cNvGrpSpPr>
            <p:nvPr/>
          </p:nvGrpSpPr>
          <p:grpSpPr bwMode="auto">
            <a:xfrm>
              <a:off x="1920" y="3024"/>
              <a:ext cx="912" cy="96"/>
              <a:chOff x="768" y="3072"/>
              <a:chExt cx="912" cy="96"/>
            </a:xfrm>
          </p:grpSpPr>
          <p:sp>
            <p:nvSpPr>
              <p:cNvPr id="63511" name="Freeform 23"/>
              <p:cNvSpPr>
                <a:spLocks/>
              </p:cNvSpPr>
              <p:nvPr/>
            </p:nvSpPr>
            <p:spPr bwMode="auto">
              <a:xfrm>
                <a:off x="768" y="3072"/>
                <a:ext cx="912" cy="96"/>
              </a:xfrm>
              <a:custGeom>
                <a:avLst/>
                <a:gdLst/>
                <a:ahLst/>
                <a:cxnLst>
                  <a:cxn ang="0">
                    <a:pos x="0" y="33"/>
                  </a:cxn>
                  <a:cxn ang="0">
                    <a:pos x="164" y="0"/>
                  </a:cxn>
                  <a:cxn ang="0">
                    <a:pos x="688" y="44"/>
                  </a:cxn>
                  <a:cxn ang="0">
                    <a:pos x="382" y="77"/>
                  </a:cxn>
                  <a:cxn ang="0">
                    <a:pos x="0" y="33"/>
                  </a:cxn>
                </a:cxnLst>
                <a:rect l="0" t="0" r="r" b="b"/>
                <a:pathLst>
                  <a:path w="688" h="77">
                    <a:moveTo>
                      <a:pt x="0" y="33"/>
                    </a:moveTo>
                    <a:cubicBezTo>
                      <a:pt x="56" y="14"/>
                      <a:pt x="104" y="8"/>
                      <a:pt x="164" y="0"/>
                    </a:cubicBezTo>
                    <a:cubicBezTo>
                      <a:pt x="347" y="7"/>
                      <a:pt x="509" y="22"/>
                      <a:pt x="688" y="44"/>
                    </a:cubicBezTo>
                    <a:cubicBezTo>
                      <a:pt x="579" y="51"/>
                      <a:pt x="488" y="65"/>
                      <a:pt x="382" y="77"/>
                    </a:cubicBezTo>
                    <a:cubicBezTo>
                      <a:pt x="247" y="69"/>
                      <a:pt x="130" y="59"/>
                      <a:pt x="0" y="33"/>
                    </a:cubicBezTo>
                    <a:close/>
                  </a:path>
                </a:pathLst>
              </a:custGeom>
              <a:solidFill>
                <a:srgbClr val="FFCC99"/>
              </a:solidFill>
              <a:ln w="9525">
                <a:solidFill>
                  <a:schemeClr val="tx1"/>
                </a:solidFill>
                <a:round/>
                <a:headEnd/>
                <a:tailEnd/>
              </a:ln>
              <a:effectLst/>
            </p:spPr>
            <p:txBody>
              <a:bodyPr wrap="none" anchor="ctr"/>
              <a:lstStyle/>
              <a:p>
                <a:endParaRPr lang="en-GB"/>
              </a:p>
            </p:txBody>
          </p:sp>
          <p:sp>
            <p:nvSpPr>
              <p:cNvPr id="63512" name="Oval 24"/>
              <p:cNvSpPr>
                <a:spLocks noChangeArrowheads="1"/>
              </p:cNvSpPr>
              <p:nvPr/>
            </p:nvSpPr>
            <p:spPr bwMode="auto">
              <a:xfrm>
                <a:off x="1200" y="3120"/>
                <a:ext cx="96" cy="48"/>
              </a:xfrm>
              <a:prstGeom prst="ellipse">
                <a:avLst/>
              </a:prstGeom>
              <a:solidFill>
                <a:schemeClr val="tx1"/>
              </a:solidFill>
              <a:ln w="9525">
                <a:solidFill>
                  <a:schemeClr val="tx1"/>
                </a:solidFill>
                <a:round/>
                <a:headEnd/>
                <a:tailEnd/>
              </a:ln>
              <a:effectLst/>
            </p:spPr>
            <p:txBody>
              <a:bodyPr wrap="none" anchor="ctr"/>
              <a:lstStyle/>
              <a:p>
                <a:endParaRPr lang="en-GB"/>
              </a:p>
            </p:txBody>
          </p:sp>
        </p:grpSp>
      </p:grpSp>
      <p:grpSp>
        <p:nvGrpSpPr>
          <p:cNvPr id="7" name="Group 25"/>
          <p:cNvGrpSpPr>
            <a:grpSpLocks/>
          </p:cNvGrpSpPr>
          <p:nvPr/>
        </p:nvGrpSpPr>
        <p:grpSpPr bwMode="auto">
          <a:xfrm>
            <a:off x="1925638" y="4532313"/>
            <a:ext cx="5181600" cy="228600"/>
            <a:chOff x="1056" y="3360"/>
            <a:chExt cx="3264" cy="144"/>
          </a:xfrm>
        </p:grpSpPr>
        <p:grpSp>
          <p:nvGrpSpPr>
            <p:cNvPr id="8" name="Group 26"/>
            <p:cNvGrpSpPr>
              <a:grpSpLocks/>
            </p:cNvGrpSpPr>
            <p:nvPr/>
          </p:nvGrpSpPr>
          <p:grpSpPr bwMode="auto">
            <a:xfrm>
              <a:off x="1056" y="3360"/>
              <a:ext cx="912" cy="96"/>
              <a:chOff x="768" y="3072"/>
              <a:chExt cx="912" cy="96"/>
            </a:xfrm>
          </p:grpSpPr>
          <p:sp>
            <p:nvSpPr>
              <p:cNvPr id="63515" name="Freeform 27"/>
              <p:cNvSpPr>
                <a:spLocks/>
              </p:cNvSpPr>
              <p:nvPr/>
            </p:nvSpPr>
            <p:spPr bwMode="auto">
              <a:xfrm>
                <a:off x="768" y="3072"/>
                <a:ext cx="912" cy="96"/>
              </a:xfrm>
              <a:custGeom>
                <a:avLst/>
                <a:gdLst/>
                <a:ahLst/>
                <a:cxnLst>
                  <a:cxn ang="0">
                    <a:pos x="0" y="33"/>
                  </a:cxn>
                  <a:cxn ang="0">
                    <a:pos x="164" y="0"/>
                  </a:cxn>
                  <a:cxn ang="0">
                    <a:pos x="688" y="44"/>
                  </a:cxn>
                  <a:cxn ang="0">
                    <a:pos x="382" y="77"/>
                  </a:cxn>
                  <a:cxn ang="0">
                    <a:pos x="0" y="33"/>
                  </a:cxn>
                </a:cxnLst>
                <a:rect l="0" t="0" r="r" b="b"/>
                <a:pathLst>
                  <a:path w="688" h="77">
                    <a:moveTo>
                      <a:pt x="0" y="33"/>
                    </a:moveTo>
                    <a:cubicBezTo>
                      <a:pt x="56" y="14"/>
                      <a:pt x="104" y="8"/>
                      <a:pt x="164" y="0"/>
                    </a:cubicBezTo>
                    <a:cubicBezTo>
                      <a:pt x="347" y="7"/>
                      <a:pt x="509" y="22"/>
                      <a:pt x="688" y="44"/>
                    </a:cubicBezTo>
                    <a:cubicBezTo>
                      <a:pt x="579" y="51"/>
                      <a:pt x="488" y="65"/>
                      <a:pt x="382" y="77"/>
                    </a:cubicBezTo>
                    <a:cubicBezTo>
                      <a:pt x="247" y="69"/>
                      <a:pt x="130" y="59"/>
                      <a:pt x="0" y="33"/>
                    </a:cubicBezTo>
                    <a:close/>
                  </a:path>
                </a:pathLst>
              </a:custGeom>
              <a:solidFill>
                <a:srgbClr val="FFCC99"/>
              </a:solidFill>
              <a:ln w="9525">
                <a:solidFill>
                  <a:schemeClr val="tx1"/>
                </a:solidFill>
                <a:round/>
                <a:headEnd/>
                <a:tailEnd/>
              </a:ln>
              <a:effectLst/>
            </p:spPr>
            <p:txBody>
              <a:bodyPr wrap="none" anchor="ctr"/>
              <a:lstStyle/>
              <a:p>
                <a:endParaRPr lang="en-GB"/>
              </a:p>
            </p:txBody>
          </p:sp>
          <p:sp>
            <p:nvSpPr>
              <p:cNvPr id="63516" name="Oval 28"/>
              <p:cNvSpPr>
                <a:spLocks noChangeArrowheads="1"/>
              </p:cNvSpPr>
              <p:nvPr/>
            </p:nvSpPr>
            <p:spPr bwMode="auto">
              <a:xfrm>
                <a:off x="1200" y="3120"/>
                <a:ext cx="96" cy="48"/>
              </a:xfrm>
              <a:prstGeom prst="ellipse">
                <a:avLst/>
              </a:prstGeom>
              <a:solidFill>
                <a:schemeClr val="tx1"/>
              </a:solidFill>
              <a:ln w="9525">
                <a:solidFill>
                  <a:schemeClr val="tx1"/>
                </a:solidFill>
                <a:round/>
                <a:headEnd/>
                <a:tailEnd/>
              </a:ln>
              <a:effectLst/>
            </p:spPr>
            <p:txBody>
              <a:bodyPr wrap="none" anchor="ctr"/>
              <a:lstStyle/>
              <a:p>
                <a:endParaRPr lang="en-GB"/>
              </a:p>
            </p:txBody>
          </p:sp>
        </p:grpSp>
        <p:grpSp>
          <p:nvGrpSpPr>
            <p:cNvPr id="9" name="Group 29"/>
            <p:cNvGrpSpPr>
              <a:grpSpLocks/>
            </p:cNvGrpSpPr>
            <p:nvPr/>
          </p:nvGrpSpPr>
          <p:grpSpPr bwMode="auto">
            <a:xfrm>
              <a:off x="3408" y="3408"/>
              <a:ext cx="912" cy="96"/>
              <a:chOff x="768" y="3072"/>
              <a:chExt cx="912" cy="96"/>
            </a:xfrm>
          </p:grpSpPr>
          <p:sp>
            <p:nvSpPr>
              <p:cNvPr id="63518" name="Freeform 30"/>
              <p:cNvSpPr>
                <a:spLocks/>
              </p:cNvSpPr>
              <p:nvPr/>
            </p:nvSpPr>
            <p:spPr bwMode="auto">
              <a:xfrm>
                <a:off x="768" y="3072"/>
                <a:ext cx="912" cy="96"/>
              </a:xfrm>
              <a:custGeom>
                <a:avLst/>
                <a:gdLst/>
                <a:ahLst/>
                <a:cxnLst>
                  <a:cxn ang="0">
                    <a:pos x="0" y="33"/>
                  </a:cxn>
                  <a:cxn ang="0">
                    <a:pos x="164" y="0"/>
                  </a:cxn>
                  <a:cxn ang="0">
                    <a:pos x="688" y="44"/>
                  </a:cxn>
                  <a:cxn ang="0">
                    <a:pos x="382" y="77"/>
                  </a:cxn>
                  <a:cxn ang="0">
                    <a:pos x="0" y="33"/>
                  </a:cxn>
                </a:cxnLst>
                <a:rect l="0" t="0" r="r" b="b"/>
                <a:pathLst>
                  <a:path w="688" h="77">
                    <a:moveTo>
                      <a:pt x="0" y="33"/>
                    </a:moveTo>
                    <a:cubicBezTo>
                      <a:pt x="56" y="14"/>
                      <a:pt x="104" y="8"/>
                      <a:pt x="164" y="0"/>
                    </a:cubicBezTo>
                    <a:cubicBezTo>
                      <a:pt x="347" y="7"/>
                      <a:pt x="509" y="22"/>
                      <a:pt x="688" y="44"/>
                    </a:cubicBezTo>
                    <a:cubicBezTo>
                      <a:pt x="579" y="51"/>
                      <a:pt x="488" y="65"/>
                      <a:pt x="382" y="77"/>
                    </a:cubicBezTo>
                    <a:cubicBezTo>
                      <a:pt x="247" y="69"/>
                      <a:pt x="130" y="59"/>
                      <a:pt x="0" y="33"/>
                    </a:cubicBezTo>
                    <a:close/>
                  </a:path>
                </a:pathLst>
              </a:custGeom>
              <a:solidFill>
                <a:srgbClr val="FFCC99"/>
              </a:solidFill>
              <a:ln w="9525">
                <a:solidFill>
                  <a:schemeClr val="tx1"/>
                </a:solidFill>
                <a:round/>
                <a:headEnd/>
                <a:tailEnd/>
              </a:ln>
              <a:effectLst/>
            </p:spPr>
            <p:txBody>
              <a:bodyPr wrap="none" anchor="ctr"/>
              <a:lstStyle/>
              <a:p>
                <a:endParaRPr lang="en-GB"/>
              </a:p>
            </p:txBody>
          </p:sp>
          <p:sp>
            <p:nvSpPr>
              <p:cNvPr id="63519" name="Oval 31"/>
              <p:cNvSpPr>
                <a:spLocks noChangeArrowheads="1"/>
              </p:cNvSpPr>
              <p:nvPr/>
            </p:nvSpPr>
            <p:spPr bwMode="auto">
              <a:xfrm>
                <a:off x="1200" y="3120"/>
                <a:ext cx="96" cy="48"/>
              </a:xfrm>
              <a:prstGeom prst="ellipse">
                <a:avLst/>
              </a:prstGeom>
              <a:solidFill>
                <a:schemeClr val="tx1"/>
              </a:solidFill>
              <a:ln w="9525">
                <a:solidFill>
                  <a:schemeClr val="tx1"/>
                </a:solidFill>
                <a:round/>
                <a:headEnd/>
                <a:tailEnd/>
              </a:ln>
              <a:effectLst/>
            </p:spPr>
            <p:txBody>
              <a:bodyPr wrap="none" anchor="ctr"/>
              <a:lstStyle/>
              <a:p>
                <a:endParaRPr lang="en-GB"/>
              </a:p>
            </p:txBody>
          </p:sp>
        </p:grpSp>
        <p:grpSp>
          <p:nvGrpSpPr>
            <p:cNvPr id="10" name="Group 32"/>
            <p:cNvGrpSpPr>
              <a:grpSpLocks/>
            </p:cNvGrpSpPr>
            <p:nvPr/>
          </p:nvGrpSpPr>
          <p:grpSpPr bwMode="auto">
            <a:xfrm>
              <a:off x="2640" y="3360"/>
              <a:ext cx="912" cy="96"/>
              <a:chOff x="768" y="3072"/>
              <a:chExt cx="912" cy="96"/>
            </a:xfrm>
          </p:grpSpPr>
          <p:sp>
            <p:nvSpPr>
              <p:cNvPr id="63521" name="Freeform 33"/>
              <p:cNvSpPr>
                <a:spLocks/>
              </p:cNvSpPr>
              <p:nvPr/>
            </p:nvSpPr>
            <p:spPr bwMode="auto">
              <a:xfrm>
                <a:off x="768" y="3072"/>
                <a:ext cx="912" cy="96"/>
              </a:xfrm>
              <a:custGeom>
                <a:avLst/>
                <a:gdLst/>
                <a:ahLst/>
                <a:cxnLst>
                  <a:cxn ang="0">
                    <a:pos x="0" y="33"/>
                  </a:cxn>
                  <a:cxn ang="0">
                    <a:pos x="164" y="0"/>
                  </a:cxn>
                  <a:cxn ang="0">
                    <a:pos x="688" y="44"/>
                  </a:cxn>
                  <a:cxn ang="0">
                    <a:pos x="382" y="77"/>
                  </a:cxn>
                  <a:cxn ang="0">
                    <a:pos x="0" y="33"/>
                  </a:cxn>
                </a:cxnLst>
                <a:rect l="0" t="0" r="r" b="b"/>
                <a:pathLst>
                  <a:path w="688" h="77">
                    <a:moveTo>
                      <a:pt x="0" y="33"/>
                    </a:moveTo>
                    <a:cubicBezTo>
                      <a:pt x="56" y="14"/>
                      <a:pt x="104" y="8"/>
                      <a:pt x="164" y="0"/>
                    </a:cubicBezTo>
                    <a:cubicBezTo>
                      <a:pt x="347" y="7"/>
                      <a:pt x="509" y="22"/>
                      <a:pt x="688" y="44"/>
                    </a:cubicBezTo>
                    <a:cubicBezTo>
                      <a:pt x="579" y="51"/>
                      <a:pt x="488" y="65"/>
                      <a:pt x="382" y="77"/>
                    </a:cubicBezTo>
                    <a:cubicBezTo>
                      <a:pt x="247" y="69"/>
                      <a:pt x="130" y="59"/>
                      <a:pt x="0" y="33"/>
                    </a:cubicBezTo>
                    <a:close/>
                  </a:path>
                </a:pathLst>
              </a:custGeom>
              <a:solidFill>
                <a:srgbClr val="FFCC99"/>
              </a:solidFill>
              <a:ln w="9525">
                <a:solidFill>
                  <a:schemeClr val="tx1"/>
                </a:solidFill>
                <a:round/>
                <a:headEnd/>
                <a:tailEnd/>
              </a:ln>
              <a:effectLst/>
            </p:spPr>
            <p:txBody>
              <a:bodyPr wrap="none" anchor="ctr"/>
              <a:lstStyle/>
              <a:p>
                <a:endParaRPr lang="en-GB"/>
              </a:p>
            </p:txBody>
          </p:sp>
          <p:sp>
            <p:nvSpPr>
              <p:cNvPr id="63522" name="Oval 34"/>
              <p:cNvSpPr>
                <a:spLocks noChangeArrowheads="1"/>
              </p:cNvSpPr>
              <p:nvPr/>
            </p:nvSpPr>
            <p:spPr bwMode="auto">
              <a:xfrm>
                <a:off x="1200" y="3120"/>
                <a:ext cx="96" cy="48"/>
              </a:xfrm>
              <a:prstGeom prst="ellipse">
                <a:avLst/>
              </a:prstGeom>
              <a:solidFill>
                <a:schemeClr val="tx1"/>
              </a:solidFill>
              <a:ln w="9525">
                <a:solidFill>
                  <a:schemeClr val="tx1"/>
                </a:solidFill>
                <a:round/>
                <a:headEnd/>
                <a:tailEnd/>
              </a:ln>
              <a:effectLst/>
            </p:spPr>
            <p:txBody>
              <a:bodyPr wrap="none" anchor="ctr"/>
              <a:lstStyle/>
              <a:p>
                <a:endParaRPr lang="en-GB"/>
              </a:p>
            </p:txBody>
          </p:sp>
        </p:grpSp>
        <p:grpSp>
          <p:nvGrpSpPr>
            <p:cNvPr id="11" name="Group 35"/>
            <p:cNvGrpSpPr>
              <a:grpSpLocks/>
            </p:cNvGrpSpPr>
            <p:nvPr/>
          </p:nvGrpSpPr>
          <p:grpSpPr bwMode="auto">
            <a:xfrm>
              <a:off x="1872" y="3360"/>
              <a:ext cx="912" cy="96"/>
              <a:chOff x="768" y="3072"/>
              <a:chExt cx="912" cy="96"/>
            </a:xfrm>
          </p:grpSpPr>
          <p:sp>
            <p:nvSpPr>
              <p:cNvPr id="63524" name="Freeform 36"/>
              <p:cNvSpPr>
                <a:spLocks/>
              </p:cNvSpPr>
              <p:nvPr/>
            </p:nvSpPr>
            <p:spPr bwMode="auto">
              <a:xfrm>
                <a:off x="768" y="3072"/>
                <a:ext cx="912" cy="96"/>
              </a:xfrm>
              <a:custGeom>
                <a:avLst/>
                <a:gdLst/>
                <a:ahLst/>
                <a:cxnLst>
                  <a:cxn ang="0">
                    <a:pos x="0" y="33"/>
                  </a:cxn>
                  <a:cxn ang="0">
                    <a:pos x="164" y="0"/>
                  </a:cxn>
                  <a:cxn ang="0">
                    <a:pos x="688" y="44"/>
                  </a:cxn>
                  <a:cxn ang="0">
                    <a:pos x="382" y="77"/>
                  </a:cxn>
                  <a:cxn ang="0">
                    <a:pos x="0" y="33"/>
                  </a:cxn>
                </a:cxnLst>
                <a:rect l="0" t="0" r="r" b="b"/>
                <a:pathLst>
                  <a:path w="688" h="77">
                    <a:moveTo>
                      <a:pt x="0" y="33"/>
                    </a:moveTo>
                    <a:cubicBezTo>
                      <a:pt x="56" y="14"/>
                      <a:pt x="104" y="8"/>
                      <a:pt x="164" y="0"/>
                    </a:cubicBezTo>
                    <a:cubicBezTo>
                      <a:pt x="347" y="7"/>
                      <a:pt x="509" y="22"/>
                      <a:pt x="688" y="44"/>
                    </a:cubicBezTo>
                    <a:cubicBezTo>
                      <a:pt x="579" y="51"/>
                      <a:pt x="488" y="65"/>
                      <a:pt x="382" y="77"/>
                    </a:cubicBezTo>
                    <a:cubicBezTo>
                      <a:pt x="247" y="69"/>
                      <a:pt x="130" y="59"/>
                      <a:pt x="0" y="33"/>
                    </a:cubicBezTo>
                    <a:close/>
                  </a:path>
                </a:pathLst>
              </a:custGeom>
              <a:solidFill>
                <a:srgbClr val="FFCC99"/>
              </a:solidFill>
              <a:ln w="9525">
                <a:solidFill>
                  <a:schemeClr val="tx1"/>
                </a:solidFill>
                <a:round/>
                <a:headEnd/>
                <a:tailEnd/>
              </a:ln>
              <a:effectLst/>
            </p:spPr>
            <p:txBody>
              <a:bodyPr wrap="none" anchor="ctr"/>
              <a:lstStyle/>
              <a:p>
                <a:endParaRPr lang="en-GB"/>
              </a:p>
            </p:txBody>
          </p:sp>
          <p:sp>
            <p:nvSpPr>
              <p:cNvPr id="63525" name="Oval 37"/>
              <p:cNvSpPr>
                <a:spLocks noChangeArrowheads="1"/>
              </p:cNvSpPr>
              <p:nvPr/>
            </p:nvSpPr>
            <p:spPr bwMode="auto">
              <a:xfrm>
                <a:off x="1200" y="3120"/>
                <a:ext cx="96" cy="48"/>
              </a:xfrm>
              <a:prstGeom prst="ellipse">
                <a:avLst/>
              </a:prstGeom>
              <a:solidFill>
                <a:schemeClr val="tx1"/>
              </a:solidFill>
              <a:ln w="9525">
                <a:solidFill>
                  <a:schemeClr val="tx1"/>
                </a:solidFill>
                <a:round/>
                <a:headEnd/>
                <a:tailEnd/>
              </a:ln>
              <a:effectLst/>
            </p:spPr>
            <p:txBody>
              <a:bodyPr wrap="none" anchor="ctr"/>
              <a:lstStyle/>
              <a:p>
                <a:endParaRPr lang="en-GB"/>
              </a:p>
            </p:txBody>
          </p:sp>
        </p:grpSp>
      </p:grpSp>
      <p:sp>
        <p:nvSpPr>
          <p:cNvPr id="63526" name="Oval 38"/>
          <p:cNvSpPr>
            <a:spLocks noChangeArrowheads="1"/>
          </p:cNvSpPr>
          <p:nvPr/>
        </p:nvSpPr>
        <p:spPr bwMode="auto">
          <a:xfrm>
            <a:off x="2005013" y="3873500"/>
            <a:ext cx="381000" cy="66675"/>
          </a:xfrm>
          <a:prstGeom prst="ellipse">
            <a:avLst/>
          </a:prstGeom>
          <a:solidFill>
            <a:srgbClr val="FF0000"/>
          </a:solidFill>
          <a:ln w="9525">
            <a:solidFill>
              <a:schemeClr val="tx1"/>
            </a:solidFill>
            <a:round/>
            <a:headEnd/>
            <a:tailEnd/>
          </a:ln>
          <a:effectLst/>
        </p:spPr>
        <p:txBody>
          <a:bodyPr wrap="none" anchor="ctr"/>
          <a:lstStyle/>
          <a:p>
            <a:endParaRPr lang="en-GB"/>
          </a:p>
        </p:txBody>
      </p:sp>
      <p:sp>
        <p:nvSpPr>
          <p:cNvPr id="63527" name="Oval 39"/>
          <p:cNvSpPr>
            <a:spLocks noChangeArrowheads="1"/>
          </p:cNvSpPr>
          <p:nvPr/>
        </p:nvSpPr>
        <p:spPr bwMode="auto">
          <a:xfrm>
            <a:off x="3529013" y="3749675"/>
            <a:ext cx="381000" cy="66675"/>
          </a:xfrm>
          <a:prstGeom prst="ellipse">
            <a:avLst/>
          </a:prstGeom>
          <a:solidFill>
            <a:srgbClr val="FF0000"/>
          </a:solidFill>
          <a:ln w="9525">
            <a:solidFill>
              <a:schemeClr val="tx1"/>
            </a:solidFill>
            <a:round/>
            <a:headEnd/>
            <a:tailEnd/>
          </a:ln>
          <a:effectLst/>
        </p:spPr>
        <p:txBody>
          <a:bodyPr wrap="none" anchor="ctr"/>
          <a:lstStyle/>
          <a:p>
            <a:endParaRPr lang="en-GB"/>
          </a:p>
        </p:txBody>
      </p:sp>
      <p:sp>
        <p:nvSpPr>
          <p:cNvPr id="63528" name="Oval 40"/>
          <p:cNvSpPr>
            <a:spLocks noChangeArrowheads="1"/>
          </p:cNvSpPr>
          <p:nvPr/>
        </p:nvSpPr>
        <p:spPr bwMode="auto">
          <a:xfrm>
            <a:off x="2576513" y="3806825"/>
            <a:ext cx="381000" cy="66675"/>
          </a:xfrm>
          <a:prstGeom prst="ellipse">
            <a:avLst/>
          </a:prstGeom>
          <a:solidFill>
            <a:srgbClr val="FF0000"/>
          </a:solidFill>
          <a:ln w="9525">
            <a:solidFill>
              <a:schemeClr val="tx1"/>
            </a:solidFill>
            <a:round/>
            <a:headEnd/>
            <a:tailEnd/>
          </a:ln>
          <a:effectLst/>
        </p:spPr>
        <p:txBody>
          <a:bodyPr wrap="none" anchor="ctr"/>
          <a:lstStyle/>
          <a:p>
            <a:endParaRPr lang="en-GB"/>
          </a:p>
        </p:txBody>
      </p:sp>
      <p:sp>
        <p:nvSpPr>
          <p:cNvPr id="63529" name="Oval 41"/>
          <p:cNvSpPr>
            <a:spLocks noChangeArrowheads="1"/>
          </p:cNvSpPr>
          <p:nvPr/>
        </p:nvSpPr>
        <p:spPr bwMode="auto">
          <a:xfrm>
            <a:off x="4100513" y="4006850"/>
            <a:ext cx="381000" cy="66675"/>
          </a:xfrm>
          <a:prstGeom prst="ellipse">
            <a:avLst/>
          </a:prstGeom>
          <a:solidFill>
            <a:srgbClr val="FF0000"/>
          </a:solidFill>
          <a:ln w="9525">
            <a:solidFill>
              <a:schemeClr val="tx1"/>
            </a:solidFill>
            <a:round/>
            <a:headEnd/>
            <a:tailEnd/>
          </a:ln>
          <a:effectLst/>
        </p:spPr>
        <p:txBody>
          <a:bodyPr wrap="none" anchor="ctr"/>
          <a:lstStyle/>
          <a:p>
            <a:endParaRPr lang="en-GB"/>
          </a:p>
        </p:txBody>
      </p:sp>
      <p:sp>
        <p:nvSpPr>
          <p:cNvPr id="63530" name="Oval 42"/>
          <p:cNvSpPr>
            <a:spLocks noChangeArrowheads="1"/>
          </p:cNvSpPr>
          <p:nvPr/>
        </p:nvSpPr>
        <p:spPr bwMode="auto">
          <a:xfrm>
            <a:off x="3833813" y="4359275"/>
            <a:ext cx="381000" cy="66675"/>
          </a:xfrm>
          <a:prstGeom prst="ellipse">
            <a:avLst/>
          </a:prstGeom>
          <a:solidFill>
            <a:srgbClr val="FF0000"/>
          </a:solidFill>
          <a:ln w="9525">
            <a:solidFill>
              <a:schemeClr val="tx1"/>
            </a:solidFill>
            <a:round/>
            <a:headEnd/>
            <a:tailEnd/>
          </a:ln>
          <a:effectLst/>
        </p:spPr>
        <p:txBody>
          <a:bodyPr wrap="none" anchor="ctr"/>
          <a:lstStyle/>
          <a:p>
            <a:endParaRPr lang="en-GB"/>
          </a:p>
        </p:txBody>
      </p:sp>
      <p:sp>
        <p:nvSpPr>
          <p:cNvPr id="63531" name="Oval 43"/>
          <p:cNvSpPr>
            <a:spLocks noChangeArrowheads="1"/>
          </p:cNvSpPr>
          <p:nvPr/>
        </p:nvSpPr>
        <p:spPr bwMode="auto">
          <a:xfrm>
            <a:off x="5053013" y="3806825"/>
            <a:ext cx="381000" cy="66675"/>
          </a:xfrm>
          <a:prstGeom prst="ellipse">
            <a:avLst/>
          </a:prstGeom>
          <a:solidFill>
            <a:srgbClr val="FF0000"/>
          </a:solidFill>
          <a:ln w="9525">
            <a:solidFill>
              <a:schemeClr val="tx1"/>
            </a:solidFill>
            <a:round/>
            <a:headEnd/>
            <a:tailEnd/>
          </a:ln>
          <a:effectLst/>
        </p:spPr>
        <p:txBody>
          <a:bodyPr wrap="none" anchor="ctr"/>
          <a:lstStyle/>
          <a:p>
            <a:endParaRPr lang="en-GB"/>
          </a:p>
        </p:txBody>
      </p:sp>
      <p:sp>
        <p:nvSpPr>
          <p:cNvPr id="63532" name="Oval 44"/>
          <p:cNvSpPr>
            <a:spLocks noChangeArrowheads="1"/>
          </p:cNvSpPr>
          <p:nvPr/>
        </p:nvSpPr>
        <p:spPr bwMode="auto">
          <a:xfrm>
            <a:off x="2157413" y="4130675"/>
            <a:ext cx="381000" cy="66675"/>
          </a:xfrm>
          <a:prstGeom prst="ellipse">
            <a:avLst/>
          </a:prstGeom>
          <a:solidFill>
            <a:srgbClr val="FF0000"/>
          </a:solidFill>
          <a:ln w="9525">
            <a:solidFill>
              <a:schemeClr val="tx1"/>
            </a:solidFill>
            <a:round/>
            <a:headEnd/>
            <a:tailEnd/>
          </a:ln>
          <a:effectLst/>
        </p:spPr>
        <p:txBody>
          <a:bodyPr wrap="none" anchor="ctr"/>
          <a:lstStyle/>
          <a:p>
            <a:endParaRPr lang="en-GB"/>
          </a:p>
        </p:txBody>
      </p:sp>
      <p:sp>
        <p:nvSpPr>
          <p:cNvPr id="63533" name="Oval 45"/>
          <p:cNvSpPr>
            <a:spLocks noChangeArrowheads="1"/>
          </p:cNvSpPr>
          <p:nvPr/>
        </p:nvSpPr>
        <p:spPr bwMode="auto">
          <a:xfrm>
            <a:off x="2843213" y="4206875"/>
            <a:ext cx="381000" cy="66675"/>
          </a:xfrm>
          <a:prstGeom prst="ellipse">
            <a:avLst/>
          </a:prstGeom>
          <a:solidFill>
            <a:srgbClr val="FF0000"/>
          </a:solidFill>
          <a:ln w="9525">
            <a:solidFill>
              <a:schemeClr val="tx1"/>
            </a:solidFill>
            <a:round/>
            <a:headEnd/>
            <a:tailEnd/>
          </a:ln>
          <a:effectLst/>
        </p:spPr>
        <p:txBody>
          <a:bodyPr wrap="none" anchor="ctr"/>
          <a:lstStyle/>
          <a:p>
            <a:endParaRPr lang="en-GB"/>
          </a:p>
        </p:txBody>
      </p:sp>
      <p:sp>
        <p:nvSpPr>
          <p:cNvPr id="63534" name="Oval 46"/>
          <p:cNvSpPr>
            <a:spLocks noChangeArrowheads="1"/>
          </p:cNvSpPr>
          <p:nvPr/>
        </p:nvSpPr>
        <p:spPr bwMode="auto">
          <a:xfrm>
            <a:off x="3338513" y="4073525"/>
            <a:ext cx="381000" cy="66675"/>
          </a:xfrm>
          <a:prstGeom prst="ellipse">
            <a:avLst/>
          </a:prstGeom>
          <a:solidFill>
            <a:srgbClr val="FF0000"/>
          </a:solidFill>
          <a:ln w="9525">
            <a:solidFill>
              <a:schemeClr val="tx1"/>
            </a:solidFill>
            <a:round/>
            <a:headEnd/>
            <a:tailEnd/>
          </a:ln>
          <a:effectLst/>
        </p:spPr>
        <p:txBody>
          <a:bodyPr wrap="none" anchor="ctr"/>
          <a:lstStyle/>
          <a:p>
            <a:endParaRPr lang="en-GB"/>
          </a:p>
        </p:txBody>
      </p:sp>
      <p:sp>
        <p:nvSpPr>
          <p:cNvPr id="63535" name="Oval 47"/>
          <p:cNvSpPr>
            <a:spLocks noChangeArrowheads="1"/>
          </p:cNvSpPr>
          <p:nvPr/>
        </p:nvSpPr>
        <p:spPr bwMode="auto">
          <a:xfrm>
            <a:off x="5967413" y="4130675"/>
            <a:ext cx="381000" cy="66675"/>
          </a:xfrm>
          <a:prstGeom prst="ellipse">
            <a:avLst/>
          </a:prstGeom>
          <a:solidFill>
            <a:srgbClr val="FF0000"/>
          </a:solidFill>
          <a:ln w="9525">
            <a:solidFill>
              <a:schemeClr val="tx1"/>
            </a:solidFill>
            <a:round/>
            <a:headEnd/>
            <a:tailEnd/>
          </a:ln>
          <a:effectLst/>
        </p:spPr>
        <p:txBody>
          <a:bodyPr wrap="none" anchor="ctr"/>
          <a:lstStyle/>
          <a:p>
            <a:endParaRPr lang="en-GB"/>
          </a:p>
        </p:txBody>
      </p:sp>
      <p:sp>
        <p:nvSpPr>
          <p:cNvPr id="63536" name="Oval 48"/>
          <p:cNvSpPr>
            <a:spLocks noChangeArrowheads="1"/>
          </p:cNvSpPr>
          <p:nvPr/>
        </p:nvSpPr>
        <p:spPr bwMode="auto">
          <a:xfrm>
            <a:off x="6729413" y="4206875"/>
            <a:ext cx="381000" cy="66675"/>
          </a:xfrm>
          <a:prstGeom prst="ellipse">
            <a:avLst/>
          </a:prstGeom>
          <a:solidFill>
            <a:srgbClr val="FF0000"/>
          </a:solidFill>
          <a:ln w="9525">
            <a:solidFill>
              <a:schemeClr val="tx1"/>
            </a:solidFill>
            <a:round/>
            <a:headEnd/>
            <a:tailEnd/>
          </a:ln>
          <a:effectLst/>
        </p:spPr>
        <p:txBody>
          <a:bodyPr wrap="none" anchor="ctr"/>
          <a:lstStyle/>
          <a:p>
            <a:endParaRPr lang="en-GB"/>
          </a:p>
        </p:txBody>
      </p:sp>
      <p:sp>
        <p:nvSpPr>
          <p:cNvPr id="63537" name="Oval 49"/>
          <p:cNvSpPr>
            <a:spLocks noChangeArrowheads="1"/>
          </p:cNvSpPr>
          <p:nvPr/>
        </p:nvSpPr>
        <p:spPr bwMode="auto">
          <a:xfrm>
            <a:off x="4862513" y="4340225"/>
            <a:ext cx="381000" cy="66675"/>
          </a:xfrm>
          <a:prstGeom prst="ellipse">
            <a:avLst/>
          </a:prstGeom>
          <a:solidFill>
            <a:srgbClr val="FF0000"/>
          </a:solidFill>
          <a:ln w="9525">
            <a:solidFill>
              <a:schemeClr val="tx1"/>
            </a:solidFill>
            <a:round/>
            <a:headEnd/>
            <a:tailEnd/>
          </a:ln>
          <a:effectLst/>
        </p:spPr>
        <p:txBody>
          <a:bodyPr wrap="none" anchor="ctr"/>
          <a:lstStyle/>
          <a:p>
            <a:endParaRPr lang="en-GB"/>
          </a:p>
        </p:txBody>
      </p:sp>
      <p:sp>
        <p:nvSpPr>
          <p:cNvPr id="63538" name="Line 50"/>
          <p:cNvSpPr>
            <a:spLocks noChangeShapeType="1"/>
          </p:cNvSpPr>
          <p:nvPr/>
        </p:nvSpPr>
        <p:spPr bwMode="auto">
          <a:xfrm flipH="1" flipV="1">
            <a:off x="5891213" y="2911475"/>
            <a:ext cx="228600" cy="1219200"/>
          </a:xfrm>
          <a:prstGeom prst="line">
            <a:avLst/>
          </a:prstGeom>
          <a:noFill/>
          <a:ln w="38100">
            <a:solidFill>
              <a:schemeClr val="tx1"/>
            </a:solidFill>
            <a:round/>
            <a:headEnd/>
            <a:tailEnd type="triangle" w="med" len="med"/>
          </a:ln>
          <a:effectLst/>
        </p:spPr>
        <p:txBody>
          <a:bodyPr wrap="none" anchor="ctr"/>
          <a:lstStyle/>
          <a:p>
            <a:endParaRPr lang="en-GB"/>
          </a:p>
        </p:txBody>
      </p:sp>
      <p:sp>
        <p:nvSpPr>
          <p:cNvPr id="63539" name="Line 51"/>
          <p:cNvSpPr>
            <a:spLocks noChangeShapeType="1"/>
          </p:cNvSpPr>
          <p:nvPr/>
        </p:nvSpPr>
        <p:spPr bwMode="auto">
          <a:xfrm>
            <a:off x="4595813" y="2987675"/>
            <a:ext cx="152400" cy="1143000"/>
          </a:xfrm>
          <a:prstGeom prst="line">
            <a:avLst/>
          </a:prstGeom>
          <a:noFill/>
          <a:ln w="38100">
            <a:solidFill>
              <a:schemeClr val="tx1"/>
            </a:solidFill>
            <a:round/>
            <a:headEnd/>
            <a:tailEnd type="triangle" w="med" len="med"/>
          </a:ln>
          <a:effectLst/>
        </p:spPr>
        <p:txBody>
          <a:bodyPr wrap="none" anchor="ctr"/>
          <a:lstStyle/>
          <a:p>
            <a:endParaRPr lang="en-GB"/>
          </a:p>
        </p:txBody>
      </p:sp>
      <p:sp>
        <p:nvSpPr>
          <p:cNvPr id="63540" name="Text Box 52"/>
          <p:cNvSpPr txBox="1">
            <a:spLocks noChangeArrowheads="1"/>
          </p:cNvSpPr>
          <p:nvPr/>
        </p:nvSpPr>
        <p:spPr bwMode="auto">
          <a:xfrm>
            <a:off x="4214813" y="3140075"/>
            <a:ext cx="381000" cy="457200"/>
          </a:xfrm>
          <a:prstGeom prst="rect">
            <a:avLst/>
          </a:prstGeom>
          <a:noFill/>
          <a:ln w="9525">
            <a:noFill/>
            <a:miter lim="800000"/>
            <a:headEnd/>
            <a:tailEnd/>
          </a:ln>
          <a:effectLst/>
        </p:spPr>
        <p:txBody>
          <a:bodyPr>
            <a:spAutoFit/>
          </a:bodyPr>
          <a:lstStyle/>
          <a:p>
            <a:pPr algn="l" eaLnBrk="0" hangingPunct="0">
              <a:spcBef>
                <a:spcPct val="50000"/>
              </a:spcBef>
            </a:pPr>
            <a:r>
              <a:rPr lang="en-GB" b="1">
                <a:effectLst>
                  <a:outerShdw blurRad="38100" dist="38100" dir="2700000" algn="tl">
                    <a:srgbClr val="C0C0C0"/>
                  </a:outerShdw>
                </a:effectLst>
                <a:latin typeface="Arial" charset="0"/>
              </a:rPr>
              <a:t>1</a:t>
            </a:r>
            <a:endParaRPr lang="en-GB">
              <a:latin typeface="Arial" charset="0"/>
            </a:endParaRPr>
          </a:p>
        </p:txBody>
      </p:sp>
      <p:sp>
        <p:nvSpPr>
          <p:cNvPr id="63541" name="Text Box 53"/>
          <p:cNvSpPr txBox="1">
            <a:spLocks noChangeArrowheads="1"/>
          </p:cNvSpPr>
          <p:nvPr/>
        </p:nvSpPr>
        <p:spPr bwMode="auto">
          <a:xfrm>
            <a:off x="6043613" y="3140075"/>
            <a:ext cx="457200" cy="457200"/>
          </a:xfrm>
          <a:prstGeom prst="rect">
            <a:avLst/>
          </a:prstGeom>
          <a:noFill/>
          <a:ln w="9525">
            <a:noFill/>
            <a:miter lim="800000"/>
            <a:headEnd/>
            <a:tailEnd/>
          </a:ln>
          <a:effectLst/>
        </p:spPr>
        <p:txBody>
          <a:bodyPr>
            <a:spAutoFit/>
          </a:bodyPr>
          <a:lstStyle/>
          <a:p>
            <a:pPr algn="l" eaLnBrk="0" hangingPunct="0">
              <a:spcBef>
                <a:spcPct val="50000"/>
              </a:spcBef>
            </a:pPr>
            <a:r>
              <a:rPr lang="en-GB" b="1">
                <a:effectLst>
                  <a:outerShdw blurRad="38100" dist="38100" dir="2700000" algn="tl">
                    <a:srgbClr val="C0C0C0"/>
                  </a:outerShdw>
                </a:effectLst>
                <a:latin typeface="Arial" charset="0"/>
              </a:rPr>
              <a:t>2</a:t>
            </a:r>
            <a:endParaRPr lang="en-GB">
              <a:latin typeface="Arial" charset="0"/>
            </a:endParaRPr>
          </a:p>
        </p:txBody>
      </p:sp>
      <p:sp>
        <p:nvSpPr>
          <p:cNvPr id="63542" name="Line 54"/>
          <p:cNvSpPr>
            <a:spLocks noChangeShapeType="1"/>
          </p:cNvSpPr>
          <p:nvPr/>
        </p:nvSpPr>
        <p:spPr bwMode="auto">
          <a:xfrm flipV="1">
            <a:off x="3148013" y="2835275"/>
            <a:ext cx="304800" cy="1066800"/>
          </a:xfrm>
          <a:prstGeom prst="line">
            <a:avLst/>
          </a:prstGeom>
          <a:noFill/>
          <a:ln w="38100">
            <a:solidFill>
              <a:schemeClr val="tx1"/>
            </a:solidFill>
            <a:round/>
            <a:headEnd/>
            <a:tailEnd type="triangle" w="med" len="med"/>
          </a:ln>
          <a:effectLst/>
        </p:spPr>
        <p:txBody>
          <a:bodyPr wrap="none" anchor="ctr"/>
          <a:lstStyle/>
          <a:p>
            <a:endParaRPr lang="en-GB"/>
          </a:p>
        </p:txBody>
      </p:sp>
      <p:sp>
        <p:nvSpPr>
          <p:cNvPr id="63543" name="Text Box 55"/>
          <p:cNvSpPr txBox="1">
            <a:spLocks noChangeArrowheads="1"/>
          </p:cNvSpPr>
          <p:nvPr/>
        </p:nvSpPr>
        <p:spPr bwMode="auto">
          <a:xfrm>
            <a:off x="2843213" y="3063875"/>
            <a:ext cx="381000" cy="457200"/>
          </a:xfrm>
          <a:prstGeom prst="rect">
            <a:avLst/>
          </a:prstGeom>
          <a:noFill/>
          <a:ln w="9525">
            <a:noFill/>
            <a:miter lim="800000"/>
            <a:headEnd/>
            <a:tailEnd/>
          </a:ln>
          <a:effectLst/>
        </p:spPr>
        <p:txBody>
          <a:bodyPr>
            <a:spAutoFit/>
          </a:bodyPr>
          <a:lstStyle/>
          <a:p>
            <a:pPr algn="l" eaLnBrk="0" hangingPunct="0">
              <a:spcBef>
                <a:spcPct val="50000"/>
              </a:spcBef>
            </a:pPr>
            <a:r>
              <a:rPr lang="en-GB" b="1">
                <a:effectLst>
                  <a:outerShdw blurRad="38100" dist="38100" dir="2700000" algn="tl">
                    <a:srgbClr val="C0C0C0"/>
                  </a:outerShdw>
                </a:effectLst>
                <a:latin typeface="Arial" charset="0"/>
              </a:rPr>
              <a:t>3</a:t>
            </a:r>
            <a:endParaRPr lang="en-GB">
              <a:latin typeface="Arial" charset="0"/>
            </a:endParaRPr>
          </a:p>
        </p:txBody>
      </p:sp>
      <p:sp>
        <p:nvSpPr>
          <p:cNvPr id="63544" name="Text Box 56"/>
          <p:cNvSpPr txBox="1">
            <a:spLocks noChangeArrowheads="1"/>
          </p:cNvSpPr>
          <p:nvPr/>
        </p:nvSpPr>
        <p:spPr bwMode="auto">
          <a:xfrm>
            <a:off x="304800" y="5029200"/>
            <a:ext cx="8382000" cy="822325"/>
          </a:xfrm>
          <a:prstGeom prst="rect">
            <a:avLst/>
          </a:prstGeom>
          <a:noFill/>
          <a:ln w="9525">
            <a:noFill/>
            <a:miter lim="800000"/>
            <a:headEnd/>
            <a:tailEnd/>
          </a:ln>
          <a:effectLst/>
        </p:spPr>
        <p:txBody>
          <a:bodyPr>
            <a:spAutoFit/>
          </a:bodyPr>
          <a:lstStyle/>
          <a:p>
            <a:pPr algn="l" eaLnBrk="0" hangingPunct="0">
              <a:spcBef>
                <a:spcPct val="50000"/>
              </a:spcBef>
            </a:pPr>
            <a:r>
              <a:rPr lang="en-GB">
                <a:latin typeface="Arial" charset="0"/>
              </a:rPr>
              <a:t>The exchange of materials between the blood and the body can only occur through capillaries.</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Basic Structure of Blood Vessels</a:t>
            </a:r>
            <a:endParaRPr lang="en-GB" dirty="0"/>
          </a:p>
        </p:txBody>
      </p:sp>
      <p:sp>
        <p:nvSpPr>
          <p:cNvPr id="3" name="Content Placeholder 2"/>
          <p:cNvSpPr>
            <a:spLocks noGrp="1"/>
          </p:cNvSpPr>
          <p:nvPr>
            <p:ph sz="quarter" idx="1"/>
          </p:nvPr>
        </p:nvSpPr>
        <p:spPr/>
        <p:txBody>
          <a:bodyPr>
            <a:normAutofit lnSpcReduction="10000"/>
          </a:bodyPr>
          <a:lstStyle/>
          <a:p>
            <a:r>
              <a:rPr lang="en-GB" b="1" u="sng" dirty="0" smtClean="0"/>
              <a:t>Arteries, Veins and Arterioles</a:t>
            </a:r>
            <a:r>
              <a:rPr lang="en-GB" dirty="0" smtClean="0"/>
              <a:t>: Outside to inside:</a:t>
            </a:r>
          </a:p>
          <a:p>
            <a:pPr algn="ctr">
              <a:buNone/>
            </a:pPr>
            <a:r>
              <a:rPr lang="en-GB" b="1" dirty="0" smtClean="0"/>
              <a:t>Tough outer layer </a:t>
            </a:r>
            <a:r>
              <a:rPr lang="en-GB" dirty="0" smtClean="0"/>
              <a:t>(resists pressure changes)</a:t>
            </a:r>
          </a:p>
          <a:p>
            <a:pPr algn="ctr">
              <a:buNone/>
            </a:pPr>
            <a:endParaRPr lang="en-GB" dirty="0" smtClean="0"/>
          </a:p>
          <a:p>
            <a:pPr algn="ctr">
              <a:buNone/>
            </a:pPr>
            <a:r>
              <a:rPr lang="en-GB" b="1" dirty="0" smtClean="0"/>
              <a:t>Muscle Layer </a:t>
            </a:r>
            <a:r>
              <a:rPr lang="en-GB" dirty="0" smtClean="0"/>
              <a:t>(contracts to control flow of blood)</a:t>
            </a:r>
          </a:p>
          <a:p>
            <a:pPr algn="ctr">
              <a:buNone/>
            </a:pPr>
            <a:endParaRPr lang="en-GB" dirty="0" smtClean="0"/>
          </a:p>
          <a:p>
            <a:pPr algn="ctr">
              <a:buNone/>
            </a:pPr>
            <a:r>
              <a:rPr lang="en-GB" b="1" dirty="0" smtClean="0"/>
              <a:t>Elastic Layer </a:t>
            </a:r>
            <a:r>
              <a:rPr lang="en-GB" dirty="0" smtClean="0"/>
              <a:t>(maintain blood pressure)</a:t>
            </a:r>
          </a:p>
          <a:p>
            <a:pPr algn="ctr">
              <a:buNone/>
            </a:pPr>
            <a:endParaRPr lang="en-GB" dirty="0" smtClean="0"/>
          </a:p>
          <a:p>
            <a:pPr algn="ctr">
              <a:buNone/>
            </a:pPr>
            <a:r>
              <a:rPr lang="en-GB" b="1" dirty="0" smtClean="0"/>
              <a:t>Endothelium</a:t>
            </a:r>
            <a:r>
              <a:rPr lang="en-GB" dirty="0" smtClean="0"/>
              <a:t> (Smooth, prevents friction, thin for diffusion)</a:t>
            </a:r>
          </a:p>
          <a:p>
            <a:pPr algn="ctr">
              <a:buNone/>
            </a:pPr>
            <a:endParaRPr lang="en-GB" dirty="0" smtClean="0"/>
          </a:p>
          <a:p>
            <a:pPr algn="ctr">
              <a:buNone/>
            </a:pPr>
            <a:r>
              <a:rPr lang="en-GB" b="1" dirty="0" smtClean="0"/>
              <a:t>Lumen</a:t>
            </a:r>
            <a:r>
              <a:rPr lang="en-GB" dirty="0" smtClean="0"/>
              <a:t> (where the blood flows through)</a:t>
            </a:r>
            <a:endParaRPr lang="en-GB" dirty="0"/>
          </a:p>
        </p:txBody>
      </p:sp>
      <p:cxnSp>
        <p:nvCxnSpPr>
          <p:cNvPr id="5" name="Straight Arrow Connector 4"/>
          <p:cNvCxnSpPr/>
          <p:nvPr/>
        </p:nvCxnSpPr>
        <p:spPr>
          <a:xfrm rot="5400000">
            <a:off x="4250529" y="2536025"/>
            <a:ext cx="642942"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 name="Straight Arrow Connector 5"/>
          <p:cNvCxnSpPr/>
          <p:nvPr/>
        </p:nvCxnSpPr>
        <p:spPr>
          <a:xfrm rot="5400000">
            <a:off x="4251323" y="3392487"/>
            <a:ext cx="642942"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rot="5400000">
            <a:off x="4251323" y="4249743"/>
            <a:ext cx="642942"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rot="5400000">
            <a:off x="4251323" y="5106999"/>
            <a:ext cx="642942"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ox(i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box(in)">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box(in)">
                                      <p:cBhvr>
                                        <p:cTn id="22" dur="500"/>
                                        <p:tgtEl>
                                          <p:spTgt spid="3">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animEffect transition="in" filter="box(in)">
                                      <p:cBhvr>
                                        <p:cTn id="27" dur="500"/>
                                        <p:tgtEl>
                                          <p:spTgt spid="3">
                                            <p:txEl>
                                              <p:pRg st="7" end="7"/>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grpId="0" nodeType="clickEffect">
                                  <p:stCondLst>
                                    <p:cond delay="0"/>
                                  </p:stCondLst>
                                  <p:childTnLst>
                                    <p:set>
                                      <p:cBhvr>
                                        <p:cTn id="31" dur="1" fill="hold">
                                          <p:stCondLst>
                                            <p:cond delay="0"/>
                                          </p:stCondLst>
                                        </p:cTn>
                                        <p:tgtEl>
                                          <p:spTgt spid="3">
                                            <p:txEl>
                                              <p:pRg st="9" end="9"/>
                                            </p:txEl>
                                          </p:spTgt>
                                        </p:tgtEl>
                                        <p:attrNameLst>
                                          <p:attrName>style.visibility</p:attrName>
                                        </p:attrNameLst>
                                      </p:cBhvr>
                                      <p:to>
                                        <p:strVal val="visible"/>
                                      </p:to>
                                    </p:set>
                                    <p:animEffect transition="in" filter="box(in)">
                                      <p:cBhvr>
                                        <p:cTn id="32"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Tissue Fluid and its formation</a:t>
            </a:r>
            <a:endParaRPr lang="en-GB" dirty="0"/>
          </a:p>
        </p:txBody>
      </p:sp>
      <p:sp>
        <p:nvSpPr>
          <p:cNvPr id="3" name="Content Placeholder 2"/>
          <p:cNvSpPr>
            <a:spLocks noGrp="1"/>
          </p:cNvSpPr>
          <p:nvPr>
            <p:ph sz="quarter" idx="1"/>
          </p:nvPr>
        </p:nvSpPr>
        <p:spPr/>
        <p:txBody>
          <a:bodyPr/>
          <a:lstStyle/>
          <a:p>
            <a:r>
              <a:rPr lang="en-GB" dirty="0" smtClean="0"/>
              <a:t>What is it? – A watery liquid containing glucose, amino acids, salts, fatty acids and oxygen.</a:t>
            </a:r>
          </a:p>
          <a:p>
            <a:endParaRPr lang="en-GB" dirty="0" smtClean="0"/>
          </a:p>
          <a:p>
            <a:r>
              <a:rPr lang="en-GB" dirty="0" smtClean="0"/>
              <a:t>It supplies the materials to cells and receives carbon dioxide and waste substances from the cells for removal.</a:t>
            </a:r>
          </a:p>
          <a:p>
            <a:endParaRPr lang="en-GB" dirty="0" smtClean="0"/>
          </a:p>
          <a:p>
            <a:r>
              <a:rPr lang="en-GB" dirty="0" smtClean="0"/>
              <a:t>Formed by blood plasma, provides a constant environment for the cells it surrounds.</a:t>
            </a:r>
          </a:p>
          <a:p>
            <a:endParaRPr lang="en-GB" dirty="0" smtClean="0"/>
          </a:p>
          <a:p>
            <a:endParaRPr lang="en-GB" dirty="0" smtClean="0"/>
          </a:p>
          <a:p>
            <a:endParaRPr lang="en-GB" dirty="0" smtClean="0"/>
          </a:p>
          <a:p>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ox(in)">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box(in)">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http://live.kerboodle.com/NT3/NTLS_RootRepository/ContentPackages/45/aqa%20as%20biology_scorm%202004_final_1/product/bio_AS_ch13_pg189_fig6.jpg"/>
          <p:cNvPicPr>
            <a:picLocks noChangeAspect="1" noChangeArrowheads="1"/>
          </p:cNvPicPr>
          <p:nvPr/>
        </p:nvPicPr>
        <p:blipFill>
          <a:blip r:embed="rId2"/>
          <a:srcRect/>
          <a:stretch>
            <a:fillRect/>
          </a:stretch>
        </p:blipFill>
        <p:spPr bwMode="auto">
          <a:xfrm>
            <a:off x="-142908" y="4429108"/>
            <a:ext cx="3443951" cy="2428892"/>
          </a:xfrm>
          <a:prstGeom prst="rect">
            <a:avLst/>
          </a:prstGeom>
          <a:noFill/>
          <a:effectLst>
            <a:outerShdw blurRad="50800" dist="50800" dir="5400000" algn="ctr" rotWithShape="0">
              <a:srgbClr val="000000">
                <a:alpha val="52000"/>
              </a:srgbClr>
            </a:outerShdw>
          </a:effectLst>
        </p:spPr>
      </p:pic>
      <p:sp>
        <p:nvSpPr>
          <p:cNvPr id="2" name="Title 1"/>
          <p:cNvSpPr>
            <a:spLocks noGrp="1"/>
          </p:cNvSpPr>
          <p:nvPr>
            <p:ph type="title"/>
          </p:nvPr>
        </p:nvSpPr>
        <p:spPr/>
        <p:txBody>
          <a:bodyPr/>
          <a:lstStyle/>
          <a:p>
            <a:r>
              <a:rPr lang="en-GB" dirty="0" smtClean="0"/>
              <a:t>How does it get to the tissues?</a:t>
            </a:r>
            <a:endParaRPr lang="en-GB" dirty="0"/>
          </a:p>
        </p:txBody>
      </p:sp>
      <p:sp>
        <p:nvSpPr>
          <p:cNvPr id="3" name="Content Placeholder 2"/>
          <p:cNvSpPr>
            <a:spLocks noGrp="1"/>
          </p:cNvSpPr>
          <p:nvPr>
            <p:ph sz="quarter" idx="1"/>
          </p:nvPr>
        </p:nvSpPr>
        <p:spPr>
          <a:xfrm>
            <a:off x="1000100" y="1428736"/>
            <a:ext cx="7772400" cy="4572000"/>
          </a:xfrm>
        </p:spPr>
        <p:txBody>
          <a:bodyPr/>
          <a:lstStyle/>
          <a:p>
            <a:r>
              <a:rPr lang="en-GB" dirty="0" smtClean="0"/>
              <a:t>When blood flows into the capillaries, water and other substances are exchanged between the blood and tissue fluid.</a:t>
            </a:r>
          </a:p>
          <a:p>
            <a:endParaRPr lang="en-GB" dirty="0" smtClean="0"/>
          </a:p>
          <a:p>
            <a:r>
              <a:rPr lang="en-GB" dirty="0" smtClean="0"/>
              <a:t>Two forces affect this exchange:</a:t>
            </a:r>
          </a:p>
          <a:p>
            <a:pPr lvl="1"/>
            <a:r>
              <a:rPr lang="en-GB" u="sng" dirty="0" smtClean="0"/>
              <a:t>Hydrostatic pressure</a:t>
            </a:r>
            <a:r>
              <a:rPr lang="en-GB" dirty="0" smtClean="0"/>
              <a:t>: caused by pumping action of heart – forces water out through capillary walls into tissue fluid</a:t>
            </a:r>
          </a:p>
          <a:p>
            <a:pPr lvl="1"/>
            <a:endParaRPr lang="en-GB" dirty="0" smtClean="0"/>
          </a:p>
          <a:p>
            <a:pPr lvl="1"/>
            <a:r>
              <a:rPr lang="en-GB" u="sng" dirty="0" smtClean="0"/>
              <a:t>Water Potential</a:t>
            </a:r>
            <a:r>
              <a:rPr lang="en-GB" dirty="0" smtClean="0"/>
              <a:t>: Due to large protein molecules in plasma, attracts water back into blood vessels from tissue fluid</a:t>
            </a:r>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linds(horizontal)">
                                      <p:cBhvr>
                                        <p:cTn id="12" dur="500"/>
                                        <p:tgtEl>
                                          <p:spTgt spid="3">
                                            <p:txEl>
                                              <p:pRg st="2" end="2"/>
                                            </p:txEl>
                                          </p:spTgt>
                                        </p:tgtEl>
                                      </p:cBhvr>
                                    </p:animEffect>
                                  </p:childTnLst>
                                </p:cTn>
                              </p:par>
                              <p:par>
                                <p:cTn id="13" presetID="3" presetClass="entr" presetSubtype="1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blinds(horizontal)">
                                      <p:cBhvr>
                                        <p:cTn id="15" dur="500"/>
                                        <p:tgtEl>
                                          <p:spTgt spid="3">
                                            <p:txEl>
                                              <p:pRg st="3" end="3"/>
                                            </p:txEl>
                                          </p:spTgt>
                                        </p:tgtEl>
                                      </p:cBhvr>
                                    </p:animEffect>
                                  </p:childTnLst>
                                </p:cTn>
                              </p:par>
                              <p:par>
                                <p:cTn id="16" presetID="3" presetClass="entr" presetSubtype="10" fill="hold" grpId="0" nodeType="withEffect">
                                  <p:stCondLst>
                                    <p:cond delay="0"/>
                                  </p:stCondLst>
                                  <p:childTnLst>
                                    <p:set>
                                      <p:cBhvr>
                                        <p:cTn id="17" dur="1" fill="hold">
                                          <p:stCondLst>
                                            <p:cond delay="0"/>
                                          </p:stCondLst>
                                        </p:cTn>
                                        <p:tgtEl>
                                          <p:spTgt spid="3">
                                            <p:txEl>
                                              <p:pRg st="5" end="5"/>
                                            </p:txEl>
                                          </p:spTgt>
                                        </p:tgtEl>
                                        <p:attrNameLst>
                                          <p:attrName>style.visibility</p:attrName>
                                        </p:attrNameLst>
                                      </p:cBhvr>
                                      <p:to>
                                        <p:strVal val="visible"/>
                                      </p:to>
                                    </p:set>
                                    <p:animEffect transition="in" filter="blinds(horizontal)">
                                      <p:cBhvr>
                                        <p:cTn id="18"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35</TotalTime>
  <Words>665</Words>
  <Application>Microsoft Office PowerPoint</Application>
  <PresentationFormat>On-screen Show (4:3)</PresentationFormat>
  <Paragraphs>101</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Equity</vt:lpstr>
      <vt:lpstr>Blood Vessels and their Functions</vt:lpstr>
      <vt:lpstr>Questions</vt:lpstr>
      <vt:lpstr>Match up the names to the definitions</vt:lpstr>
      <vt:lpstr>Slide 4</vt:lpstr>
      <vt:lpstr>Slide 5</vt:lpstr>
      <vt:lpstr>Slide 6</vt:lpstr>
      <vt:lpstr>Basic Structure of Blood Vessels</vt:lpstr>
      <vt:lpstr>Tissue Fluid and its formation</vt:lpstr>
      <vt:lpstr>How does it get to the tissues?</vt:lpstr>
      <vt:lpstr>Slide 10</vt:lpstr>
      <vt:lpstr>Slide 11</vt:lpstr>
      <vt:lpstr>Tissue Fluid</vt:lpstr>
      <vt:lpstr>Slide 13</vt:lpstr>
      <vt:lpstr>Slide 14</vt:lpstr>
      <vt:lpstr>Task</vt:lpstr>
      <vt:lpstr>Slide 16</vt:lpstr>
    </vt:vector>
  </TitlesOfParts>
  <Company>RM plc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Blood Vessels and their Functions</dc:title>
  <dc:creator> </dc:creator>
  <cp:lastModifiedBy> </cp:lastModifiedBy>
  <cp:revision>8</cp:revision>
  <dcterms:created xsi:type="dcterms:W3CDTF">2010-05-04T10:28:29Z</dcterms:created>
  <dcterms:modified xsi:type="dcterms:W3CDTF">2010-05-05T08:06:59Z</dcterms:modified>
</cp:coreProperties>
</file>