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268" r:id="rId2"/>
    <p:sldId id="278" r:id="rId3"/>
    <p:sldId id="279" r:id="rId4"/>
    <p:sldId id="276" r:id="rId5"/>
    <p:sldId id="257" r:id="rId6"/>
    <p:sldId id="262" r:id="rId7"/>
    <p:sldId id="258" r:id="rId8"/>
    <p:sldId id="260" r:id="rId9"/>
    <p:sldId id="259" r:id="rId10"/>
    <p:sldId id="261" r:id="rId11"/>
    <p:sldId id="269" r:id="rId12"/>
    <p:sldId id="270"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6" r:id="rId29"/>
    <p:sldId id="277" r:id="rId30"/>
    <p:sldId id="295" r:id="rId31"/>
    <p:sldId id="297" r:id="rId32"/>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19" autoAdjust="0"/>
    <p:restoredTop sz="91711" autoAdjust="0"/>
  </p:normalViewPr>
  <p:slideViewPr>
    <p:cSldViewPr>
      <p:cViewPr varScale="1">
        <p:scale>
          <a:sx n="68" d="100"/>
          <a:sy n="68" d="100"/>
        </p:scale>
        <p:origin x="-576" y="-96"/>
      </p:cViewPr>
      <p:guideLst>
        <p:guide orient="horz" pos="2160"/>
        <p:guide pos="2880"/>
      </p:guideLst>
    </p:cSldViewPr>
  </p:slideViewPr>
  <p:outlineViewPr>
    <p:cViewPr>
      <p:scale>
        <a:sx n="33" d="100"/>
        <a:sy n="33" d="100"/>
      </p:scale>
      <p:origin x="0" y="576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smtClean="0"/>
            </a:lvl1pPr>
          </a:lstStyle>
          <a:p>
            <a:pPr>
              <a:defRPr/>
            </a:pPr>
            <a:fld id="{1FA72362-208D-4CD2-8EAE-6602F17602B4}" type="datetimeFigureOut">
              <a:rPr lang="en-US"/>
              <a:pPr>
                <a:defRPr/>
              </a:pPr>
              <a:t>4/19/2009</a:t>
            </a:fld>
            <a:endParaRPr lang="en-GB"/>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smtClean="0"/>
            </a:lvl1pPr>
          </a:lstStyle>
          <a:p>
            <a:pPr>
              <a:defRPr/>
            </a:pPr>
            <a:fld id="{5035C5DE-A01F-43B8-B1B2-9CB9B8F680F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6E93F324-3FE9-4A4C-B6EE-4D33B98C7701}" type="datetimeFigureOut">
              <a:rPr lang="en-US" smtClean="0"/>
              <a:pPr/>
              <a:t>4/19/2009</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DAA64C39-4A35-4559-99DE-40778FEAB74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a:t>
            </a:r>
            <a:r>
              <a:rPr lang="en-GB" baseline="0" dirty="0" smtClean="0"/>
              <a:t> refer to double sided A4 handout of </a:t>
            </a:r>
            <a:r>
              <a:rPr lang="en-GB" baseline="0" smtClean="0"/>
              <a:t>plant diagrams</a:t>
            </a:r>
            <a:endParaRPr lang="en-GB" dirty="0"/>
          </a:p>
        </p:txBody>
      </p:sp>
      <p:sp>
        <p:nvSpPr>
          <p:cNvPr id="4" name="Slide Number Placeholder 3"/>
          <p:cNvSpPr>
            <a:spLocks noGrp="1"/>
          </p:cNvSpPr>
          <p:nvPr>
            <p:ph type="sldNum" sz="quarter" idx="10"/>
          </p:nvPr>
        </p:nvSpPr>
        <p:spPr/>
        <p:txBody>
          <a:bodyPr/>
          <a:lstStyle/>
          <a:p>
            <a:fld id="{DAA64C39-4A35-4559-99DE-40778FEAB741}"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Refer to labelled diagram of root – match names of root parts to definitions – complete verbally with class so students can copy notes onto handout?		</a:t>
            </a:r>
            <a:r>
              <a:rPr lang="en-GB" b="1" dirty="0" smtClean="0">
                <a:solidFill>
                  <a:srgbClr val="FF0000"/>
                </a:solidFill>
              </a:rPr>
              <a:t>OPTIONAL SLIDE?</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DAA64C39-4A35-4559-99DE-40778FEAB741}"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water moves by osmosis in </a:t>
            </a:r>
            <a:r>
              <a:rPr lang="en-GB" dirty="0" err="1" smtClean="0"/>
              <a:t>symplast</a:t>
            </a:r>
            <a:r>
              <a:rPr lang="en-GB" baseline="0" dirty="0" smtClean="0"/>
              <a:t> but moves by cohesion only in </a:t>
            </a:r>
            <a:r>
              <a:rPr lang="en-GB" baseline="0" dirty="0" err="1" smtClean="0"/>
              <a:t>apoplast</a:t>
            </a:r>
            <a:endParaRPr lang="en-GB" dirty="0"/>
          </a:p>
        </p:txBody>
      </p:sp>
      <p:sp>
        <p:nvSpPr>
          <p:cNvPr id="4" name="Slide Number Placeholder 3"/>
          <p:cNvSpPr>
            <a:spLocks noGrp="1"/>
          </p:cNvSpPr>
          <p:nvPr>
            <p:ph type="sldNum" sz="quarter" idx="10"/>
          </p:nvPr>
        </p:nvSpPr>
        <p:spPr/>
        <p:txBody>
          <a:bodyPr/>
          <a:lstStyle/>
          <a:p>
            <a:fld id="{DAA64C39-4A35-4559-99DE-40778FEAB741}" type="slidenum">
              <a:rPr lang="en-GB" smtClean="0"/>
              <a:pPr/>
              <a:t>24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Draw</a:t>
            </a:r>
            <a:r>
              <a:rPr lang="en-GB" baseline="0" dirty="0" smtClean="0"/>
              <a:t> diagrams alongside bullet points on board to explain movement of water?</a:t>
            </a:r>
            <a:endParaRPr lang="en-GB" dirty="0"/>
          </a:p>
        </p:txBody>
      </p:sp>
      <p:sp>
        <p:nvSpPr>
          <p:cNvPr id="4" name="Slide Number Placeholder 3"/>
          <p:cNvSpPr>
            <a:spLocks noGrp="1"/>
          </p:cNvSpPr>
          <p:nvPr>
            <p:ph type="sldNum" sz="quarter" idx="10"/>
          </p:nvPr>
        </p:nvSpPr>
        <p:spPr/>
        <p:txBody>
          <a:bodyPr/>
          <a:lstStyle/>
          <a:p>
            <a:fld id="{DAA64C39-4A35-4559-99DE-40778FEAB741}" type="slidenum">
              <a:rPr lang="en-GB" smtClean="0"/>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D3F5BBC-760B-4C02-B45F-3A550F3A9C87}"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10DAB5A-2468-4CB6-B095-1A1813B6E61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BC100A7F-402F-43AC-B65B-1A47E6E20FE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2542B1BF-AF05-4005-9EE1-708221C47A8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3F4AC6-BA56-44AA-A2F3-7F0DC55A38E0}"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25F22D1-E24B-4C61-917E-6EC1A28363F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60178DF1-D2EA-4FA6-A128-F782155C412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892F80DA-AA0E-4505-AFA9-737A1412B1E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95B4479-7F62-49C5-A177-B3170010D1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18BBE1FD-0A07-4246-8589-E487D8D7966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55678F3-FFA8-4ACB-95AB-D3650A69AC5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2BC79A9-031C-429F-A257-38F3DB1EF187}"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45" r:id="rId1"/>
    <p:sldLayoutId id="2147483737" r:id="rId2"/>
    <p:sldLayoutId id="2147483746" r:id="rId3"/>
    <p:sldLayoutId id="2147483738" r:id="rId4"/>
    <p:sldLayoutId id="2147483739" r:id="rId5"/>
    <p:sldLayoutId id="2147483740" r:id="rId6"/>
    <p:sldLayoutId id="2147483741" r:id="rId7"/>
    <p:sldLayoutId id="2147483742" r:id="rId8"/>
    <p:sldLayoutId id="2147483747" r:id="rId9"/>
    <p:sldLayoutId id="2147483743" r:id="rId10"/>
    <p:sldLayoutId id="214748374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1928802"/>
            <a:ext cx="7851648" cy="1828800"/>
          </a:xfrm>
        </p:spPr>
        <p:txBody>
          <a:bodyPr>
            <a:noAutofit/>
          </a:bodyPr>
          <a:lstStyle/>
          <a:p>
            <a:pPr algn="ctr" eaLnBrk="1" fontAlgn="auto" hangingPunct="1">
              <a:spcAft>
                <a:spcPts val="0"/>
              </a:spcAft>
              <a:defRPr/>
            </a:pPr>
            <a:r>
              <a:rPr lang="en-GB" sz="8800" dirty="0" smtClean="0"/>
              <a:t>Exchange and Transport</a:t>
            </a:r>
            <a:endParaRPr lang="en-GB" sz="8800" dirty="0"/>
          </a:p>
        </p:txBody>
      </p:sp>
      <p:sp>
        <p:nvSpPr>
          <p:cNvPr id="3" name="Subtitle 2"/>
          <p:cNvSpPr>
            <a:spLocks noGrp="1"/>
          </p:cNvSpPr>
          <p:nvPr>
            <p:ph type="subTitle" idx="1"/>
          </p:nvPr>
        </p:nvSpPr>
        <p:spPr>
          <a:xfrm>
            <a:off x="533400" y="4143380"/>
            <a:ext cx="7854950" cy="1785937"/>
          </a:xfrm>
        </p:spPr>
        <p:txBody>
          <a:bodyPr/>
          <a:lstStyle/>
          <a:p>
            <a:pPr marR="0" algn="ctr" eaLnBrk="1" hangingPunct="1">
              <a:lnSpc>
                <a:spcPct val="90000"/>
              </a:lnSpc>
            </a:pPr>
            <a:r>
              <a:rPr lang="en-GB" sz="5600" dirty="0" smtClean="0"/>
              <a:t>13.7 Movement of water through plant roots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500034" y="357166"/>
            <a:ext cx="8305800" cy="1143000"/>
          </a:xfrm>
        </p:spPr>
        <p:txBody>
          <a:bodyPr/>
          <a:lstStyle/>
          <a:p>
            <a:pPr eaLnBrk="1" fontAlgn="auto" hangingPunct="1">
              <a:spcAft>
                <a:spcPts val="0"/>
              </a:spcAft>
              <a:defRPr/>
            </a:pPr>
            <a:r>
              <a:rPr lang="en-GB" sz="4000" dirty="0"/>
              <a:t>Parenchyma cells in the root cortex</a:t>
            </a:r>
          </a:p>
        </p:txBody>
      </p:sp>
      <p:pic>
        <p:nvPicPr>
          <p:cNvPr id="12291" name="Picture 5"/>
          <p:cNvPicPr>
            <a:picLocks noChangeAspect="1" noChangeArrowheads="1"/>
          </p:cNvPicPr>
          <p:nvPr/>
        </p:nvPicPr>
        <p:blipFill>
          <a:blip r:embed="rId2"/>
          <a:srcRect/>
          <a:stretch>
            <a:fillRect/>
          </a:stretch>
        </p:blipFill>
        <p:spPr bwMode="auto">
          <a:xfrm>
            <a:off x="4714875" y="2500313"/>
            <a:ext cx="4202113" cy="3068637"/>
          </a:xfrm>
          <a:prstGeom prst="rect">
            <a:avLst/>
          </a:prstGeom>
          <a:noFill/>
          <a:ln w="9525">
            <a:noFill/>
            <a:miter lim="800000"/>
            <a:headEnd/>
            <a:tailEnd/>
          </a:ln>
        </p:spPr>
      </p:pic>
      <p:sp>
        <p:nvSpPr>
          <p:cNvPr id="12292" name="Text Box 6"/>
          <p:cNvSpPr txBox="1">
            <a:spLocks noChangeArrowheads="1"/>
          </p:cNvSpPr>
          <p:nvPr/>
        </p:nvSpPr>
        <p:spPr bwMode="auto">
          <a:xfrm>
            <a:off x="468313" y="5222875"/>
            <a:ext cx="8280400" cy="366713"/>
          </a:xfrm>
          <a:prstGeom prst="rect">
            <a:avLst/>
          </a:prstGeom>
          <a:noFill/>
          <a:ln w="9525">
            <a:noFill/>
            <a:miter lim="800000"/>
            <a:headEnd/>
            <a:tailEnd/>
          </a:ln>
        </p:spPr>
        <p:txBody>
          <a:bodyPr>
            <a:spAutoFit/>
          </a:bodyPr>
          <a:lstStyle/>
          <a:p>
            <a:pPr>
              <a:spcBef>
                <a:spcPct val="50000"/>
              </a:spcBef>
            </a:pPr>
            <a:endParaRPr lang="en-US"/>
          </a:p>
        </p:txBody>
      </p:sp>
      <p:sp>
        <p:nvSpPr>
          <p:cNvPr id="11271" name="Text Box 7"/>
          <p:cNvSpPr txBox="1">
            <a:spLocks noChangeArrowheads="1"/>
          </p:cNvSpPr>
          <p:nvPr/>
        </p:nvSpPr>
        <p:spPr bwMode="auto">
          <a:xfrm>
            <a:off x="285750" y="2214563"/>
            <a:ext cx="4857750" cy="3140075"/>
          </a:xfrm>
          <a:prstGeom prst="rect">
            <a:avLst/>
          </a:prstGeom>
          <a:noFill/>
          <a:ln w="9525">
            <a:noFill/>
            <a:miter lim="800000"/>
            <a:headEnd/>
            <a:tailEnd/>
          </a:ln>
        </p:spPr>
        <p:txBody>
          <a:bodyPr>
            <a:spAutoFit/>
          </a:bodyPr>
          <a:lstStyle/>
          <a:p>
            <a:pPr>
              <a:spcBef>
                <a:spcPct val="50000"/>
              </a:spcBef>
              <a:buFont typeface="Arial" charset="0"/>
              <a:buChar char="•"/>
            </a:pPr>
            <a:r>
              <a:rPr lang="en-GB" sz="2800"/>
              <a:t>The cortex is found outside the endodermis.  </a:t>
            </a:r>
          </a:p>
          <a:p>
            <a:pPr>
              <a:spcBef>
                <a:spcPct val="50000"/>
              </a:spcBef>
              <a:buFont typeface="Arial" charset="0"/>
              <a:buChar char="•"/>
            </a:pPr>
            <a:endParaRPr lang="en-GB" sz="1000"/>
          </a:p>
          <a:p>
            <a:pPr>
              <a:spcBef>
                <a:spcPct val="50000"/>
              </a:spcBef>
              <a:buFont typeface="Arial" charset="0"/>
              <a:buChar char="•"/>
            </a:pPr>
            <a:r>
              <a:rPr lang="en-GB" sz="2800"/>
              <a:t>The cortex is made of cells called parenchyma cells. </a:t>
            </a:r>
          </a:p>
          <a:p>
            <a:pPr>
              <a:spcBef>
                <a:spcPct val="50000"/>
              </a:spcBef>
              <a:buFont typeface="Arial" charset="0"/>
              <a:buChar char="•"/>
            </a:pPr>
            <a:endParaRPr lang="en-GB" sz="1000"/>
          </a:p>
          <a:p>
            <a:pPr>
              <a:spcBef>
                <a:spcPct val="50000"/>
              </a:spcBef>
              <a:buFont typeface="Arial" charset="0"/>
              <a:buChar char="•"/>
            </a:pPr>
            <a:r>
              <a:rPr lang="en-GB" sz="2800"/>
              <a:t> It may store starch.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 calcmode="lin" valueType="num">
                                      <p:cBhvr additive="base">
                                        <p:cTn id="7" dur="1000" fill="hold"/>
                                        <p:tgtEl>
                                          <p:spTgt spid="112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1">
                                            <p:txEl>
                                              <p:pRg st="2" end="2"/>
                                            </p:txEl>
                                          </p:spTgt>
                                        </p:tgtEl>
                                        <p:attrNameLst>
                                          <p:attrName>style.visibility</p:attrName>
                                        </p:attrNameLst>
                                      </p:cBhvr>
                                      <p:to>
                                        <p:strVal val="visible"/>
                                      </p:to>
                                    </p:set>
                                    <p:anim calcmode="lin" valueType="num">
                                      <p:cBhvr additive="base">
                                        <p:cTn id="13" dur="1000" fill="hold"/>
                                        <p:tgtEl>
                                          <p:spTgt spid="11271">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2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1">
                                            <p:txEl>
                                              <p:pRg st="4" end="4"/>
                                            </p:txEl>
                                          </p:spTgt>
                                        </p:tgtEl>
                                        <p:attrNameLst>
                                          <p:attrName>style.visibility</p:attrName>
                                        </p:attrNameLst>
                                      </p:cBhvr>
                                      <p:to>
                                        <p:strVal val="visible"/>
                                      </p:to>
                                    </p:set>
                                    <p:anim calcmode="lin" valueType="num">
                                      <p:cBhvr additive="base">
                                        <p:cTn id="19" dur="1000" fill="hold"/>
                                        <p:tgtEl>
                                          <p:spTgt spid="11271">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2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57188" y="428625"/>
            <a:ext cx="8229600" cy="1143000"/>
          </a:xfrm>
        </p:spPr>
        <p:txBody>
          <a:bodyPr/>
          <a:lstStyle/>
          <a:p>
            <a:pPr eaLnBrk="1" hangingPunct="1"/>
            <a:r>
              <a:rPr lang="en-GB" smtClean="0"/>
              <a:t>Transport tissues</a:t>
            </a:r>
          </a:p>
        </p:txBody>
      </p:sp>
      <p:sp>
        <p:nvSpPr>
          <p:cNvPr id="1331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3316" name="Picture 6" descr="http://www.bbc.co.uk/schools/gcsebitesize/img/bistemrootsection.gif"/>
          <p:cNvPicPr>
            <a:picLocks noChangeAspect="1" noChangeArrowheads="1"/>
          </p:cNvPicPr>
          <p:nvPr/>
        </p:nvPicPr>
        <p:blipFill>
          <a:blip r:embed="rId2"/>
          <a:srcRect/>
          <a:stretch>
            <a:fillRect/>
          </a:stretch>
        </p:blipFill>
        <p:spPr bwMode="auto">
          <a:xfrm>
            <a:off x="1357313" y="1928813"/>
            <a:ext cx="6802437" cy="364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1500" y="0"/>
            <a:ext cx="7658100" cy="1357313"/>
          </a:xfrm>
        </p:spPr>
        <p:txBody>
          <a:bodyPr/>
          <a:lstStyle/>
          <a:p>
            <a:pPr eaLnBrk="1" hangingPunct="1"/>
            <a:r>
              <a:rPr lang="en-GB" smtClean="0"/>
              <a:t>Xylem</a:t>
            </a:r>
          </a:p>
        </p:txBody>
      </p:sp>
      <p:sp>
        <p:nvSpPr>
          <p:cNvPr id="3" name="Content Placeholder 2"/>
          <p:cNvSpPr>
            <a:spLocks noGrp="1"/>
          </p:cNvSpPr>
          <p:nvPr>
            <p:ph idx="1"/>
          </p:nvPr>
        </p:nvSpPr>
        <p:spPr>
          <a:xfrm>
            <a:off x="457200" y="1500188"/>
            <a:ext cx="5329238" cy="4824412"/>
          </a:xfrm>
        </p:spPr>
        <p:txBody>
          <a:bodyPr>
            <a:normAutofit/>
          </a:bodyPr>
          <a:lstStyle/>
          <a:p>
            <a:pPr marL="0" indent="0" eaLnBrk="1" hangingPunct="1">
              <a:buClrTx/>
              <a:buSzTx/>
              <a:buFont typeface="Wingdings 2"/>
              <a:buChar char=""/>
              <a:defRPr/>
            </a:pPr>
            <a:r>
              <a:rPr lang="en-GB" sz="2800" dirty="0" smtClean="0">
                <a:latin typeface="Arial" charset="0"/>
              </a:rPr>
              <a:t>Transport water and dissolved minerals. </a:t>
            </a:r>
          </a:p>
          <a:p>
            <a:pPr marL="0" indent="0" eaLnBrk="1" hangingPunct="1">
              <a:buClrTx/>
              <a:buSzTx/>
              <a:buFont typeface="Wingdings 2"/>
              <a:buChar char=""/>
              <a:defRPr/>
            </a:pPr>
            <a:endParaRPr lang="en-GB" sz="1000" dirty="0" smtClean="0">
              <a:latin typeface="Arial" charset="0"/>
            </a:endParaRPr>
          </a:p>
          <a:p>
            <a:pPr marL="0" indent="0" eaLnBrk="1" hangingPunct="1">
              <a:buClrTx/>
              <a:buSzTx/>
              <a:buFont typeface="Wingdings 2"/>
              <a:buChar char=""/>
              <a:defRPr/>
            </a:pPr>
            <a:r>
              <a:rPr lang="en-GB" sz="2800" dirty="0" smtClean="0">
                <a:latin typeface="Arial" charset="0"/>
              </a:rPr>
              <a:t>Support </a:t>
            </a:r>
          </a:p>
          <a:p>
            <a:pPr marL="0" indent="0" eaLnBrk="1" hangingPunct="1">
              <a:buClrTx/>
              <a:buSzTx/>
              <a:buFont typeface="Wingdings 2"/>
              <a:buChar char=""/>
              <a:defRPr/>
            </a:pPr>
            <a:endParaRPr lang="en-GB" sz="1000" dirty="0" smtClean="0">
              <a:latin typeface="Arial" charset="0"/>
            </a:endParaRPr>
          </a:p>
          <a:p>
            <a:pPr marL="0" indent="0" eaLnBrk="1" hangingPunct="1">
              <a:buClrTx/>
              <a:buSzTx/>
              <a:buFont typeface="Wingdings 2"/>
              <a:buChar char=""/>
              <a:defRPr/>
            </a:pPr>
            <a:r>
              <a:rPr lang="en-GB" sz="2800" dirty="0" smtClean="0">
                <a:latin typeface="Arial" charset="0"/>
              </a:rPr>
              <a:t>Long, non-living, tubular cells.</a:t>
            </a:r>
          </a:p>
          <a:p>
            <a:pPr marL="0" indent="0" eaLnBrk="1" hangingPunct="1">
              <a:buClrTx/>
              <a:buSzTx/>
              <a:buFont typeface="Wingdings 2"/>
              <a:buChar char=""/>
              <a:defRPr/>
            </a:pPr>
            <a:endParaRPr lang="en-GB" sz="1000" dirty="0" smtClean="0">
              <a:latin typeface="Arial" charset="0"/>
            </a:endParaRPr>
          </a:p>
          <a:p>
            <a:pPr marL="0" indent="0" eaLnBrk="1" hangingPunct="1">
              <a:buClrTx/>
              <a:buSzTx/>
              <a:buFont typeface="Wingdings 2"/>
              <a:buChar char=""/>
              <a:defRPr/>
            </a:pPr>
            <a:r>
              <a:rPr lang="en-GB" sz="2800" dirty="0" smtClean="0">
                <a:latin typeface="Arial" charset="0"/>
              </a:rPr>
              <a:t>Most tissue – </a:t>
            </a:r>
            <a:r>
              <a:rPr lang="en-GB" sz="2800" dirty="0" smtClean="0">
                <a:solidFill>
                  <a:srgbClr val="FF0000"/>
                </a:solidFill>
                <a:latin typeface="Arial" charset="0"/>
              </a:rPr>
              <a:t>Vessels</a:t>
            </a:r>
            <a:r>
              <a:rPr lang="en-GB" sz="2800" dirty="0" smtClean="0">
                <a:latin typeface="Arial" charset="0"/>
              </a:rPr>
              <a:t>, with thickened strengthened walls.</a:t>
            </a:r>
          </a:p>
          <a:p>
            <a:pPr marL="0" indent="0" eaLnBrk="1" hangingPunct="1">
              <a:buClrTx/>
              <a:buSzTx/>
              <a:buFont typeface="Wingdings 2"/>
              <a:buChar char=""/>
              <a:defRPr/>
            </a:pPr>
            <a:endParaRPr lang="en-GB" sz="1000" dirty="0" smtClean="0">
              <a:latin typeface="Arial" charset="0"/>
            </a:endParaRPr>
          </a:p>
          <a:p>
            <a:pPr marL="0" indent="0" eaLnBrk="1" hangingPunct="1">
              <a:buClrTx/>
              <a:buSzTx/>
              <a:buFont typeface="Wingdings 2"/>
              <a:buChar char=""/>
              <a:defRPr/>
            </a:pPr>
            <a:r>
              <a:rPr lang="en-GB" sz="2800" dirty="0" smtClean="0">
                <a:latin typeface="Arial" charset="0"/>
              </a:rPr>
              <a:t>Strengthened/waterproofed by </a:t>
            </a:r>
            <a:r>
              <a:rPr lang="en-GB" sz="2800" dirty="0" smtClean="0">
                <a:solidFill>
                  <a:srgbClr val="FF0000"/>
                </a:solidFill>
                <a:latin typeface="Arial" charset="0"/>
              </a:rPr>
              <a:t>lignin</a:t>
            </a:r>
          </a:p>
          <a:p>
            <a:pPr marL="274320" indent="-274320" eaLnBrk="1" fontAlgn="auto" hangingPunct="1">
              <a:spcAft>
                <a:spcPts val="0"/>
              </a:spcAft>
              <a:buClr>
                <a:schemeClr val="accent3"/>
              </a:buClr>
              <a:buFont typeface="Wingdings 2"/>
              <a:buChar char=""/>
              <a:defRPr/>
            </a:pPr>
            <a:endParaRPr lang="en-GB" dirty="0"/>
          </a:p>
        </p:txBody>
      </p:sp>
      <p:pic>
        <p:nvPicPr>
          <p:cNvPr id="14340" name="Picture 2"/>
          <p:cNvPicPr>
            <a:picLocks noChangeAspect="1" noChangeArrowheads="1"/>
          </p:cNvPicPr>
          <p:nvPr/>
        </p:nvPicPr>
        <p:blipFill>
          <a:blip r:embed="rId2"/>
          <a:srcRect/>
          <a:stretch>
            <a:fillRect/>
          </a:stretch>
        </p:blipFill>
        <p:spPr bwMode="auto">
          <a:xfrm>
            <a:off x="6286500" y="142875"/>
            <a:ext cx="2657475" cy="1914525"/>
          </a:xfrm>
          <a:prstGeom prst="rect">
            <a:avLst/>
          </a:prstGeom>
          <a:noFill/>
          <a:ln w="9525">
            <a:noFill/>
            <a:miter lim="800000"/>
            <a:headEnd/>
            <a:tailEnd/>
          </a:ln>
        </p:spPr>
      </p:pic>
      <p:pic>
        <p:nvPicPr>
          <p:cNvPr id="14341" name="Picture 2" descr="E:\BEAUCHAMP\KEYSTAGE 5\Biology A Level\2803 01 Transport (AS)\3 Transport in Multicellular Plants\2803 Plant Transport Images\2803 Vascular Tissue Images\Xylem3 SEM.jpg"/>
          <p:cNvPicPr preferRelativeResize="0">
            <a:picLocks noChangeAspect="1" noChangeArrowheads="1"/>
          </p:cNvPicPr>
          <p:nvPr/>
        </p:nvPicPr>
        <p:blipFill>
          <a:blip r:embed="rId3"/>
          <a:srcRect/>
          <a:stretch>
            <a:fillRect/>
          </a:stretch>
        </p:blipFill>
        <p:spPr bwMode="auto">
          <a:xfrm>
            <a:off x="6429375" y="2143125"/>
            <a:ext cx="2428875" cy="2009775"/>
          </a:xfrm>
          <a:prstGeom prst="rect">
            <a:avLst/>
          </a:prstGeom>
          <a:noFill/>
          <a:ln w="9525">
            <a:noFill/>
            <a:miter lim="800000"/>
            <a:headEnd/>
            <a:tailEnd/>
          </a:ln>
        </p:spPr>
      </p:pic>
      <p:pic>
        <p:nvPicPr>
          <p:cNvPr id="14342" name="Picture 3" descr="E:\BEAUCHAMP\KEYSTAGE 5\Biology A Level\2803 01 Transport (AS)\3 Transport in Multicellular Plants\2803 Plant Transport Images\2803 Vascular Tissue Images\Xylemlignification SEM.jpg"/>
          <p:cNvPicPr>
            <a:picLocks noChangeAspect="1" noChangeArrowheads="1"/>
          </p:cNvPicPr>
          <p:nvPr/>
        </p:nvPicPr>
        <p:blipFill>
          <a:blip r:embed="rId4"/>
          <a:srcRect/>
          <a:stretch>
            <a:fillRect/>
          </a:stretch>
        </p:blipFill>
        <p:spPr bwMode="auto">
          <a:xfrm>
            <a:off x="6500813" y="4143375"/>
            <a:ext cx="2357437" cy="270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4450"/>
            <a:ext cx="8229600" cy="1143000"/>
          </a:xfrm>
        </p:spPr>
        <p:txBody>
          <a:bodyPr/>
          <a:lstStyle/>
          <a:p>
            <a:pPr eaLnBrk="1" hangingPunct="1"/>
            <a:r>
              <a:rPr lang="en-GB" dirty="0" smtClean="0"/>
              <a:t>Getting water in …</a:t>
            </a:r>
          </a:p>
        </p:txBody>
      </p:sp>
      <p:sp>
        <p:nvSpPr>
          <p:cNvPr id="6147" name="Rectangle 3"/>
          <p:cNvSpPr>
            <a:spLocks noGrp="1" noChangeArrowheads="1"/>
          </p:cNvSpPr>
          <p:nvPr>
            <p:ph type="body" idx="1"/>
          </p:nvPr>
        </p:nvSpPr>
        <p:spPr>
          <a:xfrm>
            <a:off x="457200" y="1101720"/>
            <a:ext cx="8229600" cy="1612900"/>
          </a:xfrm>
        </p:spPr>
        <p:txBody>
          <a:bodyPr/>
          <a:lstStyle/>
          <a:p>
            <a:pPr algn="just" eaLnBrk="1" hangingPunct="1"/>
            <a:r>
              <a:rPr lang="en-GB" sz="2800" dirty="0" smtClean="0"/>
              <a:t>A thin film of water, containing tiny amounts of dissolved mineral ions, covers the particles of soil surrounding the roots.</a:t>
            </a:r>
            <a:r>
              <a:rPr lang="en-GB" dirty="0" smtClean="0"/>
              <a:t> </a:t>
            </a:r>
          </a:p>
        </p:txBody>
      </p:sp>
      <p:grpSp>
        <p:nvGrpSpPr>
          <p:cNvPr id="2" name="Group 7"/>
          <p:cNvGrpSpPr>
            <a:grpSpLocks/>
          </p:cNvGrpSpPr>
          <p:nvPr/>
        </p:nvGrpSpPr>
        <p:grpSpPr bwMode="auto">
          <a:xfrm>
            <a:off x="539750" y="2708275"/>
            <a:ext cx="8496300" cy="5257800"/>
            <a:chOff x="793" y="1574"/>
            <a:chExt cx="4672" cy="2746"/>
          </a:xfrm>
        </p:grpSpPr>
        <p:pic>
          <p:nvPicPr>
            <p:cNvPr id="6149" name="Picture 4"/>
            <p:cNvPicPr>
              <a:picLocks noChangeAspect="1" noChangeArrowheads="1"/>
            </p:cNvPicPr>
            <p:nvPr/>
          </p:nvPicPr>
          <p:blipFill>
            <a:blip r:embed="rId2"/>
            <a:srcRect/>
            <a:stretch>
              <a:fillRect/>
            </a:stretch>
          </p:blipFill>
          <p:spPr bwMode="auto">
            <a:xfrm>
              <a:off x="930" y="1574"/>
              <a:ext cx="4354" cy="2673"/>
            </a:xfrm>
            <a:prstGeom prst="rect">
              <a:avLst/>
            </a:prstGeom>
            <a:noFill/>
            <a:ln w="9525">
              <a:noFill/>
              <a:miter lim="800000"/>
              <a:headEnd/>
              <a:tailEnd/>
            </a:ln>
          </p:spPr>
        </p:pic>
        <p:sp>
          <p:nvSpPr>
            <p:cNvPr id="6150" name="Rectangle 5"/>
            <p:cNvSpPr>
              <a:spLocks noChangeArrowheads="1"/>
            </p:cNvSpPr>
            <p:nvPr/>
          </p:nvSpPr>
          <p:spPr bwMode="auto">
            <a:xfrm>
              <a:off x="3379" y="1616"/>
              <a:ext cx="1950" cy="27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151" name="Rectangle 6"/>
            <p:cNvSpPr>
              <a:spLocks noChangeArrowheads="1"/>
            </p:cNvSpPr>
            <p:nvPr/>
          </p:nvSpPr>
          <p:spPr bwMode="auto">
            <a:xfrm>
              <a:off x="793" y="3339"/>
              <a:ext cx="4672" cy="981"/>
            </a:xfrm>
            <a:prstGeom prst="rect">
              <a:avLst/>
            </a:prstGeom>
            <a:solidFill>
              <a:schemeClr val="bg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95288" y="1700213"/>
            <a:ext cx="8640762" cy="5402262"/>
            <a:chOff x="476" y="1706"/>
            <a:chExt cx="5216" cy="3312"/>
          </a:xfrm>
        </p:grpSpPr>
        <p:pic>
          <p:nvPicPr>
            <p:cNvPr id="7172" name="Picture 5"/>
            <p:cNvPicPr>
              <a:picLocks noChangeAspect="1" noChangeArrowheads="1"/>
            </p:cNvPicPr>
            <p:nvPr/>
          </p:nvPicPr>
          <p:blipFill>
            <a:blip r:embed="rId2"/>
            <a:srcRect/>
            <a:stretch>
              <a:fillRect/>
            </a:stretch>
          </p:blipFill>
          <p:spPr bwMode="auto">
            <a:xfrm>
              <a:off x="497" y="1706"/>
              <a:ext cx="4988" cy="3224"/>
            </a:xfrm>
            <a:prstGeom prst="rect">
              <a:avLst/>
            </a:prstGeom>
            <a:noFill/>
            <a:ln w="9525">
              <a:noFill/>
              <a:miter lim="800000"/>
              <a:headEnd/>
              <a:tailEnd/>
            </a:ln>
          </p:spPr>
        </p:pic>
        <p:sp>
          <p:nvSpPr>
            <p:cNvPr id="7173" name="Rectangle 6"/>
            <p:cNvSpPr>
              <a:spLocks noChangeArrowheads="1"/>
            </p:cNvSpPr>
            <p:nvPr/>
          </p:nvSpPr>
          <p:spPr bwMode="auto">
            <a:xfrm>
              <a:off x="3302" y="1757"/>
              <a:ext cx="2234" cy="32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74" name="Rectangle 7"/>
            <p:cNvSpPr>
              <a:spLocks noChangeArrowheads="1"/>
            </p:cNvSpPr>
            <p:nvPr/>
          </p:nvSpPr>
          <p:spPr bwMode="auto">
            <a:xfrm>
              <a:off x="2064" y="3835"/>
              <a:ext cx="3628" cy="118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75" name="Rectangle 9"/>
            <p:cNvSpPr>
              <a:spLocks noChangeArrowheads="1"/>
            </p:cNvSpPr>
            <p:nvPr/>
          </p:nvSpPr>
          <p:spPr bwMode="auto">
            <a:xfrm>
              <a:off x="476" y="1752"/>
              <a:ext cx="2234" cy="328"/>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7171" name="Rectangle 12"/>
          <p:cNvSpPr>
            <a:spLocks noGrp="1" noChangeArrowheads="1"/>
          </p:cNvSpPr>
          <p:nvPr>
            <p:ph type="body" idx="1"/>
          </p:nvPr>
        </p:nvSpPr>
        <p:spPr>
          <a:xfrm>
            <a:off x="323850" y="447675"/>
            <a:ext cx="8229600" cy="1685925"/>
          </a:xfrm>
          <a:noFill/>
        </p:spPr>
        <p:txBody>
          <a:bodyPr/>
          <a:lstStyle/>
          <a:p>
            <a:pPr algn="just" eaLnBrk="1" hangingPunct="1">
              <a:lnSpc>
                <a:spcPct val="90000"/>
              </a:lnSpc>
            </a:pPr>
            <a:r>
              <a:rPr lang="en-GB" sz="2800" smtClean="0"/>
              <a:t>Most of the water absorbed by the plant enters in the region of the root hairs.  Water enters the root hair from the soil by osmosis, down a water potential gradient.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71450"/>
            <a:ext cx="8229600" cy="1143000"/>
          </a:xfrm>
        </p:spPr>
        <p:txBody>
          <a:bodyPr/>
          <a:lstStyle/>
          <a:p>
            <a:pPr eaLnBrk="1" hangingPunct="1"/>
            <a:r>
              <a:rPr lang="en-GB" b="1" u="sng" smtClean="0"/>
              <a:t>Quick Questions</a:t>
            </a:r>
          </a:p>
        </p:txBody>
      </p:sp>
      <p:sp>
        <p:nvSpPr>
          <p:cNvPr id="10244" name="Rectangle 4"/>
          <p:cNvSpPr>
            <a:spLocks noChangeArrowheads="1"/>
          </p:cNvSpPr>
          <p:nvPr/>
        </p:nvSpPr>
        <p:spPr bwMode="auto">
          <a:xfrm>
            <a:off x="179388" y="620713"/>
            <a:ext cx="4608512" cy="1143000"/>
          </a:xfrm>
          <a:prstGeom prst="rect">
            <a:avLst/>
          </a:prstGeom>
          <a:noFill/>
          <a:ln w="9525">
            <a:noFill/>
            <a:miter lim="800000"/>
            <a:headEnd/>
            <a:tailEnd/>
          </a:ln>
        </p:spPr>
        <p:txBody>
          <a:bodyPr anchor="ctr"/>
          <a:lstStyle/>
          <a:p>
            <a:pPr algn="ctr"/>
            <a:r>
              <a:rPr lang="en-GB" sz="4000">
                <a:solidFill>
                  <a:schemeClr val="tx2"/>
                </a:solidFill>
              </a:rPr>
              <a:t>Quick Recap First!</a:t>
            </a:r>
          </a:p>
        </p:txBody>
      </p:sp>
      <p:pic>
        <p:nvPicPr>
          <p:cNvPr id="10246" name="Picture 6"/>
          <p:cNvPicPr>
            <a:picLocks noChangeAspect="1" noChangeArrowheads="1"/>
          </p:cNvPicPr>
          <p:nvPr/>
        </p:nvPicPr>
        <p:blipFill>
          <a:blip r:embed="rId2"/>
          <a:srcRect/>
          <a:stretch>
            <a:fillRect/>
          </a:stretch>
        </p:blipFill>
        <p:spPr bwMode="auto">
          <a:xfrm>
            <a:off x="323850" y="1441450"/>
            <a:ext cx="5472113" cy="5353050"/>
          </a:xfrm>
          <a:prstGeom prst="rect">
            <a:avLst/>
          </a:prstGeom>
          <a:noFill/>
          <a:ln w="9525">
            <a:noFill/>
            <a:miter lim="800000"/>
            <a:headEnd/>
            <a:tailEnd/>
          </a:ln>
        </p:spPr>
      </p:pic>
      <p:sp>
        <p:nvSpPr>
          <p:cNvPr id="10247" name="Rectangle 7"/>
          <p:cNvSpPr>
            <a:spLocks noChangeArrowheads="1"/>
          </p:cNvSpPr>
          <p:nvPr/>
        </p:nvSpPr>
        <p:spPr bwMode="auto">
          <a:xfrm>
            <a:off x="5940425" y="3149600"/>
            <a:ext cx="2973388" cy="1143000"/>
          </a:xfrm>
          <a:prstGeom prst="rect">
            <a:avLst/>
          </a:prstGeom>
          <a:noFill/>
          <a:ln w="9525">
            <a:noFill/>
            <a:miter lim="800000"/>
            <a:headEnd/>
            <a:tailEnd/>
          </a:ln>
        </p:spPr>
        <p:txBody>
          <a:bodyPr anchor="ctr"/>
          <a:lstStyle/>
          <a:p>
            <a:pPr algn="ctr"/>
            <a:r>
              <a:rPr lang="en-GB" sz="2800">
                <a:solidFill>
                  <a:schemeClr val="tx2"/>
                </a:solidFill>
              </a:rPr>
              <a:t>Osmosis is the diffusion of water through a partially permeable membrane</a:t>
            </a:r>
          </a:p>
        </p:txBody>
      </p:sp>
      <p:pic>
        <p:nvPicPr>
          <p:cNvPr id="10249" name="Picture 9"/>
          <p:cNvPicPr>
            <a:picLocks noChangeAspect="1" noChangeArrowheads="1"/>
          </p:cNvPicPr>
          <p:nvPr/>
        </p:nvPicPr>
        <p:blipFill>
          <a:blip r:embed="rId3"/>
          <a:srcRect/>
          <a:stretch>
            <a:fillRect/>
          </a:stretch>
        </p:blipFill>
        <p:spPr bwMode="auto">
          <a:xfrm>
            <a:off x="755650" y="769938"/>
            <a:ext cx="7981950" cy="3811587"/>
          </a:xfrm>
          <a:prstGeom prst="rect">
            <a:avLst/>
          </a:prstGeom>
          <a:noFill/>
          <a:ln w="9525">
            <a:noFill/>
            <a:miter lim="800000"/>
            <a:headEnd/>
            <a:tailEnd/>
          </a:ln>
        </p:spPr>
      </p:pic>
      <p:sp>
        <p:nvSpPr>
          <p:cNvPr id="10250" name="Text Box 10"/>
          <p:cNvSpPr txBox="1">
            <a:spLocks noChangeArrowheads="1"/>
          </p:cNvSpPr>
          <p:nvPr/>
        </p:nvSpPr>
        <p:spPr bwMode="auto">
          <a:xfrm>
            <a:off x="323850" y="4294188"/>
            <a:ext cx="8569325" cy="2282825"/>
          </a:xfrm>
          <a:prstGeom prst="rect">
            <a:avLst/>
          </a:prstGeom>
          <a:noFill/>
          <a:ln w="9525">
            <a:noFill/>
            <a:miter lim="800000"/>
            <a:headEnd/>
            <a:tailEnd/>
          </a:ln>
        </p:spPr>
        <p:txBody>
          <a:bodyPr>
            <a:spAutoFit/>
          </a:bodyPr>
          <a:lstStyle/>
          <a:p>
            <a:pPr marL="342900" indent="-342900">
              <a:spcBef>
                <a:spcPct val="50000"/>
              </a:spcBef>
              <a:buFontTx/>
              <a:buAutoNum type="arabicParenR"/>
            </a:pPr>
            <a:r>
              <a:rPr lang="en-GB" sz="2400"/>
              <a:t> In which direction will osmosis occur in these cells?</a:t>
            </a:r>
          </a:p>
          <a:p>
            <a:pPr marL="342900" indent="-342900">
              <a:spcBef>
                <a:spcPct val="50000"/>
              </a:spcBef>
              <a:buFontTx/>
              <a:buAutoNum type="arabicParenR"/>
            </a:pPr>
            <a:r>
              <a:rPr lang="en-GB" sz="2400"/>
              <a:t>Between which cells will the net movement of water be the greatest?  Explain why.</a:t>
            </a:r>
          </a:p>
          <a:p>
            <a:pPr marL="342900" indent="-342900">
              <a:spcBef>
                <a:spcPct val="50000"/>
              </a:spcBef>
              <a:buFontTx/>
              <a:buAutoNum type="arabicParenR"/>
            </a:pPr>
            <a:r>
              <a:rPr lang="en-GB" sz="2400"/>
              <a:t>Which has the higher water potential, the solution of water in the soil or the root hair cell?  Explain your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par>
                                <p:cTn id="8" presetID="9" presetClass="entr" presetSubtype="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dissolve">
                                      <p:cBhvr>
                                        <p:cTn id="10" dur="500"/>
                                        <p:tgtEl>
                                          <p:spTgt spid="1024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47"/>
                                        </p:tgtEl>
                                        <p:attrNameLst>
                                          <p:attrName>style.visibility</p:attrName>
                                        </p:attrNameLst>
                                      </p:cBhvr>
                                      <p:to>
                                        <p:strVal val="visible"/>
                                      </p:to>
                                    </p:set>
                                    <p:animEffect transition="in" filter="dissolve">
                                      <p:cBhvr>
                                        <p:cTn id="13" dur="500"/>
                                        <p:tgtEl>
                                          <p:spTgt spid="1024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10244"/>
                                        </p:tgtEl>
                                      </p:cBhvr>
                                    </p:animEffect>
                                    <p:set>
                                      <p:cBhvr>
                                        <p:cTn id="18" dur="1" fill="hold">
                                          <p:stCondLst>
                                            <p:cond delay="499"/>
                                          </p:stCondLst>
                                        </p:cTn>
                                        <p:tgtEl>
                                          <p:spTgt spid="10244"/>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10246"/>
                                        </p:tgtEl>
                                      </p:cBhvr>
                                    </p:animEffect>
                                    <p:set>
                                      <p:cBhvr>
                                        <p:cTn id="21" dur="1" fill="hold">
                                          <p:stCondLst>
                                            <p:cond delay="499"/>
                                          </p:stCondLst>
                                        </p:cTn>
                                        <p:tgtEl>
                                          <p:spTgt spid="10246"/>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10247"/>
                                        </p:tgtEl>
                                      </p:cBhvr>
                                    </p:animEffect>
                                    <p:set>
                                      <p:cBhvr>
                                        <p:cTn id="24" dur="1" fill="hold">
                                          <p:stCondLst>
                                            <p:cond delay="499"/>
                                          </p:stCondLst>
                                        </p:cTn>
                                        <p:tgtEl>
                                          <p:spTgt spid="1024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249"/>
                                        </p:tgtEl>
                                        <p:attrNameLst>
                                          <p:attrName>style.visibility</p:attrName>
                                        </p:attrNameLst>
                                      </p:cBhvr>
                                      <p:to>
                                        <p:strVal val="visible"/>
                                      </p:to>
                                    </p:set>
                                    <p:animEffect transition="in" filter="dissolve">
                                      <p:cBhvr>
                                        <p:cTn id="29" dur="500"/>
                                        <p:tgtEl>
                                          <p:spTgt spid="1024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250"/>
                                        </p:tgtEl>
                                        <p:attrNameLst>
                                          <p:attrName>style.visibility</p:attrName>
                                        </p:attrNameLst>
                                      </p:cBhvr>
                                      <p:to>
                                        <p:strVal val="visible"/>
                                      </p:to>
                                    </p:set>
                                    <p:animEffect transition="in" filter="dissolve">
                                      <p:cBhvr>
                                        <p:cTn id="34"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4" grpId="1"/>
      <p:bldP spid="10247" grpId="0"/>
      <p:bldP spid="10247" grpId="1"/>
      <p:bldP spid="102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Answers</a:t>
            </a:r>
          </a:p>
        </p:txBody>
      </p:sp>
      <p:sp>
        <p:nvSpPr>
          <p:cNvPr id="11267" name="Rectangle 3"/>
          <p:cNvSpPr>
            <a:spLocks noGrp="1" noChangeArrowheads="1"/>
          </p:cNvSpPr>
          <p:nvPr>
            <p:ph type="body" idx="1"/>
          </p:nvPr>
        </p:nvSpPr>
        <p:spPr/>
        <p:txBody>
          <a:bodyPr/>
          <a:lstStyle/>
          <a:p>
            <a:pPr marL="609600" indent="-609600" algn="just" eaLnBrk="1" hangingPunct="1">
              <a:buFontTx/>
              <a:buAutoNum type="arabicParenR"/>
            </a:pPr>
            <a:r>
              <a:rPr lang="en-GB" smtClean="0"/>
              <a:t>From C to B to A.</a:t>
            </a:r>
          </a:p>
          <a:p>
            <a:pPr marL="609600" indent="-609600" algn="just" eaLnBrk="1" hangingPunct="1">
              <a:buFontTx/>
              <a:buAutoNum type="arabicParenR"/>
            </a:pPr>
            <a:r>
              <a:rPr lang="en-GB" smtClean="0"/>
              <a:t>Between C and B, because there is a greater water potential gradient between these cells.</a:t>
            </a:r>
          </a:p>
          <a:p>
            <a:pPr marL="609600" indent="-609600" algn="just" eaLnBrk="1" hangingPunct="1">
              <a:buFontTx/>
              <a:buAutoNum type="arabicParenR"/>
            </a:pPr>
            <a:r>
              <a:rPr lang="en-GB" smtClean="0"/>
              <a:t>The water in the soil.  It has the greater amount of water in the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srcRect/>
          <a:stretch>
            <a:fillRect/>
          </a:stretch>
        </p:blipFill>
        <p:spPr bwMode="auto">
          <a:xfrm>
            <a:off x="395288" y="2057400"/>
            <a:ext cx="8297862" cy="4592638"/>
          </a:xfrm>
          <a:prstGeom prst="rect">
            <a:avLst/>
          </a:prstGeom>
          <a:noFill/>
          <a:ln w="9525">
            <a:noFill/>
            <a:miter lim="800000"/>
            <a:headEnd/>
            <a:tailEnd/>
          </a:ln>
        </p:spPr>
      </p:pic>
      <p:sp>
        <p:nvSpPr>
          <p:cNvPr id="10243" name="Rectangle 5"/>
          <p:cNvSpPr>
            <a:spLocks noChangeArrowheads="1"/>
          </p:cNvSpPr>
          <p:nvPr/>
        </p:nvSpPr>
        <p:spPr bwMode="auto">
          <a:xfrm>
            <a:off x="395288" y="5084763"/>
            <a:ext cx="2808287" cy="128111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44" name="Rectangle 6"/>
          <p:cNvSpPr>
            <a:spLocks noChangeArrowheads="1"/>
          </p:cNvSpPr>
          <p:nvPr/>
        </p:nvSpPr>
        <p:spPr bwMode="auto">
          <a:xfrm>
            <a:off x="395288" y="2060575"/>
            <a:ext cx="3700462" cy="5349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45" name="Rectangle 7"/>
          <p:cNvSpPr>
            <a:spLocks noGrp="1" noChangeArrowheads="1"/>
          </p:cNvSpPr>
          <p:nvPr>
            <p:ph type="body" idx="1"/>
          </p:nvPr>
        </p:nvSpPr>
        <p:spPr>
          <a:xfrm>
            <a:off x="323850" y="447675"/>
            <a:ext cx="8229600" cy="1685925"/>
          </a:xfrm>
          <a:noFill/>
        </p:spPr>
        <p:txBody>
          <a:bodyPr/>
          <a:lstStyle/>
          <a:p>
            <a:pPr algn="just" eaLnBrk="1" hangingPunct="1">
              <a:lnSpc>
                <a:spcPct val="80000"/>
              </a:lnSpc>
            </a:pPr>
            <a:r>
              <a:rPr lang="en-GB" sz="2400" smtClean="0"/>
              <a:t>As water enters the root hair cell, this raises its water potential, so it is now higher than that of its neighbouring cell.  This means water passes from the root hair cell to the cortex cell next to it.  This process is repeated across the root, until the water enters the xylem.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870325"/>
            <a:ext cx="8229600" cy="1143000"/>
          </a:xfrm>
        </p:spPr>
        <p:txBody>
          <a:bodyPr/>
          <a:lstStyle/>
          <a:p>
            <a:pPr eaLnBrk="1" hangingPunct="1"/>
            <a:r>
              <a:rPr lang="en-GB" sz="4000" smtClean="0"/>
              <a:t>The previous explanation is oversimplifies the process.  </a:t>
            </a:r>
            <a:br>
              <a:rPr lang="en-GB" sz="4000" smtClean="0"/>
            </a:br>
            <a:r>
              <a:rPr lang="en-GB" sz="4000" smtClean="0"/>
              <a:t>In fact, there are 2 different ways by which water can cross the root! </a:t>
            </a:r>
          </a:p>
        </p:txBody>
      </p:sp>
      <p:sp>
        <p:nvSpPr>
          <p:cNvPr id="12292" name="WordArt 4"/>
          <p:cNvSpPr>
            <a:spLocks noChangeArrowheads="1" noChangeShapeType="1" noTextEdit="1"/>
          </p:cNvSpPr>
          <p:nvPr/>
        </p:nvSpPr>
        <p:spPr bwMode="auto">
          <a:xfrm>
            <a:off x="1331913" y="765175"/>
            <a:ext cx="6480175" cy="1800225"/>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Are we OK so far?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ssolve">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5728"/>
            <a:ext cx="8229600" cy="1143000"/>
          </a:xfrm>
        </p:spPr>
        <p:txBody>
          <a:bodyPr/>
          <a:lstStyle/>
          <a:p>
            <a:pPr eaLnBrk="1" hangingPunct="1"/>
            <a:r>
              <a:rPr lang="en-GB" sz="4000" u="sng" dirty="0" smtClean="0"/>
              <a:t>The 2 pathways for water to move through the root of a plant</a:t>
            </a:r>
          </a:p>
        </p:txBody>
      </p:sp>
      <p:pic>
        <p:nvPicPr>
          <p:cNvPr id="12291" name="Picture 4"/>
          <p:cNvPicPr>
            <a:picLocks noChangeAspect="1" noChangeArrowheads="1"/>
          </p:cNvPicPr>
          <p:nvPr/>
        </p:nvPicPr>
        <p:blipFill>
          <a:blip r:embed="rId2"/>
          <a:srcRect/>
          <a:stretch>
            <a:fillRect/>
          </a:stretch>
        </p:blipFill>
        <p:spPr bwMode="auto">
          <a:xfrm>
            <a:off x="755650" y="1628775"/>
            <a:ext cx="8137525"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sng" strike="noStrike" kern="1200" cap="none" spc="0" normalizeH="0" baseline="0" noProof="0" smtClean="0">
                <a:ln>
                  <a:noFill/>
                </a:ln>
                <a:solidFill>
                  <a:schemeClr val="tx2"/>
                </a:solidFill>
                <a:effectLst/>
                <a:uLnTx/>
                <a:uFillTx/>
                <a:latin typeface="+mj-lt"/>
                <a:ea typeface="+mj-ea"/>
                <a:cs typeface="+mj-cs"/>
              </a:rPr>
              <a:t>Starter Activity</a:t>
            </a:r>
            <a:r>
              <a:rPr kumimoji="0" lang="en-GB" sz="4000" b="0" i="0" u="none" strike="noStrike" kern="1200" cap="none" spc="0" normalizeH="0" baseline="0" noProof="0" smtClean="0">
                <a:ln>
                  <a:noFill/>
                </a:ln>
                <a:solidFill>
                  <a:schemeClr val="tx2"/>
                </a:solidFill>
                <a:effectLst/>
                <a:uLnTx/>
                <a:uFillTx/>
                <a:latin typeface="+mj-lt"/>
                <a:ea typeface="+mj-ea"/>
                <a:cs typeface="+mj-cs"/>
              </a:rPr>
              <a:t>:  Label the parts of the transverse section of a root</a:t>
            </a:r>
          </a:p>
        </p:txBody>
      </p:sp>
      <p:pic>
        <p:nvPicPr>
          <p:cNvPr id="3" name="Picture 6"/>
          <p:cNvPicPr>
            <a:picLocks noChangeAspect="1" noChangeArrowheads="1"/>
          </p:cNvPicPr>
          <p:nvPr/>
        </p:nvPicPr>
        <p:blipFill>
          <a:blip r:embed="rId3"/>
          <a:srcRect/>
          <a:stretch>
            <a:fillRect/>
          </a:stretch>
        </p:blipFill>
        <p:spPr bwMode="auto">
          <a:xfrm>
            <a:off x="511175" y="1628775"/>
            <a:ext cx="8353425" cy="5248275"/>
          </a:xfrm>
          <a:prstGeom prst="rect">
            <a:avLst/>
          </a:prstGeom>
          <a:noFill/>
          <a:ln w="9525">
            <a:noFill/>
            <a:miter lim="800000"/>
            <a:headEnd/>
            <a:tailEnd/>
          </a:ln>
        </p:spPr>
      </p:pic>
      <p:sp>
        <p:nvSpPr>
          <p:cNvPr id="4" name="Rectangle 10"/>
          <p:cNvSpPr>
            <a:spLocks noChangeArrowheads="1"/>
          </p:cNvSpPr>
          <p:nvPr/>
        </p:nvSpPr>
        <p:spPr bwMode="auto">
          <a:xfrm>
            <a:off x="2959100" y="1657350"/>
            <a:ext cx="2016125" cy="346075"/>
          </a:xfrm>
          <a:prstGeom prst="rect">
            <a:avLst/>
          </a:prstGeom>
          <a:solidFill>
            <a:schemeClr val="bg1"/>
          </a:solidFill>
          <a:ln w="9525">
            <a:solidFill>
              <a:schemeClr val="tx1"/>
            </a:solidFill>
            <a:miter lim="800000"/>
            <a:headEnd/>
            <a:tailEnd/>
          </a:ln>
        </p:spPr>
        <p:txBody>
          <a:bodyPr wrap="none" anchor="ctr"/>
          <a:lstStyle/>
          <a:p>
            <a:pPr algn="ctr"/>
            <a:r>
              <a:rPr lang="en-GB"/>
              <a:t>A</a:t>
            </a:r>
          </a:p>
        </p:txBody>
      </p:sp>
      <p:sp>
        <p:nvSpPr>
          <p:cNvPr id="5" name="Line 11"/>
          <p:cNvSpPr>
            <a:spLocks noChangeShapeType="1"/>
          </p:cNvSpPr>
          <p:nvPr/>
        </p:nvSpPr>
        <p:spPr bwMode="auto">
          <a:xfrm>
            <a:off x="4067175" y="2060575"/>
            <a:ext cx="144463" cy="1368425"/>
          </a:xfrm>
          <a:prstGeom prst="line">
            <a:avLst/>
          </a:prstGeom>
          <a:noFill/>
          <a:ln w="57150">
            <a:solidFill>
              <a:schemeClr val="tx1"/>
            </a:solidFill>
            <a:round/>
            <a:headEnd/>
            <a:tailEnd type="triangle" w="med" len="med"/>
          </a:ln>
        </p:spPr>
        <p:txBody>
          <a:bodyPr/>
          <a:lstStyle/>
          <a:p>
            <a:endParaRPr lang="en-GB"/>
          </a:p>
        </p:txBody>
      </p:sp>
      <p:sp>
        <p:nvSpPr>
          <p:cNvPr id="6" name="Rectangle 12"/>
          <p:cNvSpPr>
            <a:spLocks noChangeArrowheads="1"/>
          </p:cNvSpPr>
          <p:nvPr/>
        </p:nvSpPr>
        <p:spPr bwMode="auto">
          <a:xfrm>
            <a:off x="6877050" y="1773238"/>
            <a:ext cx="2016125" cy="346075"/>
          </a:xfrm>
          <a:prstGeom prst="rect">
            <a:avLst/>
          </a:prstGeom>
          <a:solidFill>
            <a:schemeClr val="bg1"/>
          </a:solidFill>
          <a:ln w="9525">
            <a:solidFill>
              <a:schemeClr val="tx1"/>
            </a:solidFill>
            <a:miter lim="800000"/>
            <a:headEnd/>
            <a:tailEnd/>
          </a:ln>
        </p:spPr>
        <p:txBody>
          <a:bodyPr wrap="none" anchor="ctr"/>
          <a:lstStyle/>
          <a:p>
            <a:pPr algn="ctr"/>
            <a:r>
              <a:rPr lang="en-GB"/>
              <a:t>B</a:t>
            </a:r>
          </a:p>
        </p:txBody>
      </p:sp>
      <p:sp>
        <p:nvSpPr>
          <p:cNvPr id="7" name="Rectangle 13"/>
          <p:cNvSpPr>
            <a:spLocks noChangeArrowheads="1"/>
          </p:cNvSpPr>
          <p:nvPr/>
        </p:nvSpPr>
        <p:spPr bwMode="auto">
          <a:xfrm>
            <a:off x="6372225" y="3141663"/>
            <a:ext cx="2016125" cy="346075"/>
          </a:xfrm>
          <a:prstGeom prst="rect">
            <a:avLst/>
          </a:prstGeom>
          <a:solidFill>
            <a:schemeClr val="bg1"/>
          </a:solidFill>
          <a:ln w="9525">
            <a:solidFill>
              <a:schemeClr val="tx1"/>
            </a:solidFill>
            <a:miter lim="800000"/>
            <a:headEnd/>
            <a:tailEnd/>
          </a:ln>
        </p:spPr>
        <p:txBody>
          <a:bodyPr wrap="none" anchor="ctr"/>
          <a:lstStyle/>
          <a:p>
            <a:pPr algn="ctr"/>
            <a:r>
              <a:rPr lang="en-GB"/>
              <a:t>C</a:t>
            </a:r>
          </a:p>
        </p:txBody>
      </p:sp>
      <p:sp>
        <p:nvSpPr>
          <p:cNvPr id="8" name="Rectangle 14"/>
          <p:cNvSpPr>
            <a:spLocks noChangeArrowheads="1"/>
          </p:cNvSpPr>
          <p:nvPr/>
        </p:nvSpPr>
        <p:spPr bwMode="auto">
          <a:xfrm>
            <a:off x="3708400" y="6237288"/>
            <a:ext cx="1871663" cy="346075"/>
          </a:xfrm>
          <a:prstGeom prst="rect">
            <a:avLst/>
          </a:prstGeom>
          <a:solidFill>
            <a:schemeClr val="bg1"/>
          </a:solidFill>
          <a:ln w="9525">
            <a:solidFill>
              <a:schemeClr val="tx1"/>
            </a:solidFill>
            <a:miter lim="800000"/>
            <a:headEnd/>
            <a:tailEnd/>
          </a:ln>
        </p:spPr>
        <p:txBody>
          <a:bodyPr wrap="none" anchor="ctr"/>
          <a:lstStyle/>
          <a:p>
            <a:pPr algn="ctr"/>
            <a:r>
              <a:rPr lang="en-GB"/>
              <a:t>E</a:t>
            </a:r>
          </a:p>
        </p:txBody>
      </p:sp>
      <p:sp>
        <p:nvSpPr>
          <p:cNvPr id="9" name="Rectangle 15"/>
          <p:cNvSpPr>
            <a:spLocks noChangeArrowheads="1"/>
          </p:cNvSpPr>
          <p:nvPr/>
        </p:nvSpPr>
        <p:spPr bwMode="auto">
          <a:xfrm>
            <a:off x="323850" y="5876925"/>
            <a:ext cx="2016125" cy="346075"/>
          </a:xfrm>
          <a:prstGeom prst="rect">
            <a:avLst/>
          </a:prstGeom>
          <a:solidFill>
            <a:schemeClr val="bg1"/>
          </a:solidFill>
          <a:ln w="9525">
            <a:solidFill>
              <a:schemeClr val="tx1"/>
            </a:solidFill>
            <a:miter lim="800000"/>
            <a:headEnd/>
            <a:tailEnd/>
          </a:ln>
        </p:spPr>
        <p:txBody>
          <a:bodyPr wrap="none" anchor="ctr"/>
          <a:lstStyle/>
          <a:p>
            <a:pPr algn="ctr"/>
            <a:r>
              <a:rPr lang="en-GB"/>
              <a:t>F</a:t>
            </a:r>
          </a:p>
        </p:txBody>
      </p:sp>
      <p:sp>
        <p:nvSpPr>
          <p:cNvPr id="10" name="Rectangle 16"/>
          <p:cNvSpPr>
            <a:spLocks noChangeArrowheads="1"/>
          </p:cNvSpPr>
          <p:nvPr/>
        </p:nvSpPr>
        <p:spPr bwMode="auto">
          <a:xfrm>
            <a:off x="179388" y="3716338"/>
            <a:ext cx="1800225" cy="346075"/>
          </a:xfrm>
          <a:prstGeom prst="rect">
            <a:avLst/>
          </a:prstGeom>
          <a:solidFill>
            <a:schemeClr val="bg1"/>
          </a:solidFill>
          <a:ln w="9525">
            <a:solidFill>
              <a:schemeClr val="tx1"/>
            </a:solidFill>
            <a:miter lim="800000"/>
            <a:headEnd/>
            <a:tailEnd/>
          </a:ln>
        </p:spPr>
        <p:txBody>
          <a:bodyPr wrap="none" anchor="ctr"/>
          <a:lstStyle/>
          <a:p>
            <a:pPr algn="ctr"/>
            <a:r>
              <a:rPr lang="en-GB"/>
              <a:t>H</a:t>
            </a:r>
          </a:p>
        </p:txBody>
      </p:sp>
      <p:sp>
        <p:nvSpPr>
          <p:cNvPr id="11" name="Rectangle 17"/>
          <p:cNvSpPr>
            <a:spLocks noChangeArrowheads="1"/>
          </p:cNvSpPr>
          <p:nvPr/>
        </p:nvSpPr>
        <p:spPr bwMode="auto">
          <a:xfrm>
            <a:off x="179388" y="4883150"/>
            <a:ext cx="1800225" cy="346075"/>
          </a:xfrm>
          <a:prstGeom prst="rect">
            <a:avLst/>
          </a:prstGeom>
          <a:solidFill>
            <a:schemeClr val="bg1"/>
          </a:solidFill>
          <a:ln w="9525">
            <a:solidFill>
              <a:schemeClr val="tx1"/>
            </a:solidFill>
            <a:miter lim="800000"/>
            <a:headEnd/>
            <a:tailEnd/>
          </a:ln>
        </p:spPr>
        <p:txBody>
          <a:bodyPr wrap="none" anchor="ctr"/>
          <a:lstStyle/>
          <a:p>
            <a:pPr algn="ctr"/>
            <a:r>
              <a:rPr lang="en-GB"/>
              <a:t>G</a:t>
            </a:r>
          </a:p>
        </p:txBody>
      </p:sp>
      <p:sp>
        <p:nvSpPr>
          <p:cNvPr id="12" name="Rectangle 18"/>
          <p:cNvSpPr>
            <a:spLocks noChangeArrowheads="1"/>
          </p:cNvSpPr>
          <p:nvPr/>
        </p:nvSpPr>
        <p:spPr bwMode="auto">
          <a:xfrm>
            <a:off x="5824538" y="5300663"/>
            <a:ext cx="1368425" cy="346075"/>
          </a:xfrm>
          <a:prstGeom prst="rect">
            <a:avLst/>
          </a:prstGeom>
          <a:solidFill>
            <a:schemeClr val="bg1"/>
          </a:solidFill>
          <a:ln w="9525">
            <a:solidFill>
              <a:schemeClr val="tx1"/>
            </a:solidFill>
            <a:miter lim="800000"/>
            <a:headEnd/>
            <a:tailEnd/>
          </a:ln>
        </p:spPr>
        <p:txBody>
          <a:bodyPr wrap="none" anchor="ctr"/>
          <a:lstStyle/>
          <a:p>
            <a:pPr algn="ctr"/>
            <a:r>
              <a:rPr lang="en-GB"/>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57166"/>
            <a:ext cx="8229600" cy="1143000"/>
          </a:xfrm>
        </p:spPr>
        <p:txBody>
          <a:bodyPr/>
          <a:lstStyle/>
          <a:p>
            <a:pPr eaLnBrk="1" hangingPunct="1"/>
            <a:r>
              <a:rPr lang="en-GB" dirty="0" smtClean="0"/>
              <a:t>Quick Recap!</a:t>
            </a:r>
          </a:p>
        </p:txBody>
      </p:sp>
      <p:sp>
        <p:nvSpPr>
          <p:cNvPr id="13315" name="Rectangle 3"/>
          <p:cNvSpPr>
            <a:spLocks noGrp="1" noChangeArrowheads="1"/>
          </p:cNvSpPr>
          <p:nvPr>
            <p:ph type="body" idx="1"/>
          </p:nvPr>
        </p:nvSpPr>
        <p:spPr>
          <a:xfrm>
            <a:off x="457200" y="1714488"/>
            <a:ext cx="8229600" cy="4389437"/>
          </a:xfrm>
        </p:spPr>
        <p:txBody>
          <a:bodyPr/>
          <a:lstStyle/>
          <a:p>
            <a:pPr eaLnBrk="1" hangingPunct="1"/>
            <a:r>
              <a:rPr lang="en-GB" sz="2800" dirty="0" smtClean="0"/>
              <a:t>Strands called </a:t>
            </a:r>
            <a:r>
              <a:rPr lang="en-GB" sz="2800" b="1" dirty="0" err="1" smtClean="0"/>
              <a:t>Plasmodesmata</a:t>
            </a:r>
            <a:r>
              <a:rPr lang="en-GB" sz="2800" dirty="0" smtClean="0"/>
              <a:t> pass through pores in the cellulose cell walls and connect the cytoplasm of neighbouring plant cells.</a:t>
            </a:r>
          </a:p>
        </p:txBody>
      </p:sp>
      <p:pic>
        <p:nvPicPr>
          <p:cNvPr id="13316" name="Picture 5" descr="http://fig.cox.miami.edu/~cmallery/150/cells/plasmodesmata.jpg"/>
          <p:cNvPicPr>
            <a:picLocks noChangeAspect="1" noChangeArrowheads="1"/>
          </p:cNvPicPr>
          <p:nvPr/>
        </p:nvPicPr>
        <p:blipFill>
          <a:blip r:embed="rId2"/>
          <a:srcRect r="45354" b="10255"/>
          <a:stretch>
            <a:fillRect/>
          </a:stretch>
        </p:blipFill>
        <p:spPr bwMode="auto">
          <a:xfrm>
            <a:off x="1000125" y="3214688"/>
            <a:ext cx="3903663" cy="3308350"/>
          </a:xfrm>
          <a:prstGeom prst="rect">
            <a:avLst/>
          </a:prstGeom>
          <a:noFill/>
          <a:ln w="9525">
            <a:noFill/>
            <a:miter lim="800000"/>
            <a:headEnd/>
            <a:tailEnd/>
          </a:ln>
        </p:spPr>
      </p:pic>
      <p:pic>
        <p:nvPicPr>
          <p:cNvPr id="13317" name="Picture 7" descr="http://www.microscopyu.com/galleries/dxm1200/images/plasmodesmata40xlarge.jpg"/>
          <p:cNvPicPr>
            <a:picLocks noChangeAspect="1" noChangeArrowheads="1"/>
          </p:cNvPicPr>
          <p:nvPr/>
        </p:nvPicPr>
        <p:blipFill>
          <a:blip r:embed="rId3"/>
          <a:srcRect/>
          <a:stretch>
            <a:fillRect/>
          </a:stretch>
        </p:blipFill>
        <p:spPr bwMode="auto">
          <a:xfrm>
            <a:off x="5072063" y="3429000"/>
            <a:ext cx="3648075"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85728"/>
            <a:ext cx="8229600" cy="1143000"/>
          </a:xfrm>
        </p:spPr>
        <p:txBody>
          <a:bodyPr/>
          <a:lstStyle/>
          <a:p>
            <a:pPr eaLnBrk="1" hangingPunct="1"/>
            <a:r>
              <a:rPr lang="en-GB" dirty="0" smtClean="0"/>
              <a:t>The </a:t>
            </a:r>
            <a:r>
              <a:rPr lang="en-GB" dirty="0" err="1" smtClean="0"/>
              <a:t>Symplast</a:t>
            </a:r>
            <a:r>
              <a:rPr lang="en-GB" dirty="0" smtClean="0"/>
              <a:t> Pathway</a:t>
            </a:r>
          </a:p>
        </p:txBody>
      </p:sp>
      <p:sp>
        <p:nvSpPr>
          <p:cNvPr id="15363" name="Rectangle 3"/>
          <p:cNvSpPr>
            <a:spLocks noGrp="1" noChangeArrowheads="1"/>
          </p:cNvSpPr>
          <p:nvPr>
            <p:ph type="body" idx="1"/>
          </p:nvPr>
        </p:nvSpPr>
        <p:spPr>
          <a:xfrm>
            <a:off x="107950" y="1600200"/>
            <a:ext cx="4043363" cy="1468438"/>
          </a:xfrm>
        </p:spPr>
        <p:txBody>
          <a:bodyPr/>
          <a:lstStyle/>
          <a:p>
            <a:pPr marL="457200" indent="-457200" eaLnBrk="1" hangingPunct="1">
              <a:lnSpc>
                <a:spcPct val="90000"/>
              </a:lnSpc>
              <a:buFontTx/>
              <a:buAutoNum type="arabicParenR"/>
            </a:pPr>
            <a:r>
              <a:rPr lang="en-GB" sz="2400" smtClean="0"/>
              <a:t>Water enters the cytoplasm through the partially permeable membrane.</a:t>
            </a:r>
          </a:p>
        </p:txBody>
      </p:sp>
      <p:sp>
        <p:nvSpPr>
          <p:cNvPr id="14340" name="Freeform 4"/>
          <p:cNvSpPr>
            <a:spLocks/>
          </p:cNvSpPr>
          <p:nvPr/>
        </p:nvSpPr>
        <p:spPr bwMode="auto">
          <a:xfrm>
            <a:off x="3787775" y="2439988"/>
            <a:ext cx="2408238" cy="3030537"/>
          </a:xfrm>
          <a:custGeom>
            <a:avLst/>
            <a:gdLst>
              <a:gd name="T0" fmla="*/ 563 w 1303"/>
              <a:gd name="T1" fmla="*/ 1684 h 1757"/>
              <a:gd name="T2" fmla="*/ 416 w 1303"/>
              <a:gd name="T3" fmla="*/ 1574 h 1757"/>
              <a:gd name="T4" fmla="*/ 343 w 1303"/>
              <a:gd name="T5" fmla="*/ 1483 h 1757"/>
              <a:gd name="T6" fmla="*/ 343 w 1303"/>
              <a:gd name="T7" fmla="*/ 1391 h 1757"/>
              <a:gd name="T8" fmla="*/ 453 w 1303"/>
              <a:gd name="T9" fmla="*/ 102 h 1757"/>
              <a:gd name="T10" fmla="*/ 1075 w 1303"/>
              <a:gd name="T11" fmla="*/ 111 h 1757"/>
              <a:gd name="T12" fmla="*/ 1230 w 1303"/>
              <a:gd name="T13" fmla="*/ 230 h 1757"/>
              <a:gd name="T14" fmla="*/ 1257 w 1303"/>
              <a:gd name="T15" fmla="*/ 257 h 1757"/>
              <a:gd name="T16" fmla="*/ 1294 w 1303"/>
              <a:gd name="T17" fmla="*/ 312 h 1757"/>
              <a:gd name="T18" fmla="*/ 1303 w 1303"/>
              <a:gd name="T19" fmla="*/ 340 h 1757"/>
              <a:gd name="T20" fmla="*/ 1294 w 1303"/>
              <a:gd name="T21" fmla="*/ 523 h 1757"/>
              <a:gd name="T22" fmla="*/ 1257 w 1303"/>
              <a:gd name="T23" fmla="*/ 568 h 1757"/>
              <a:gd name="T24" fmla="*/ 1221 w 1303"/>
              <a:gd name="T25" fmla="*/ 614 h 1757"/>
              <a:gd name="T26" fmla="*/ 1175 w 1303"/>
              <a:gd name="T27" fmla="*/ 651 h 1757"/>
              <a:gd name="T28" fmla="*/ 1111 w 1303"/>
              <a:gd name="T29" fmla="*/ 733 h 1757"/>
              <a:gd name="T30" fmla="*/ 1084 w 1303"/>
              <a:gd name="T31" fmla="*/ 1437 h 1757"/>
              <a:gd name="T32" fmla="*/ 1047 w 1303"/>
              <a:gd name="T33" fmla="*/ 1556 h 1757"/>
              <a:gd name="T34" fmla="*/ 563 w 1303"/>
              <a:gd name="T35" fmla="*/ 1684 h 17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757"/>
              <a:gd name="T56" fmla="*/ 1303 w 1303"/>
              <a:gd name="T57" fmla="*/ 1757 h 17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757">
                <a:moveTo>
                  <a:pt x="563" y="1684"/>
                </a:moveTo>
                <a:cubicBezTo>
                  <a:pt x="505" y="1648"/>
                  <a:pt x="469" y="1613"/>
                  <a:pt x="416" y="1574"/>
                </a:cubicBezTo>
                <a:cubicBezTo>
                  <a:pt x="403" y="1535"/>
                  <a:pt x="366" y="1518"/>
                  <a:pt x="343" y="1483"/>
                </a:cubicBezTo>
                <a:cubicBezTo>
                  <a:pt x="323" y="1422"/>
                  <a:pt x="342" y="1493"/>
                  <a:pt x="343" y="1391"/>
                </a:cubicBezTo>
                <a:cubicBezTo>
                  <a:pt x="346" y="1164"/>
                  <a:pt x="0" y="248"/>
                  <a:pt x="453" y="102"/>
                </a:cubicBezTo>
                <a:cubicBezTo>
                  <a:pt x="606" y="0"/>
                  <a:pt x="883" y="95"/>
                  <a:pt x="1075" y="111"/>
                </a:cubicBezTo>
                <a:cubicBezTo>
                  <a:pt x="1136" y="131"/>
                  <a:pt x="1186" y="186"/>
                  <a:pt x="1230" y="230"/>
                </a:cubicBezTo>
                <a:cubicBezTo>
                  <a:pt x="1239" y="239"/>
                  <a:pt x="1248" y="248"/>
                  <a:pt x="1257" y="257"/>
                </a:cubicBezTo>
                <a:cubicBezTo>
                  <a:pt x="1273" y="273"/>
                  <a:pt x="1294" y="312"/>
                  <a:pt x="1294" y="312"/>
                </a:cubicBezTo>
                <a:cubicBezTo>
                  <a:pt x="1297" y="321"/>
                  <a:pt x="1303" y="330"/>
                  <a:pt x="1303" y="340"/>
                </a:cubicBezTo>
                <a:cubicBezTo>
                  <a:pt x="1303" y="401"/>
                  <a:pt x="1302" y="462"/>
                  <a:pt x="1294" y="523"/>
                </a:cubicBezTo>
                <a:cubicBezTo>
                  <a:pt x="1292" y="538"/>
                  <a:pt x="1267" y="558"/>
                  <a:pt x="1257" y="568"/>
                </a:cubicBezTo>
                <a:cubicBezTo>
                  <a:pt x="1243" y="582"/>
                  <a:pt x="1235" y="600"/>
                  <a:pt x="1221" y="614"/>
                </a:cubicBezTo>
                <a:cubicBezTo>
                  <a:pt x="1180" y="654"/>
                  <a:pt x="1205" y="610"/>
                  <a:pt x="1175" y="651"/>
                </a:cubicBezTo>
                <a:cubicBezTo>
                  <a:pt x="1113" y="734"/>
                  <a:pt x="1165" y="679"/>
                  <a:pt x="1111" y="733"/>
                </a:cubicBezTo>
                <a:cubicBezTo>
                  <a:pt x="1040" y="946"/>
                  <a:pt x="1087" y="1316"/>
                  <a:pt x="1084" y="1437"/>
                </a:cubicBezTo>
                <a:cubicBezTo>
                  <a:pt x="1083" y="1488"/>
                  <a:pt x="1080" y="1521"/>
                  <a:pt x="1047" y="1556"/>
                </a:cubicBezTo>
                <a:cubicBezTo>
                  <a:pt x="980" y="1757"/>
                  <a:pt x="731" y="1694"/>
                  <a:pt x="563" y="1684"/>
                </a:cubicBezTo>
                <a:close/>
              </a:path>
            </a:pathLst>
          </a:custGeom>
          <a:solidFill>
            <a:srgbClr val="C0C0C0"/>
          </a:solidFill>
          <a:ln w="9525">
            <a:solidFill>
              <a:schemeClr val="tx1"/>
            </a:solidFill>
            <a:round/>
            <a:headEnd/>
            <a:tailEnd/>
          </a:ln>
        </p:spPr>
        <p:txBody>
          <a:bodyPr/>
          <a:lstStyle/>
          <a:p>
            <a:endParaRPr lang="en-US"/>
          </a:p>
        </p:txBody>
      </p:sp>
      <p:sp>
        <p:nvSpPr>
          <p:cNvPr id="14341" name="Freeform 5"/>
          <p:cNvSpPr>
            <a:spLocks/>
          </p:cNvSpPr>
          <p:nvPr/>
        </p:nvSpPr>
        <p:spPr bwMode="auto">
          <a:xfrm>
            <a:off x="4119563" y="2692400"/>
            <a:ext cx="1787525" cy="2444750"/>
          </a:xfrm>
          <a:custGeom>
            <a:avLst/>
            <a:gdLst>
              <a:gd name="T0" fmla="*/ 563 w 1303"/>
              <a:gd name="T1" fmla="*/ 1684 h 1757"/>
              <a:gd name="T2" fmla="*/ 416 w 1303"/>
              <a:gd name="T3" fmla="*/ 1574 h 1757"/>
              <a:gd name="T4" fmla="*/ 343 w 1303"/>
              <a:gd name="T5" fmla="*/ 1483 h 1757"/>
              <a:gd name="T6" fmla="*/ 343 w 1303"/>
              <a:gd name="T7" fmla="*/ 1391 h 1757"/>
              <a:gd name="T8" fmla="*/ 453 w 1303"/>
              <a:gd name="T9" fmla="*/ 102 h 1757"/>
              <a:gd name="T10" fmla="*/ 1075 w 1303"/>
              <a:gd name="T11" fmla="*/ 111 h 1757"/>
              <a:gd name="T12" fmla="*/ 1230 w 1303"/>
              <a:gd name="T13" fmla="*/ 230 h 1757"/>
              <a:gd name="T14" fmla="*/ 1257 w 1303"/>
              <a:gd name="T15" fmla="*/ 257 h 1757"/>
              <a:gd name="T16" fmla="*/ 1294 w 1303"/>
              <a:gd name="T17" fmla="*/ 312 h 1757"/>
              <a:gd name="T18" fmla="*/ 1303 w 1303"/>
              <a:gd name="T19" fmla="*/ 340 h 1757"/>
              <a:gd name="T20" fmla="*/ 1294 w 1303"/>
              <a:gd name="T21" fmla="*/ 523 h 1757"/>
              <a:gd name="T22" fmla="*/ 1257 w 1303"/>
              <a:gd name="T23" fmla="*/ 568 h 1757"/>
              <a:gd name="T24" fmla="*/ 1221 w 1303"/>
              <a:gd name="T25" fmla="*/ 614 h 1757"/>
              <a:gd name="T26" fmla="*/ 1175 w 1303"/>
              <a:gd name="T27" fmla="*/ 651 h 1757"/>
              <a:gd name="T28" fmla="*/ 1111 w 1303"/>
              <a:gd name="T29" fmla="*/ 733 h 1757"/>
              <a:gd name="T30" fmla="*/ 1084 w 1303"/>
              <a:gd name="T31" fmla="*/ 1437 h 1757"/>
              <a:gd name="T32" fmla="*/ 1047 w 1303"/>
              <a:gd name="T33" fmla="*/ 1556 h 1757"/>
              <a:gd name="T34" fmla="*/ 563 w 1303"/>
              <a:gd name="T35" fmla="*/ 1684 h 17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757"/>
              <a:gd name="T56" fmla="*/ 1303 w 1303"/>
              <a:gd name="T57" fmla="*/ 1757 h 17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757">
                <a:moveTo>
                  <a:pt x="563" y="1684"/>
                </a:moveTo>
                <a:cubicBezTo>
                  <a:pt x="505" y="1648"/>
                  <a:pt x="469" y="1613"/>
                  <a:pt x="416" y="1574"/>
                </a:cubicBezTo>
                <a:cubicBezTo>
                  <a:pt x="403" y="1535"/>
                  <a:pt x="366" y="1518"/>
                  <a:pt x="343" y="1483"/>
                </a:cubicBezTo>
                <a:cubicBezTo>
                  <a:pt x="323" y="1422"/>
                  <a:pt x="342" y="1493"/>
                  <a:pt x="343" y="1391"/>
                </a:cubicBezTo>
                <a:cubicBezTo>
                  <a:pt x="346" y="1164"/>
                  <a:pt x="0" y="248"/>
                  <a:pt x="453" y="102"/>
                </a:cubicBezTo>
                <a:cubicBezTo>
                  <a:pt x="606" y="0"/>
                  <a:pt x="883" y="95"/>
                  <a:pt x="1075" y="111"/>
                </a:cubicBezTo>
                <a:cubicBezTo>
                  <a:pt x="1136" y="131"/>
                  <a:pt x="1186" y="186"/>
                  <a:pt x="1230" y="230"/>
                </a:cubicBezTo>
                <a:cubicBezTo>
                  <a:pt x="1239" y="239"/>
                  <a:pt x="1248" y="248"/>
                  <a:pt x="1257" y="257"/>
                </a:cubicBezTo>
                <a:cubicBezTo>
                  <a:pt x="1273" y="273"/>
                  <a:pt x="1294" y="312"/>
                  <a:pt x="1294" y="312"/>
                </a:cubicBezTo>
                <a:cubicBezTo>
                  <a:pt x="1297" y="321"/>
                  <a:pt x="1303" y="330"/>
                  <a:pt x="1303" y="340"/>
                </a:cubicBezTo>
                <a:cubicBezTo>
                  <a:pt x="1303" y="401"/>
                  <a:pt x="1302" y="462"/>
                  <a:pt x="1294" y="523"/>
                </a:cubicBezTo>
                <a:cubicBezTo>
                  <a:pt x="1292" y="538"/>
                  <a:pt x="1267" y="558"/>
                  <a:pt x="1257" y="568"/>
                </a:cubicBezTo>
                <a:cubicBezTo>
                  <a:pt x="1243" y="582"/>
                  <a:pt x="1235" y="600"/>
                  <a:pt x="1221" y="614"/>
                </a:cubicBezTo>
                <a:cubicBezTo>
                  <a:pt x="1180" y="654"/>
                  <a:pt x="1205" y="610"/>
                  <a:pt x="1175" y="651"/>
                </a:cubicBezTo>
                <a:cubicBezTo>
                  <a:pt x="1113" y="734"/>
                  <a:pt x="1165" y="679"/>
                  <a:pt x="1111" y="733"/>
                </a:cubicBezTo>
                <a:cubicBezTo>
                  <a:pt x="1040" y="946"/>
                  <a:pt x="1087" y="1316"/>
                  <a:pt x="1084" y="1437"/>
                </a:cubicBezTo>
                <a:cubicBezTo>
                  <a:pt x="1083" y="1488"/>
                  <a:pt x="1080" y="1521"/>
                  <a:pt x="1047" y="1556"/>
                </a:cubicBezTo>
                <a:cubicBezTo>
                  <a:pt x="980" y="1757"/>
                  <a:pt x="731" y="1694"/>
                  <a:pt x="563" y="1684"/>
                </a:cubicBezTo>
                <a:close/>
              </a:path>
            </a:pathLst>
          </a:custGeom>
          <a:solidFill>
            <a:srgbClr val="FFFF99"/>
          </a:solidFill>
          <a:ln w="6350">
            <a:solidFill>
              <a:schemeClr val="tx1"/>
            </a:solidFill>
            <a:round/>
            <a:headEnd/>
            <a:tailEnd/>
          </a:ln>
        </p:spPr>
        <p:txBody>
          <a:bodyPr/>
          <a:lstStyle/>
          <a:p>
            <a:endParaRPr lang="en-US"/>
          </a:p>
        </p:txBody>
      </p:sp>
      <p:sp>
        <p:nvSpPr>
          <p:cNvPr id="14342" name="Freeform 6"/>
          <p:cNvSpPr>
            <a:spLocks/>
          </p:cNvSpPr>
          <p:nvPr/>
        </p:nvSpPr>
        <p:spPr bwMode="auto">
          <a:xfrm>
            <a:off x="4494213" y="3116263"/>
            <a:ext cx="936625" cy="1711325"/>
          </a:xfrm>
          <a:custGeom>
            <a:avLst/>
            <a:gdLst>
              <a:gd name="T0" fmla="*/ 563 w 1303"/>
              <a:gd name="T1" fmla="*/ 1684 h 1757"/>
              <a:gd name="T2" fmla="*/ 416 w 1303"/>
              <a:gd name="T3" fmla="*/ 1574 h 1757"/>
              <a:gd name="T4" fmla="*/ 343 w 1303"/>
              <a:gd name="T5" fmla="*/ 1483 h 1757"/>
              <a:gd name="T6" fmla="*/ 343 w 1303"/>
              <a:gd name="T7" fmla="*/ 1391 h 1757"/>
              <a:gd name="T8" fmla="*/ 453 w 1303"/>
              <a:gd name="T9" fmla="*/ 102 h 1757"/>
              <a:gd name="T10" fmla="*/ 1075 w 1303"/>
              <a:gd name="T11" fmla="*/ 111 h 1757"/>
              <a:gd name="T12" fmla="*/ 1230 w 1303"/>
              <a:gd name="T13" fmla="*/ 230 h 1757"/>
              <a:gd name="T14" fmla="*/ 1257 w 1303"/>
              <a:gd name="T15" fmla="*/ 257 h 1757"/>
              <a:gd name="T16" fmla="*/ 1294 w 1303"/>
              <a:gd name="T17" fmla="*/ 312 h 1757"/>
              <a:gd name="T18" fmla="*/ 1303 w 1303"/>
              <a:gd name="T19" fmla="*/ 340 h 1757"/>
              <a:gd name="T20" fmla="*/ 1294 w 1303"/>
              <a:gd name="T21" fmla="*/ 523 h 1757"/>
              <a:gd name="T22" fmla="*/ 1257 w 1303"/>
              <a:gd name="T23" fmla="*/ 568 h 1757"/>
              <a:gd name="T24" fmla="*/ 1221 w 1303"/>
              <a:gd name="T25" fmla="*/ 614 h 1757"/>
              <a:gd name="T26" fmla="*/ 1175 w 1303"/>
              <a:gd name="T27" fmla="*/ 651 h 1757"/>
              <a:gd name="T28" fmla="*/ 1111 w 1303"/>
              <a:gd name="T29" fmla="*/ 733 h 1757"/>
              <a:gd name="T30" fmla="*/ 1084 w 1303"/>
              <a:gd name="T31" fmla="*/ 1437 h 1757"/>
              <a:gd name="T32" fmla="*/ 1047 w 1303"/>
              <a:gd name="T33" fmla="*/ 1556 h 1757"/>
              <a:gd name="T34" fmla="*/ 563 w 1303"/>
              <a:gd name="T35" fmla="*/ 1684 h 17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757"/>
              <a:gd name="T56" fmla="*/ 1303 w 1303"/>
              <a:gd name="T57" fmla="*/ 1757 h 17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757">
                <a:moveTo>
                  <a:pt x="563" y="1684"/>
                </a:moveTo>
                <a:cubicBezTo>
                  <a:pt x="505" y="1648"/>
                  <a:pt x="469" y="1613"/>
                  <a:pt x="416" y="1574"/>
                </a:cubicBezTo>
                <a:cubicBezTo>
                  <a:pt x="403" y="1535"/>
                  <a:pt x="366" y="1518"/>
                  <a:pt x="343" y="1483"/>
                </a:cubicBezTo>
                <a:cubicBezTo>
                  <a:pt x="323" y="1422"/>
                  <a:pt x="342" y="1493"/>
                  <a:pt x="343" y="1391"/>
                </a:cubicBezTo>
                <a:cubicBezTo>
                  <a:pt x="346" y="1164"/>
                  <a:pt x="0" y="248"/>
                  <a:pt x="453" y="102"/>
                </a:cubicBezTo>
                <a:cubicBezTo>
                  <a:pt x="606" y="0"/>
                  <a:pt x="883" y="95"/>
                  <a:pt x="1075" y="111"/>
                </a:cubicBezTo>
                <a:cubicBezTo>
                  <a:pt x="1136" y="131"/>
                  <a:pt x="1186" y="186"/>
                  <a:pt x="1230" y="230"/>
                </a:cubicBezTo>
                <a:cubicBezTo>
                  <a:pt x="1239" y="239"/>
                  <a:pt x="1248" y="248"/>
                  <a:pt x="1257" y="257"/>
                </a:cubicBezTo>
                <a:cubicBezTo>
                  <a:pt x="1273" y="273"/>
                  <a:pt x="1294" y="312"/>
                  <a:pt x="1294" y="312"/>
                </a:cubicBezTo>
                <a:cubicBezTo>
                  <a:pt x="1297" y="321"/>
                  <a:pt x="1303" y="330"/>
                  <a:pt x="1303" y="340"/>
                </a:cubicBezTo>
                <a:cubicBezTo>
                  <a:pt x="1303" y="401"/>
                  <a:pt x="1302" y="462"/>
                  <a:pt x="1294" y="523"/>
                </a:cubicBezTo>
                <a:cubicBezTo>
                  <a:pt x="1292" y="538"/>
                  <a:pt x="1267" y="558"/>
                  <a:pt x="1257" y="568"/>
                </a:cubicBezTo>
                <a:cubicBezTo>
                  <a:pt x="1243" y="582"/>
                  <a:pt x="1235" y="600"/>
                  <a:pt x="1221" y="614"/>
                </a:cubicBezTo>
                <a:cubicBezTo>
                  <a:pt x="1180" y="654"/>
                  <a:pt x="1205" y="610"/>
                  <a:pt x="1175" y="651"/>
                </a:cubicBezTo>
                <a:cubicBezTo>
                  <a:pt x="1113" y="734"/>
                  <a:pt x="1165" y="679"/>
                  <a:pt x="1111" y="733"/>
                </a:cubicBezTo>
                <a:cubicBezTo>
                  <a:pt x="1040" y="946"/>
                  <a:pt x="1087" y="1316"/>
                  <a:pt x="1084" y="1437"/>
                </a:cubicBezTo>
                <a:cubicBezTo>
                  <a:pt x="1083" y="1488"/>
                  <a:pt x="1080" y="1521"/>
                  <a:pt x="1047" y="1556"/>
                </a:cubicBezTo>
                <a:cubicBezTo>
                  <a:pt x="980" y="1757"/>
                  <a:pt x="731" y="1694"/>
                  <a:pt x="563" y="1684"/>
                </a:cubicBezTo>
                <a:close/>
              </a:path>
            </a:pathLst>
          </a:custGeom>
          <a:solidFill>
            <a:schemeClr val="bg1"/>
          </a:solidFill>
          <a:ln w="6350">
            <a:solidFill>
              <a:schemeClr val="tx1"/>
            </a:solidFill>
            <a:round/>
            <a:headEnd/>
            <a:tailEnd/>
          </a:ln>
        </p:spPr>
        <p:txBody>
          <a:bodyPr/>
          <a:lstStyle/>
          <a:p>
            <a:endParaRPr lang="en-US"/>
          </a:p>
        </p:txBody>
      </p:sp>
      <p:sp>
        <p:nvSpPr>
          <p:cNvPr id="14343" name="Oval 7"/>
          <p:cNvSpPr>
            <a:spLocks noChangeArrowheads="1"/>
          </p:cNvSpPr>
          <p:nvPr/>
        </p:nvSpPr>
        <p:spPr bwMode="auto">
          <a:xfrm>
            <a:off x="5345113" y="2949575"/>
            <a:ext cx="255587" cy="250825"/>
          </a:xfrm>
          <a:prstGeom prst="ellipse">
            <a:avLst/>
          </a:prstGeom>
          <a:solidFill>
            <a:schemeClr val="tx2"/>
          </a:solidFill>
          <a:ln w="9525">
            <a:solidFill>
              <a:schemeClr val="tx1"/>
            </a:solidFill>
            <a:round/>
            <a:headEnd/>
            <a:tailEnd/>
          </a:ln>
        </p:spPr>
        <p:txBody>
          <a:bodyPr wrap="none" anchor="ctr"/>
          <a:lstStyle/>
          <a:p>
            <a:endParaRPr lang="en-US"/>
          </a:p>
        </p:txBody>
      </p:sp>
      <p:sp>
        <p:nvSpPr>
          <p:cNvPr id="14344" name="Freeform 8"/>
          <p:cNvSpPr>
            <a:spLocks/>
          </p:cNvSpPr>
          <p:nvPr/>
        </p:nvSpPr>
        <p:spPr bwMode="auto">
          <a:xfrm>
            <a:off x="5678488" y="3438525"/>
            <a:ext cx="2185987" cy="2511425"/>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C0C0C0"/>
          </a:solidFill>
          <a:ln w="9525">
            <a:solidFill>
              <a:schemeClr val="tx1"/>
            </a:solidFill>
            <a:round/>
            <a:headEnd/>
            <a:tailEnd/>
          </a:ln>
        </p:spPr>
        <p:txBody>
          <a:bodyPr/>
          <a:lstStyle/>
          <a:p>
            <a:endParaRPr lang="en-US"/>
          </a:p>
        </p:txBody>
      </p:sp>
      <p:sp>
        <p:nvSpPr>
          <p:cNvPr id="14345" name="Freeform 9"/>
          <p:cNvSpPr>
            <a:spLocks/>
          </p:cNvSpPr>
          <p:nvPr/>
        </p:nvSpPr>
        <p:spPr bwMode="auto">
          <a:xfrm>
            <a:off x="5873750" y="3749675"/>
            <a:ext cx="1787525" cy="1924050"/>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FFFF99"/>
          </a:solidFill>
          <a:ln w="9525">
            <a:solidFill>
              <a:schemeClr val="tx1"/>
            </a:solidFill>
            <a:round/>
            <a:headEnd/>
            <a:tailEnd/>
          </a:ln>
        </p:spPr>
        <p:txBody>
          <a:bodyPr/>
          <a:lstStyle/>
          <a:p>
            <a:endParaRPr lang="en-US"/>
          </a:p>
        </p:txBody>
      </p:sp>
      <p:sp>
        <p:nvSpPr>
          <p:cNvPr id="14346" name="Freeform 10"/>
          <p:cNvSpPr>
            <a:spLocks/>
          </p:cNvSpPr>
          <p:nvPr/>
        </p:nvSpPr>
        <p:spPr bwMode="auto">
          <a:xfrm>
            <a:off x="6196013" y="4203700"/>
            <a:ext cx="1108075" cy="1219200"/>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chemeClr val="bg1"/>
          </a:solidFill>
          <a:ln w="9525">
            <a:solidFill>
              <a:schemeClr val="tx1"/>
            </a:solidFill>
            <a:round/>
            <a:headEnd/>
            <a:tailEnd/>
          </a:ln>
        </p:spPr>
        <p:txBody>
          <a:bodyPr/>
          <a:lstStyle/>
          <a:p>
            <a:endParaRPr lang="en-US"/>
          </a:p>
        </p:txBody>
      </p:sp>
      <p:sp>
        <p:nvSpPr>
          <p:cNvPr id="14347" name="Oval 11"/>
          <p:cNvSpPr>
            <a:spLocks noChangeArrowheads="1"/>
          </p:cNvSpPr>
          <p:nvPr/>
        </p:nvSpPr>
        <p:spPr bwMode="auto">
          <a:xfrm>
            <a:off x="7218363" y="4151313"/>
            <a:ext cx="255587" cy="250825"/>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2" name="Group 12"/>
          <p:cNvGrpSpPr>
            <a:grpSpLocks/>
          </p:cNvGrpSpPr>
          <p:nvPr/>
        </p:nvGrpSpPr>
        <p:grpSpPr bwMode="auto">
          <a:xfrm rot="6407478">
            <a:off x="6396038" y="1574800"/>
            <a:ext cx="2146300" cy="2559050"/>
            <a:chOff x="3393" y="797"/>
            <a:chExt cx="1165" cy="1363"/>
          </a:xfrm>
        </p:grpSpPr>
        <p:sp>
          <p:nvSpPr>
            <p:cNvPr id="14373" name="Freeform 13"/>
            <p:cNvSpPr>
              <a:spLocks/>
            </p:cNvSpPr>
            <p:nvPr/>
          </p:nvSpPr>
          <p:spPr bwMode="auto">
            <a:xfrm>
              <a:off x="3393" y="797"/>
              <a:ext cx="1165" cy="1363"/>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C0C0C0"/>
            </a:solidFill>
            <a:ln w="9525">
              <a:solidFill>
                <a:schemeClr val="tx1"/>
              </a:solidFill>
              <a:round/>
              <a:headEnd/>
              <a:tailEnd/>
            </a:ln>
          </p:spPr>
          <p:txBody>
            <a:bodyPr/>
            <a:lstStyle/>
            <a:p>
              <a:endParaRPr lang="en-US"/>
            </a:p>
          </p:txBody>
        </p:sp>
        <p:sp>
          <p:nvSpPr>
            <p:cNvPr id="14374" name="Freeform 14"/>
            <p:cNvSpPr>
              <a:spLocks/>
            </p:cNvSpPr>
            <p:nvPr/>
          </p:nvSpPr>
          <p:spPr bwMode="auto">
            <a:xfrm>
              <a:off x="3497" y="966"/>
              <a:ext cx="953" cy="1044"/>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FFFF99"/>
            </a:solidFill>
            <a:ln w="9525">
              <a:solidFill>
                <a:schemeClr val="tx1"/>
              </a:solidFill>
              <a:round/>
              <a:headEnd/>
              <a:tailEnd/>
            </a:ln>
          </p:spPr>
          <p:txBody>
            <a:bodyPr/>
            <a:lstStyle/>
            <a:p>
              <a:endParaRPr lang="en-US"/>
            </a:p>
          </p:txBody>
        </p:sp>
        <p:sp>
          <p:nvSpPr>
            <p:cNvPr id="14375" name="Freeform 15"/>
            <p:cNvSpPr>
              <a:spLocks/>
            </p:cNvSpPr>
            <p:nvPr/>
          </p:nvSpPr>
          <p:spPr bwMode="auto">
            <a:xfrm>
              <a:off x="3669" y="1212"/>
              <a:ext cx="590" cy="662"/>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chemeClr val="bg1"/>
            </a:solidFill>
            <a:ln w="9525">
              <a:solidFill>
                <a:schemeClr val="tx1"/>
              </a:solidFill>
              <a:round/>
              <a:headEnd/>
              <a:tailEnd/>
            </a:ln>
          </p:spPr>
          <p:txBody>
            <a:bodyPr/>
            <a:lstStyle/>
            <a:p>
              <a:endParaRPr lang="en-US"/>
            </a:p>
          </p:txBody>
        </p:sp>
        <p:sp>
          <p:nvSpPr>
            <p:cNvPr id="14376" name="Oval 16"/>
            <p:cNvSpPr>
              <a:spLocks noChangeArrowheads="1"/>
            </p:cNvSpPr>
            <p:nvPr/>
          </p:nvSpPr>
          <p:spPr bwMode="auto">
            <a:xfrm>
              <a:off x="4214" y="1184"/>
              <a:ext cx="136" cy="136"/>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15377" name="Rectangle 17"/>
          <p:cNvSpPr>
            <a:spLocks noChangeArrowheads="1"/>
          </p:cNvSpPr>
          <p:nvPr/>
        </p:nvSpPr>
        <p:spPr bwMode="auto">
          <a:xfrm>
            <a:off x="107950" y="5300663"/>
            <a:ext cx="4043363" cy="1541462"/>
          </a:xfrm>
          <a:prstGeom prst="rect">
            <a:avLst/>
          </a:prstGeom>
          <a:noFill/>
          <a:ln w="9525">
            <a:noFill/>
            <a:miter lim="800000"/>
            <a:headEnd/>
            <a:tailEnd/>
          </a:ln>
        </p:spPr>
        <p:txBody>
          <a:bodyPr/>
          <a:lstStyle/>
          <a:p>
            <a:pPr marL="457200" indent="-457200">
              <a:lnSpc>
                <a:spcPct val="80000"/>
              </a:lnSpc>
              <a:spcBef>
                <a:spcPct val="20000"/>
              </a:spcBef>
            </a:pPr>
            <a:r>
              <a:rPr lang="en-GB" sz="2400"/>
              <a:t>4)  Water may move from cell to cell through adjacent plasma membranes and cell walls.</a:t>
            </a:r>
          </a:p>
        </p:txBody>
      </p:sp>
      <p:sp>
        <p:nvSpPr>
          <p:cNvPr id="15378" name="Rectangle 18"/>
          <p:cNvSpPr>
            <a:spLocks noChangeArrowheads="1"/>
          </p:cNvSpPr>
          <p:nvPr/>
        </p:nvSpPr>
        <p:spPr bwMode="auto">
          <a:xfrm>
            <a:off x="107950" y="3030538"/>
            <a:ext cx="4043363" cy="1190625"/>
          </a:xfrm>
          <a:prstGeom prst="rect">
            <a:avLst/>
          </a:prstGeom>
          <a:noFill/>
          <a:ln w="9525">
            <a:noFill/>
            <a:miter lim="800000"/>
            <a:headEnd/>
            <a:tailEnd/>
          </a:ln>
        </p:spPr>
        <p:txBody>
          <a:bodyPr/>
          <a:lstStyle/>
          <a:p>
            <a:pPr marL="457200" indent="-457200">
              <a:lnSpc>
                <a:spcPct val="90000"/>
              </a:lnSpc>
              <a:spcBef>
                <a:spcPct val="20000"/>
              </a:spcBef>
            </a:pPr>
            <a:r>
              <a:rPr lang="en-GB" sz="2400"/>
              <a:t>2)  Water moves into the sap in the vacuole, through the tonoplast.</a:t>
            </a:r>
          </a:p>
        </p:txBody>
      </p:sp>
      <p:sp>
        <p:nvSpPr>
          <p:cNvPr id="15379" name="Rectangle 19"/>
          <p:cNvSpPr>
            <a:spLocks noChangeArrowheads="1"/>
          </p:cNvSpPr>
          <p:nvPr/>
        </p:nvSpPr>
        <p:spPr bwMode="auto">
          <a:xfrm>
            <a:off x="107950" y="4221163"/>
            <a:ext cx="4043363" cy="1079500"/>
          </a:xfrm>
          <a:prstGeom prst="rect">
            <a:avLst/>
          </a:prstGeom>
          <a:noFill/>
          <a:ln w="9525">
            <a:noFill/>
            <a:miter lim="800000"/>
            <a:headEnd/>
            <a:tailEnd/>
          </a:ln>
        </p:spPr>
        <p:txBody>
          <a:bodyPr/>
          <a:lstStyle/>
          <a:p>
            <a:pPr marL="457200" indent="-457200">
              <a:lnSpc>
                <a:spcPct val="80000"/>
              </a:lnSpc>
              <a:spcBef>
                <a:spcPct val="20000"/>
              </a:spcBef>
            </a:pPr>
            <a:r>
              <a:rPr lang="en-GB" sz="2400"/>
              <a:t>3)  Water may move from cell to cell through the plasmodesmata.</a:t>
            </a:r>
          </a:p>
        </p:txBody>
      </p:sp>
      <p:sp>
        <p:nvSpPr>
          <p:cNvPr id="15380" name="Line 20"/>
          <p:cNvSpPr>
            <a:spLocks noChangeShapeType="1"/>
          </p:cNvSpPr>
          <p:nvPr/>
        </p:nvSpPr>
        <p:spPr bwMode="auto">
          <a:xfrm flipV="1">
            <a:off x="6227763" y="5445125"/>
            <a:ext cx="215900" cy="863600"/>
          </a:xfrm>
          <a:prstGeom prst="line">
            <a:avLst/>
          </a:prstGeom>
          <a:noFill/>
          <a:ln w="57150">
            <a:solidFill>
              <a:schemeClr val="tx1"/>
            </a:solidFill>
            <a:round/>
            <a:headEnd/>
            <a:tailEnd type="triangle" w="med" len="med"/>
          </a:ln>
        </p:spPr>
        <p:txBody>
          <a:bodyPr/>
          <a:lstStyle/>
          <a:p>
            <a:endParaRPr lang="en-GB"/>
          </a:p>
        </p:txBody>
      </p:sp>
      <p:sp>
        <p:nvSpPr>
          <p:cNvPr id="15381" name="WordArt 21"/>
          <p:cNvSpPr>
            <a:spLocks noChangeArrowheads="1" noChangeShapeType="1" noTextEdit="1"/>
          </p:cNvSpPr>
          <p:nvPr/>
        </p:nvSpPr>
        <p:spPr bwMode="auto">
          <a:xfrm>
            <a:off x="6516688" y="5734050"/>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1</a:t>
            </a:r>
          </a:p>
        </p:txBody>
      </p:sp>
      <p:sp>
        <p:nvSpPr>
          <p:cNvPr id="15382" name="Line 22"/>
          <p:cNvSpPr>
            <a:spLocks noChangeShapeType="1"/>
          </p:cNvSpPr>
          <p:nvPr/>
        </p:nvSpPr>
        <p:spPr bwMode="auto">
          <a:xfrm flipV="1">
            <a:off x="6588125" y="5084763"/>
            <a:ext cx="144463" cy="431800"/>
          </a:xfrm>
          <a:prstGeom prst="line">
            <a:avLst/>
          </a:prstGeom>
          <a:noFill/>
          <a:ln w="57150">
            <a:solidFill>
              <a:schemeClr val="tx1"/>
            </a:solidFill>
            <a:round/>
            <a:headEnd/>
            <a:tailEnd type="triangle" w="med" len="med"/>
          </a:ln>
        </p:spPr>
        <p:txBody>
          <a:bodyPr/>
          <a:lstStyle/>
          <a:p>
            <a:endParaRPr lang="en-GB"/>
          </a:p>
        </p:txBody>
      </p:sp>
      <p:sp>
        <p:nvSpPr>
          <p:cNvPr id="15383" name="WordArt 23"/>
          <p:cNvSpPr>
            <a:spLocks noChangeArrowheads="1" noChangeShapeType="1" noTextEdit="1"/>
          </p:cNvSpPr>
          <p:nvPr/>
        </p:nvSpPr>
        <p:spPr bwMode="auto">
          <a:xfrm>
            <a:off x="6804025" y="5084763"/>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2</a:t>
            </a:r>
          </a:p>
        </p:txBody>
      </p:sp>
      <p:sp>
        <p:nvSpPr>
          <p:cNvPr id="14356" name="Rectangle 24"/>
          <p:cNvSpPr>
            <a:spLocks noChangeArrowheads="1"/>
          </p:cNvSpPr>
          <p:nvPr/>
        </p:nvSpPr>
        <p:spPr bwMode="auto">
          <a:xfrm rot="1101334">
            <a:off x="6948488" y="3459163"/>
            <a:ext cx="215900" cy="719137"/>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4357" name="Rectangle 25"/>
          <p:cNvSpPr>
            <a:spLocks noChangeArrowheads="1"/>
          </p:cNvSpPr>
          <p:nvPr/>
        </p:nvSpPr>
        <p:spPr bwMode="auto">
          <a:xfrm rot="807711">
            <a:off x="6732588" y="4076700"/>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4358" name="Rectangle 26"/>
          <p:cNvSpPr>
            <a:spLocks noChangeArrowheads="1"/>
          </p:cNvSpPr>
          <p:nvPr/>
        </p:nvSpPr>
        <p:spPr bwMode="auto">
          <a:xfrm rot="807711">
            <a:off x="6948488" y="3357563"/>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4359" name="Rectangle 27"/>
          <p:cNvSpPr>
            <a:spLocks noChangeArrowheads="1"/>
          </p:cNvSpPr>
          <p:nvPr/>
        </p:nvSpPr>
        <p:spPr bwMode="auto">
          <a:xfrm rot="6261945">
            <a:off x="5760244" y="3675856"/>
            <a:ext cx="215900" cy="719138"/>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4360" name="Rectangle 28"/>
          <p:cNvSpPr>
            <a:spLocks noChangeArrowheads="1"/>
          </p:cNvSpPr>
          <p:nvPr/>
        </p:nvSpPr>
        <p:spPr bwMode="auto">
          <a:xfrm rot="-4844284">
            <a:off x="5277644" y="3861594"/>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4361" name="Rectangle 29"/>
          <p:cNvSpPr>
            <a:spLocks noChangeArrowheads="1"/>
          </p:cNvSpPr>
          <p:nvPr/>
        </p:nvSpPr>
        <p:spPr bwMode="auto">
          <a:xfrm rot="-4844284">
            <a:off x="5953918" y="4063207"/>
            <a:ext cx="360363"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4362" name="Rectangle 30"/>
          <p:cNvSpPr>
            <a:spLocks noChangeArrowheads="1"/>
          </p:cNvSpPr>
          <p:nvPr/>
        </p:nvSpPr>
        <p:spPr bwMode="auto">
          <a:xfrm rot="6261945">
            <a:off x="5617369" y="4114006"/>
            <a:ext cx="215900" cy="719138"/>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4363" name="Rectangle 31"/>
          <p:cNvSpPr>
            <a:spLocks noChangeArrowheads="1"/>
          </p:cNvSpPr>
          <p:nvPr/>
        </p:nvSpPr>
        <p:spPr bwMode="auto">
          <a:xfrm rot="-4844284">
            <a:off x="5291932" y="4293394"/>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4364" name="Rectangle 32"/>
          <p:cNvSpPr>
            <a:spLocks noChangeArrowheads="1"/>
          </p:cNvSpPr>
          <p:nvPr/>
        </p:nvSpPr>
        <p:spPr bwMode="auto">
          <a:xfrm rot="-4844284">
            <a:off x="5925343" y="4437857"/>
            <a:ext cx="360363"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5393" name="Line 33"/>
          <p:cNvSpPr>
            <a:spLocks noChangeShapeType="1"/>
          </p:cNvSpPr>
          <p:nvPr/>
        </p:nvSpPr>
        <p:spPr bwMode="auto">
          <a:xfrm rot="489124" flipV="1">
            <a:off x="6962775" y="3370263"/>
            <a:ext cx="215900" cy="863600"/>
          </a:xfrm>
          <a:prstGeom prst="line">
            <a:avLst/>
          </a:prstGeom>
          <a:noFill/>
          <a:ln w="57150">
            <a:solidFill>
              <a:schemeClr val="tx1"/>
            </a:solidFill>
            <a:round/>
            <a:headEnd/>
            <a:tailEnd type="triangle" w="med" len="med"/>
          </a:ln>
        </p:spPr>
        <p:txBody>
          <a:bodyPr/>
          <a:lstStyle/>
          <a:p>
            <a:endParaRPr lang="en-GB"/>
          </a:p>
        </p:txBody>
      </p:sp>
      <p:sp>
        <p:nvSpPr>
          <p:cNvPr id="15394" name="WordArt 34"/>
          <p:cNvSpPr>
            <a:spLocks noChangeArrowheads="1" noChangeShapeType="1" noTextEdit="1"/>
          </p:cNvSpPr>
          <p:nvPr/>
        </p:nvSpPr>
        <p:spPr bwMode="auto">
          <a:xfrm>
            <a:off x="7308850" y="3587750"/>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3</a:t>
            </a:r>
          </a:p>
        </p:txBody>
      </p:sp>
      <p:sp>
        <p:nvSpPr>
          <p:cNvPr id="15395" name="Line 35"/>
          <p:cNvSpPr>
            <a:spLocks noChangeShapeType="1"/>
          </p:cNvSpPr>
          <p:nvPr/>
        </p:nvSpPr>
        <p:spPr bwMode="auto">
          <a:xfrm flipV="1">
            <a:off x="6588125" y="3213100"/>
            <a:ext cx="215900" cy="863600"/>
          </a:xfrm>
          <a:prstGeom prst="line">
            <a:avLst/>
          </a:prstGeom>
          <a:noFill/>
          <a:ln w="57150">
            <a:solidFill>
              <a:schemeClr val="tx1"/>
            </a:solidFill>
            <a:round/>
            <a:headEnd/>
            <a:tailEnd type="triangle" w="med" len="med"/>
          </a:ln>
        </p:spPr>
        <p:txBody>
          <a:bodyPr/>
          <a:lstStyle/>
          <a:p>
            <a:endParaRPr lang="en-GB"/>
          </a:p>
        </p:txBody>
      </p:sp>
      <p:sp>
        <p:nvSpPr>
          <p:cNvPr id="15396" name="WordArt 36"/>
          <p:cNvSpPr>
            <a:spLocks noChangeArrowheads="1" noChangeShapeType="1" noTextEdit="1"/>
          </p:cNvSpPr>
          <p:nvPr/>
        </p:nvSpPr>
        <p:spPr bwMode="auto">
          <a:xfrm>
            <a:off x="6300788" y="3284538"/>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4</a:t>
            </a:r>
          </a:p>
        </p:txBody>
      </p:sp>
      <p:sp>
        <p:nvSpPr>
          <p:cNvPr id="15397" name="Line 37"/>
          <p:cNvSpPr>
            <a:spLocks noChangeShapeType="1"/>
          </p:cNvSpPr>
          <p:nvPr/>
        </p:nvSpPr>
        <p:spPr bwMode="auto">
          <a:xfrm flipH="1" flipV="1">
            <a:off x="5364163" y="4365625"/>
            <a:ext cx="792162" cy="215900"/>
          </a:xfrm>
          <a:prstGeom prst="line">
            <a:avLst/>
          </a:prstGeom>
          <a:noFill/>
          <a:ln w="38100">
            <a:solidFill>
              <a:schemeClr val="tx1"/>
            </a:solidFill>
            <a:round/>
            <a:headEnd/>
            <a:tailEnd type="triangle" w="med" len="med"/>
          </a:ln>
        </p:spPr>
        <p:txBody>
          <a:bodyPr/>
          <a:lstStyle/>
          <a:p>
            <a:endParaRPr lang="en-GB"/>
          </a:p>
        </p:txBody>
      </p:sp>
      <p:sp>
        <p:nvSpPr>
          <p:cNvPr id="15398" name="WordArt 38"/>
          <p:cNvSpPr>
            <a:spLocks noChangeArrowheads="1" noChangeShapeType="1" noTextEdit="1"/>
          </p:cNvSpPr>
          <p:nvPr/>
        </p:nvSpPr>
        <p:spPr bwMode="auto">
          <a:xfrm>
            <a:off x="5435600" y="4510088"/>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3</a:t>
            </a:r>
          </a:p>
        </p:txBody>
      </p:sp>
      <p:sp>
        <p:nvSpPr>
          <p:cNvPr id="15399" name="Line 39"/>
          <p:cNvSpPr>
            <a:spLocks noChangeShapeType="1"/>
          </p:cNvSpPr>
          <p:nvPr/>
        </p:nvSpPr>
        <p:spPr bwMode="auto">
          <a:xfrm flipH="1" flipV="1">
            <a:off x="5364163" y="4149725"/>
            <a:ext cx="792162" cy="215900"/>
          </a:xfrm>
          <a:prstGeom prst="line">
            <a:avLst/>
          </a:prstGeom>
          <a:noFill/>
          <a:ln w="38100">
            <a:solidFill>
              <a:schemeClr val="tx1"/>
            </a:solidFill>
            <a:round/>
            <a:headEnd/>
            <a:tailEnd type="triangle" w="med" len="med"/>
          </a:ln>
        </p:spPr>
        <p:txBody>
          <a:bodyPr/>
          <a:lstStyle/>
          <a:p>
            <a:endParaRPr lang="en-GB"/>
          </a:p>
        </p:txBody>
      </p:sp>
      <p:sp>
        <p:nvSpPr>
          <p:cNvPr id="15400" name="WordArt 40"/>
          <p:cNvSpPr>
            <a:spLocks noChangeArrowheads="1" noChangeShapeType="1" noTextEdit="1"/>
          </p:cNvSpPr>
          <p:nvPr/>
        </p:nvSpPr>
        <p:spPr bwMode="auto">
          <a:xfrm>
            <a:off x="5508625" y="3717925"/>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80"/>
                                        </p:tgtEl>
                                        <p:attrNameLst>
                                          <p:attrName>style.visibility</p:attrName>
                                        </p:attrNameLst>
                                      </p:cBhvr>
                                      <p:to>
                                        <p:strVal val="visible"/>
                                      </p:to>
                                    </p:set>
                                  </p:childTnLst>
                                </p:cTn>
                              </p:par>
                              <p:par>
                                <p:cTn id="9" presetID="3" presetClass="entr" presetSubtype="0" fill="hold" grpId="0" nodeType="withEffect">
                                  <p:stCondLst>
                                    <p:cond delay="0"/>
                                  </p:stCondLst>
                                  <p:childTnLst>
                                    <p:set>
                                      <p:cBhvr>
                                        <p:cTn id="10" dur="1" fill="hold">
                                          <p:stCondLst>
                                            <p:cond delay="999"/>
                                          </p:stCondLst>
                                        </p:cTn>
                                        <p:tgtEl>
                                          <p:spTgt spid="15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82"/>
                                        </p:tgtEl>
                                        <p:attrNameLst>
                                          <p:attrName>style.visibility</p:attrName>
                                        </p:attrNameLst>
                                      </p:cBhvr>
                                      <p:to>
                                        <p:strVal val="visible"/>
                                      </p:to>
                                    </p:set>
                                  </p:childTnLst>
                                </p:cTn>
                              </p:par>
                              <p:par>
                                <p:cTn id="17" presetID="3" presetClass="entr" presetSubtype="0" fill="hold" grpId="0" nodeType="withEffect">
                                  <p:stCondLst>
                                    <p:cond delay="0"/>
                                  </p:stCondLst>
                                  <p:childTnLst>
                                    <p:set>
                                      <p:cBhvr>
                                        <p:cTn id="18" dur="1" fill="hold">
                                          <p:stCondLst>
                                            <p:cond delay="999"/>
                                          </p:stCondLst>
                                        </p:cTn>
                                        <p:tgtEl>
                                          <p:spTgt spid="153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93"/>
                                        </p:tgtEl>
                                        <p:attrNameLst>
                                          <p:attrName>style.visibility</p:attrName>
                                        </p:attrNameLst>
                                      </p:cBhvr>
                                      <p:to>
                                        <p:strVal val="visible"/>
                                      </p:to>
                                    </p:set>
                                  </p:childTnLst>
                                </p:cTn>
                              </p:par>
                              <p:par>
                                <p:cTn id="25" presetID="3" presetClass="entr" presetSubtype="0" fill="hold" grpId="0" nodeType="withEffect">
                                  <p:stCondLst>
                                    <p:cond delay="0"/>
                                  </p:stCondLst>
                                  <p:childTnLst>
                                    <p:set>
                                      <p:cBhvr>
                                        <p:cTn id="26" dur="1" fill="hold">
                                          <p:stCondLst>
                                            <p:cond delay="999"/>
                                          </p:stCondLst>
                                        </p:cTn>
                                        <p:tgtEl>
                                          <p:spTgt spid="153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97"/>
                                        </p:tgtEl>
                                        <p:attrNameLst>
                                          <p:attrName>style.visibility</p:attrName>
                                        </p:attrNameLst>
                                      </p:cBhvr>
                                      <p:to>
                                        <p:strVal val="visible"/>
                                      </p:to>
                                    </p:set>
                                  </p:childTnLst>
                                </p:cTn>
                              </p:par>
                              <p:par>
                                <p:cTn id="29" presetID="3" presetClass="entr" presetSubtype="0" fill="hold" grpId="0" nodeType="withEffect">
                                  <p:stCondLst>
                                    <p:cond delay="0"/>
                                  </p:stCondLst>
                                  <p:childTnLst>
                                    <p:set>
                                      <p:cBhvr>
                                        <p:cTn id="30" dur="1" fill="hold">
                                          <p:stCondLst>
                                            <p:cond delay="999"/>
                                          </p:stCondLst>
                                        </p:cTn>
                                        <p:tgtEl>
                                          <p:spTgt spid="15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7"/>
                                        </p:tgtEl>
                                        <p:attrNameLst>
                                          <p:attrName>style.visibility</p:attrName>
                                        </p:attrNameLst>
                                      </p:cBhvr>
                                      <p:to>
                                        <p:strVal val="visible"/>
                                      </p:to>
                                    </p:set>
                                  </p:childTnLst>
                                </p:cTn>
                              </p:par>
                              <p:par>
                                <p:cTn id="35" presetID="3" presetClass="entr" presetSubtype="0" fill="hold" grpId="0" nodeType="withEffect">
                                  <p:stCondLst>
                                    <p:cond delay="0"/>
                                  </p:stCondLst>
                                  <p:childTnLst>
                                    <p:set>
                                      <p:cBhvr>
                                        <p:cTn id="36" dur="1" fill="hold">
                                          <p:stCondLst>
                                            <p:cond delay="999"/>
                                          </p:stCondLst>
                                        </p:cTn>
                                        <p:tgtEl>
                                          <p:spTgt spid="153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99"/>
                                        </p:tgtEl>
                                        <p:attrNameLst>
                                          <p:attrName>style.visibility</p:attrName>
                                        </p:attrNameLst>
                                      </p:cBhvr>
                                      <p:to>
                                        <p:strVal val="visible"/>
                                      </p:to>
                                    </p:set>
                                  </p:childTnLst>
                                </p:cTn>
                              </p:par>
                              <p:par>
                                <p:cTn id="41" presetID="3" presetClass="entr" presetSubtype="0" fill="hold" grpId="0" nodeType="withEffect">
                                  <p:stCondLst>
                                    <p:cond delay="0"/>
                                  </p:stCondLst>
                                  <p:childTnLst>
                                    <p:set>
                                      <p:cBhvr>
                                        <p:cTn id="42" dur="1" fill="hold">
                                          <p:stCondLst>
                                            <p:cond delay="999"/>
                                          </p:stCondLst>
                                        </p:cTn>
                                        <p:tgtEl>
                                          <p:spTgt spid="15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77" grpId="0"/>
      <p:bldP spid="15378" grpId="0"/>
      <p:bldP spid="15379" grpId="0"/>
      <p:bldP spid="15380" grpId="0" animBg="1"/>
      <p:bldP spid="15381" grpId="0" animBg="1"/>
      <p:bldP spid="15382" grpId="0" animBg="1"/>
      <p:bldP spid="15383" grpId="0" animBg="1"/>
      <p:bldP spid="15393" grpId="0" animBg="1"/>
      <p:bldP spid="15394" grpId="0" animBg="1"/>
      <p:bldP spid="15395" grpId="0" animBg="1"/>
      <p:bldP spid="15396" grpId="0" animBg="1"/>
      <p:bldP spid="15397" grpId="0" animBg="1"/>
      <p:bldP spid="15398" grpId="0" animBg="1"/>
      <p:bldP spid="15399" grpId="0" animBg="1"/>
      <p:bldP spid="154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28604"/>
            <a:ext cx="8229600" cy="1143000"/>
          </a:xfrm>
        </p:spPr>
        <p:txBody>
          <a:bodyPr/>
          <a:lstStyle/>
          <a:p>
            <a:pPr eaLnBrk="1" hangingPunct="1"/>
            <a:r>
              <a:rPr lang="en-GB" sz="4000" u="sng" dirty="0" smtClean="0"/>
              <a:t>Why there is a continuous movement of water</a:t>
            </a:r>
          </a:p>
        </p:txBody>
      </p:sp>
      <p:sp>
        <p:nvSpPr>
          <p:cNvPr id="17411" name="Rectangle 3"/>
          <p:cNvSpPr>
            <a:spLocks noGrp="1" noChangeArrowheads="1"/>
          </p:cNvSpPr>
          <p:nvPr>
            <p:ph type="body" idx="1"/>
          </p:nvPr>
        </p:nvSpPr>
        <p:spPr>
          <a:xfrm>
            <a:off x="457200" y="1600200"/>
            <a:ext cx="8291513" cy="4852988"/>
          </a:xfrm>
        </p:spPr>
        <p:txBody>
          <a:bodyPr/>
          <a:lstStyle/>
          <a:p>
            <a:pPr eaLnBrk="1" hangingPunct="1">
              <a:lnSpc>
                <a:spcPct val="90000"/>
              </a:lnSpc>
            </a:pPr>
            <a:r>
              <a:rPr lang="en-GB" sz="2800" dirty="0" smtClean="0"/>
              <a:t>There is a water potential gradient pulling water across the root, because water is constantly moved up the xylem, and is replaced by water from neighbouring cells.</a:t>
            </a:r>
          </a:p>
          <a:p>
            <a:pPr eaLnBrk="1" hangingPunct="1">
              <a:lnSpc>
                <a:spcPct val="90000"/>
              </a:lnSpc>
            </a:pPr>
            <a:r>
              <a:rPr lang="en-GB" sz="2800" dirty="0" smtClean="0"/>
              <a:t>As water leaves the cells surrounding the xylem, this reduces their water potential, so water enters them by osmosis from their neighbours.</a:t>
            </a:r>
          </a:p>
          <a:p>
            <a:pPr eaLnBrk="1" hangingPunct="1">
              <a:lnSpc>
                <a:spcPct val="90000"/>
              </a:lnSpc>
            </a:pPr>
            <a:r>
              <a:rPr lang="en-GB" sz="2800" dirty="0" smtClean="0"/>
              <a:t>This movement continues across the root system, so there is a continuous movement of water from the watery film in the soil, across the root, and into the xylem.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42852"/>
            <a:ext cx="8229600" cy="1143000"/>
          </a:xfrm>
        </p:spPr>
        <p:txBody>
          <a:bodyPr/>
          <a:lstStyle/>
          <a:p>
            <a:pPr eaLnBrk="1" hangingPunct="1"/>
            <a:r>
              <a:rPr lang="en-GB" dirty="0" smtClean="0"/>
              <a:t>The </a:t>
            </a:r>
            <a:r>
              <a:rPr lang="en-GB" dirty="0" err="1" smtClean="0"/>
              <a:t>Apoplast</a:t>
            </a:r>
            <a:r>
              <a:rPr lang="en-GB" dirty="0" smtClean="0"/>
              <a:t> Pathway</a:t>
            </a:r>
          </a:p>
        </p:txBody>
      </p:sp>
      <p:sp>
        <p:nvSpPr>
          <p:cNvPr id="13315" name="Rectangle 3"/>
          <p:cNvSpPr>
            <a:spLocks noGrp="1" noChangeArrowheads="1"/>
          </p:cNvSpPr>
          <p:nvPr>
            <p:ph type="body" idx="1"/>
          </p:nvPr>
        </p:nvSpPr>
        <p:spPr>
          <a:xfrm>
            <a:off x="107950" y="1341438"/>
            <a:ext cx="4043363" cy="1366837"/>
          </a:xfrm>
        </p:spPr>
        <p:txBody>
          <a:bodyPr/>
          <a:lstStyle/>
          <a:p>
            <a:pPr marL="457200" indent="-457200" eaLnBrk="1" hangingPunct="1">
              <a:lnSpc>
                <a:spcPct val="90000"/>
              </a:lnSpc>
              <a:buNone/>
            </a:pPr>
            <a:r>
              <a:rPr lang="en-GB" sz="2800" dirty="0" smtClean="0">
                <a:latin typeface="Arial" pitchFamily="34" charset="0"/>
                <a:cs typeface="Arial" pitchFamily="34" charset="0"/>
              </a:rPr>
              <a:t>1)  Water and dissolved mineral ions enters the cell wall.</a:t>
            </a:r>
          </a:p>
        </p:txBody>
      </p:sp>
      <p:sp>
        <p:nvSpPr>
          <p:cNvPr id="16388" name="Freeform 4"/>
          <p:cNvSpPr>
            <a:spLocks/>
          </p:cNvSpPr>
          <p:nvPr/>
        </p:nvSpPr>
        <p:spPr bwMode="auto">
          <a:xfrm>
            <a:off x="3787775" y="2439988"/>
            <a:ext cx="2408238" cy="3030537"/>
          </a:xfrm>
          <a:custGeom>
            <a:avLst/>
            <a:gdLst>
              <a:gd name="T0" fmla="*/ 563 w 1303"/>
              <a:gd name="T1" fmla="*/ 1684 h 1757"/>
              <a:gd name="T2" fmla="*/ 416 w 1303"/>
              <a:gd name="T3" fmla="*/ 1574 h 1757"/>
              <a:gd name="T4" fmla="*/ 343 w 1303"/>
              <a:gd name="T5" fmla="*/ 1483 h 1757"/>
              <a:gd name="T6" fmla="*/ 343 w 1303"/>
              <a:gd name="T7" fmla="*/ 1391 h 1757"/>
              <a:gd name="T8" fmla="*/ 453 w 1303"/>
              <a:gd name="T9" fmla="*/ 102 h 1757"/>
              <a:gd name="T10" fmla="*/ 1075 w 1303"/>
              <a:gd name="T11" fmla="*/ 111 h 1757"/>
              <a:gd name="T12" fmla="*/ 1230 w 1303"/>
              <a:gd name="T13" fmla="*/ 230 h 1757"/>
              <a:gd name="T14" fmla="*/ 1257 w 1303"/>
              <a:gd name="T15" fmla="*/ 257 h 1757"/>
              <a:gd name="T16" fmla="*/ 1294 w 1303"/>
              <a:gd name="T17" fmla="*/ 312 h 1757"/>
              <a:gd name="T18" fmla="*/ 1303 w 1303"/>
              <a:gd name="T19" fmla="*/ 340 h 1757"/>
              <a:gd name="T20" fmla="*/ 1294 w 1303"/>
              <a:gd name="T21" fmla="*/ 523 h 1757"/>
              <a:gd name="T22" fmla="*/ 1257 w 1303"/>
              <a:gd name="T23" fmla="*/ 568 h 1757"/>
              <a:gd name="T24" fmla="*/ 1221 w 1303"/>
              <a:gd name="T25" fmla="*/ 614 h 1757"/>
              <a:gd name="T26" fmla="*/ 1175 w 1303"/>
              <a:gd name="T27" fmla="*/ 651 h 1757"/>
              <a:gd name="T28" fmla="*/ 1111 w 1303"/>
              <a:gd name="T29" fmla="*/ 733 h 1757"/>
              <a:gd name="T30" fmla="*/ 1084 w 1303"/>
              <a:gd name="T31" fmla="*/ 1437 h 1757"/>
              <a:gd name="T32" fmla="*/ 1047 w 1303"/>
              <a:gd name="T33" fmla="*/ 1556 h 1757"/>
              <a:gd name="T34" fmla="*/ 563 w 1303"/>
              <a:gd name="T35" fmla="*/ 1684 h 17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757"/>
              <a:gd name="T56" fmla="*/ 1303 w 1303"/>
              <a:gd name="T57" fmla="*/ 1757 h 17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757">
                <a:moveTo>
                  <a:pt x="563" y="1684"/>
                </a:moveTo>
                <a:cubicBezTo>
                  <a:pt x="505" y="1648"/>
                  <a:pt x="469" y="1613"/>
                  <a:pt x="416" y="1574"/>
                </a:cubicBezTo>
                <a:cubicBezTo>
                  <a:pt x="403" y="1535"/>
                  <a:pt x="366" y="1518"/>
                  <a:pt x="343" y="1483"/>
                </a:cubicBezTo>
                <a:cubicBezTo>
                  <a:pt x="323" y="1422"/>
                  <a:pt x="342" y="1493"/>
                  <a:pt x="343" y="1391"/>
                </a:cubicBezTo>
                <a:cubicBezTo>
                  <a:pt x="346" y="1164"/>
                  <a:pt x="0" y="248"/>
                  <a:pt x="453" y="102"/>
                </a:cubicBezTo>
                <a:cubicBezTo>
                  <a:pt x="606" y="0"/>
                  <a:pt x="883" y="95"/>
                  <a:pt x="1075" y="111"/>
                </a:cubicBezTo>
                <a:cubicBezTo>
                  <a:pt x="1136" y="131"/>
                  <a:pt x="1186" y="186"/>
                  <a:pt x="1230" y="230"/>
                </a:cubicBezTo>
                <a:cubicBezTo>
                  <a:pt x="1239" y="239"/>
                  <a:pt x="1248" y="248"/>
                  <a:pt x="1257" y="257"/>
                </a:cubicBezTo>
                <a:cubicBezTo>
                  <a:pt x="1273" y="273"/>
                  <a:pt x="1294" y="312"/>
                  <a:pt x="1294" y="312"/>
                </a:cubicBezTo>
                <a:cubicBezTo>
                  <a:pt x="1297" y="321"/>
                  <a:pt x="1303" y="330"/>
                  <a:pt x="1303" y="340"/>
                </a:cubicBezTo>
                <a:cubicBezTo>
                  <a:pt x="1303" y="401"/>
                  <a:pt x="1302" y="462"/>
                  <a:pt x="1294" y="523"/>
                </a:cubicBezTo>
                <a:cubicBezTo>
                  <a:pt x="1292" y="538"/>
                  <a:pt x="1267" y="558"/>
                  <a:pt x="1257" y="568"/>
                </a:cubicBezTo>
                <a:cubicBezTo>
                  <a:pt x="1243" y="582"/>
                  <a:pt x="1235" y="600"/>
                  <a:pt x="1221" y="614"/>
                </a:cubicBezTo>
                <a:cubicBezTo>
                  <a:pt x="1180" y="654"/>
                  <a:pt x="1205" y="610"/>
                  <a:pt x="1175" y="651"/>
                </a:cubicBezTo>
                <a:cubicBezTo>
                  <a:pt x="1113" y="734"/>
                  <a:pt x="1165" y="679"/>
                  <a:pt x="1111" y="733"/>
                </a:cubicBezTo>
                <a:cubicBezTo>
                  <a:pt x="1040" y="946"/>
                  <a:pt x="1087" y="1316"/>
                  <a:pt x="1084" y="1437"/>
                </a:cubicBezTo>
                <a:cubicBezTo>
                  <a:pt x="1083" y="1488"/>
                  <a:pt x="1080" y="1521"/>
                  <a:pt x="1047" y="1556"/>
                </a:cubicBezTo>
                <a:cubicBezTo>
                  <a:pt x="980" y="1757"/>
                  <a:pt x="731" y="1694"/>
                  <a:pt x="563" y="1684"/>
                </a:cubicBezTo>
                <a:close/>
              </a:path>
            </a:pathLst>
          </a:custGeom>
          <a:solidFill>
            <a:srgbClr val="C0C0C0"/>
          </a:solidFill>
          <a:ln w="9525">
            <a:solidFill>
              <a:schemeClr val="tx1"/>
            </a:solidFill>
            <a:round/>
            <a:headEnd/>
            <a:tailEnd/>
          </a:ln>
        </p:spPr>
        <p:txBody>
          <a:bodyPr/>
          <a:lstStyle/>
          <a:p>
            <a:endParaRPr lang="en-US"/>
          </a:p>
        </p:txBody>
      </p:sp>
      <p:sp>
        <p:nvSpPr>
          <p:cNvPr id="16389" name="Freeform 5"/>
          <p:cNvSpPr>
            <a:spLocks/>
          </p:cNvSpPr>
          <p:nvPr/>
        </p:nvSpPr>
        <p:spPr bwMode="auto">
          <a:xfrm>
            <a:off x="4119563" y="2692400"/>
            <a:ext cx="1787525" cy="2444750"/>
          </a:xfrm>
          <a:custGeom>
            <a:avLst/>
            <a:gdLst>
              <a:gd name="T0" fmla="*/ 563 w 1303"/>
              <a:gd name="T1" fmla="*/ 1684 h 1757"/>
              <a:gd name="T2" fmla="*/ 416 w 1303"/>
              <a:gd name="T3" fmla="*/ 1574 h 1757"/>
              <a:gd name="T4" fmla="*/ 343 w 1303"/>
              <a:gd name="T5" fmla="*/ 1483 h 1757"/>
              <a:gd name="T6" fmla="*/ 343 w 1303"/>
              <a:gd name="T7" fmla="*/ 1391 h 1757"/>
              <a:gd name="T8" fmla="*/ 453 w 1303"/>
              <a:gd name="T9" fmla="*/ 102 h 1757"/>
              <a:gd name="T10" fmla="*/ 1075 w 1303"/>
              <a:gd name="T11" fmla="*/ 111 h 1757"/>
              <a:gd name="T12" fmla="*/ 1230 w 1303"/>
              <a:gd name="T13" fmla="*/ 230 h 1757"/>
              <a:gd name="T14" fmla="*/ 1257 w 1303"/>
              <a:gd name="T15" fmla="*/ 257 h 1757"/>
              <a:gd name="T16" fmla="*/ 1294 w 1303"/>
              <a:gd name="T17" fmla="*/ 312 h 1757"/>
              <a:gd name="T18" fmla="*/ 1303 w 1303"/>
              <a:gd name="T19" fmla="*/ 340 h 1757"/>
              <a:gd name="T20" fmla="*/ 1294 w 1303"/>
              <a:gd name="T21" fmla="*/ 523 h 1757"/>
              <a:gd name="T22" fmla="*/ 1257 w 1303"/>
              <a:gd name="T23" fmla="*/ 568 h 1757"/>
              <a:gd name="T24" fmla="*/ 1221 w 1303"/>
              <a:gd name="T25" fmla="*/ 614 h 1757"/>
              <a:gd name="T26" fmla="*/ 1175 w 1303"/>
              <a:gd name="T27" fmla="*/ 651 h 1757"/>
              <a:gd name="T28" fmla="*/ 1111 w 1303"/>
              <a:gd name="T29" fmla="*/ 733 h 1757"/>
              <a:gd name="T30" fmla="*/ 1084 w 1303"/>
              <a:gd name="T31" fmla="*/ 1437 h 1757"/>
              <a:gd name="T32" fmla="*/ 1047 w 1303"/>
              <a:gd name="T33" fmla="*/ 1556 h 1757"/>
              <a:gd name="T34" fmla="*/ 563 w 1303"/>
              <a:gd name="T35" fmla="*/ 1684 h 17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757"/>
              <a:gd name="T56" fmla="*/ 1303 w 1303"/>
              <a:gd name="T57" fmla="*/ 1757 h 17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757">
                <a:moveTo>
                  <a:pt x="563" y="1684"/>
                </a:moveTo>
                <a:cubicBezTo>
                  <a:pt x="505" y="1648"/>
                  <a:pt x="469" y="1613"/>
                  <a:pt x="416" y="1574"/>
                </a:cubicBezTo>
                <a:cubicBezTo>
                  <a:pt x="403" y="1535"/>
                  <a:pt x="366" y="1518"/>
                  <a:pt x="343" y="1483"/>
                </a:cubicBezTo>
                <a:cubicBezTo>
                  <a:pt x="323" y="1422"/>
                  <a:pt x="342" y="1493"/>
                  <a:pt x="343" y="1391"/>
                </a:cubicBezTo>
                <a:cubicBezTo>
                  <a:pt x="346" y="1164"/>
                  <a:pt x="0" y="248"/>
                  <a:pt x="453" y="102"/>
                </a:cubicBezTo>
                <a:cubicBezTo>
                  <a:pt x="606" y="0"/>
                  <a:pt x="883" y="95"/>
                  <a:pt x="1075" y="111"/>
                </a:cubicBezTo>
                <a:cubicBezTo>
                  <a:pt x="1136" y="131"/>
                  <a:pt x="1186" y="186"/>
                  <a:pt x="1230" y="230"/>
                </a:cubicBezTo>
                <a:cubicBezTo>
                  <a:pt x="1239" y="239"/>
                  <a:pt x="1248" y="248"/>
                  <a:pt x="1257" y="257"/>
                </a:cubicBezTo>
                <a:cubicBezTo>
                  <a:pt x="1273" y="273"/>
                  <a:pt x="1294" y="312"/>
                  <a:pt x="1294" y="312"/>
                </a:cubicBezTo>
                <a:cubicBezTo>
                  <a:pt x="1297" y="321"/>
                  <a:pt x="1303" y="330"/>
                  <a:pt x="1303" y="340"/>
                </a:cubicBezTo>
                <a:cubicBezTo>
                  <a:pt x="1303" y="401"/>
                  <a:pt x="1302" y="462"/>
                  <a:pt x="1294" y="523"/>
                </a:cubicBezTo>
                <a:cubicBezTo>
                  <a:pt x="1292" y="538"/>
                  <a:pt x="1267" y="558"/>
                  <a:pt x="1257" y="568"/>
                </a:cubicBezTo>
                <a:cubicBezTo>
                  <a:pt x="1243" y="582"/>
                  <a:pt x="1235" y="600"/>
                  <a:pt x="1221" y="614"/>
                </a:cubicBezTo>
                <a:cubicBezTo>
                  <a:pt x="1180" y="654"/>
                  <a:pt x="1205" y="610"/>
                  <a:pt x="1175" y="651"/>
                </a:cubicBezTo>
                <a:cubicBezTo>
                  <a:pt x="1113" y="734"/>
                  <a:pt x="1165" y="679"/>
                  <a:pt x="1111" y="733"/>
                </a:cubicBezTo>
                <a:cubicBezTo>
                  <a:pt x="1040" y="946"/>
                  <a:pt x="1087" y="1316"/>
                  <a:pt x="1084" y="1437"/>
                </a:cubicBezTo>
                <a:cubicBezTo>
                  <a:pt x="1083" y="1488"/>
                  <a:pt x="1080" y="1521"/>
                  <a:pt x="1047" y="1556"/>
                </a:cubicBezTo>
                <a:cubicBezTo>
                  <a:pt x="980" y="1757"/>
                  <a:pt x="731" y="1694"/>
                  <a:pt x="563" y="1684"/>
                </a:cubicBezTo>
                <a:close/>
              </a:path>
            </a:pathLst>
          </a:custGeom>
          <a:solidFill>
            <a:srgbClr val="FFFF99"/>
          </a:solidFill>
          <a:ln w="6350">
            <a:solidFill>
              <a:schemeClr val="tx1"/>
            </a:solidFill>
            <a:round/>
            <a:headEnd/>
            <a:tailEnd/>
          </a:ln>
        </p:spPr>
        <p:txBody>
          <a:bodyPr/>
          <a:lstStyle/>
          <a:p>
            <a:endParaRPr lang="en-US"/>
          </a:p>
        </p:txBody>
      </p:sp>
      <p:sp>
        <p:nvSpPr>
          <p:cNvPr id="16390" name="Freeform 6"/>
          <p:cNvSpPr>
            <a:spLocks/>
          </p:cNvSpPr>
          <p:nvPr/>
        </p:nvSpPr>
        <p:spPr bwMode="auto">
          <a:xfrm>
            <a:off x="4494213" y="3116263"/>
            <a:ext cx="936625" cy="1711325"/>
          </a:xfrm>
          <a:custGeom>
            <a:avLst/>
            <a:gdLst>
              <a:gd name="T0" fmla="*/ 563 w 1303"/>
              <a:gd name="T1" fmla="*/ 1684 h 1757"/>
              <a:gd name="T2" fmla="*/ 416 w 1303"/>
              <a:gd name="T3" fmla="*/ 1574 h 1757"/>
              <a:gd name="T4" fmla="*/ 343 w 1303"/>
              <a:gd name="T5" fmla="*/ 1483 h 1757"/>
              <a:gd name="T6" fmla="*/ 343 w 1303"/>
              <a:gd name="T7" fmla="*/ 1391 h 1757"/>
              <a:gd name="T8" fmla="*/ 453 w 1303"/>
              <a:gd name="T9" fmla="*/ 102 h 1757"/>
              <a:gd name="T10" fmla="*/ 1075 w 1303"/>
              <a:gd name="T11" fmla="*/ 111 h 1757"/>
              <a:gd name="T12" fmla="*/ 1230 w 1303"/>
              <a:gd name="T13" fmla="*/ 230 h 1757"/>
              <a:gd name="T14" fmla="*/ 1257 w 1303"/>
              <a:gd name="T15" fmla="*/ 257 h 1757"/>
              <a:gd name="T16" fmla="*/ 1294 w 1303"/>
              <a:gd name="T17" fmla="*/ 312 h 1757"/>
              <a:gd name="T18" fmla="*/ 1303 w 1303"/>
              <a:gd name="T19" fmla="*/ 340 h 1757"/>
              <a:gd name="T20" fmla="*/ 1294 w 1303"/>
              <a:gd name="T21" fmla="*/ 523 h 1757"/>
              <a:gd name="T22" fmla="*/ 1257 w 1303"/>
              <a:gd name="T23" fmla="*/ 568 h 1757"/>
              <a:gd name="T24" fmla="*/ 1221 w 1303"/>
              <a:gd name="T25" fmla="*/ 614 h 1757"/>
              <a:gd name="T26" fmla="*/ 1175 w 1303"/>
              <a:gd name="T27" fmla="*/ 651 h 1757"/>
              <a:gd name="T28" fmla="*/ 1111 w 1303"/>
              <a:gd name="T29" fmla="*/ 733 h 1757"/>
              <a:gd name="T30" fmla="*/ 1084 w 1303"/>
              <a:gd name="T31" fmla="*/ 1437 h 1757"/>
              <a:gd name="T32" fmla="*/ 1047 w 1303"/>
              <a:gd name="T33" fmla="*/ 1556 h 1757"/>
              <a:gd name="T34" fmla="*/ 563 w 1303"/>
              <a:gd name="T35" fmla="*/ 1684 h 17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757"/>
              <a:gd name="T56" fmla="*/ 1303 w 1303"/>
              <a:gd name="T57" fmla="*/ 1757 h 17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757">
                <a:moveTo>
                  <a:pt x="563" y="1684"/>
                </a:moveTo>
                <a:cubicBezTo>
                  <a:pt x="505" y="1648"/>
                  <a:pt x="469" y="1613"/>
                  <a:pt x="416" y="1574"/>
                </a:cubicBezTo>
                <a:cubicBezTo>
                  <a:pt x="403" y="1535"/>
                  <a:pt x="366" y="1518"/>
                  <a:pt x="343" y="1483"/>
                </a:cubicBezTo>
                <a:cubicBezTo>
                  <a:pt x="323" y="1422"/>
                  <a:pt x="342" y="1493"/>
                  <a:pt x="343" y="1391"/>
                </a:cubicBezTo>
                <a:cubicBezTo>
                  <a:pt x="346" y="1164"/>
                  <a:pt x="0" y="248"/>
                  <a:pt x="453" y="102"/>
                </a:cubicBezTo>
                <a:cubicBezTo>
                  <a:pt x="606" y="0"/>
                  <a:pt x="883" y="95"/>
                  <a:pt x="1075" y="111"/>
                </a:cubicBezTo>
                <a:cubicBezTo>
                  <a:pt x="1136" y="131"/>
                  <a:pt x="1186" y="186"/>
                  <a:pt x="1230" y="230"/>
                </a:cubicBezTo>
                <a:cubicBezTo>
                  <a:pt x="1239" y="239"/>
                  <a:pt x="1248" y="248"/>
                  <a:pt x="1257" y="257"/>
                </a:cubicBezTo>
                <a:cubicBezTo>
                  <a:pt x="1273" y="273"/>
                  <a:pt x="1294" y="312"/>
                  <a:pt x="1294" y="312"/>
                </a:cubicBezTo>
                <a:cubicBezTo>
                  <a:pt x="1297" y="321"/>
                  <a:pt x="1303" y="330"/>
                  <a:pt x="1303" y="340"/>
                </a:cubicBezTo>
                <a:cubicBezTo>
                  <a:pt x="1303" y="401"/>
                  <a:pt x="1302" y="462"/>
                  <a:pt x="1294" y="523"/>
                </a:cubicBezTo>
                <a:cubicBezTo>
                  <a:pt x="1292" y="538"/>
                  <a:pt x="1267" y="558"/>
                  <a:pt x="1257" y="568"/>
                </a:cubicBezTo>
                <a:cubicBezTo>
                  <a:pt x="1243" y="582"/>
                  <a:pt x="1235" y="600"/>
                  <a:pt x="1221" y="614"/>
                </a:cubicBezTo>
                <a:cubicBezTo>
                  <a:pt x="1180" y="654"/>
                  <a:pt x="1205" y="610"/>
                  <a:pt x="1175" y="651"/>
                </a:cubicBezTo>
                <a:cubicBezTo>
                  <a:pt x="1113" y="734"/>
                  <a:pt x="1165" y="679"/>
                  <a:pt x="1111" y="733"/>
                </a:cubicBezTo>
                <a:cubicBezTo>
                  <a:pt x="1040" y="946"/>
                  <a:pt x="1087" y="1316"/>
                  <a:pt x="1084" y="1437"/>
                </a:cubicBezTo>
                <a:cubicBezTo>
                  <a:pt x="1083" y="1488"/>
                  <a:pt x="1080" y="1521"/>
                  <a:pt x="1047" y="1556"/>
                </a:cubicBezTo>
                <a:cubicBezTo>
                  <a:pt x="980" y="1757"/>
                  <a:pt x="731" y="1694"/>
                  <a:pt x="563" y="1684"/>
                </a:cubicBezTo>
                <a:close/>
              </a:path>
            </a:pathLst>
          </a:custGeom>
          <a:solidFill>
            <a:schemeClr val="bg1"/>
          </a:solidFill>
          <a:ln w="6350">
            <a:solidFill>
              <a:schemeClr val="tx1"/>
            </a:solidFill>
            <a:round/>
            <a:headEnd/>
            <a:tailEnd/>
          </a:ln>
        </p:spPr>
        <p:txBody>
          <a:bodyPr/>
          <a:lstStyle/>
          <a:p>
            <a:endParaRPr lang="en-US"/>
          </a:p>
        </p:txBody>
      </p:sp>
      <p:sp>
        <p:nvSpPr>
          <p:cNvPr id="16391" name="Oval 7"/>
          <p:cNvSpPr>
            <a:spLocks noChangeArrowheads="1"/>
          </p:cNvSpPr>
          <p:nvPr/>
        </p:nvSpPr>
        <p:spPr bwMode="auto">
          <a:xfrm>
            <a:off x="5345113" y="2949575"/>
            <a:ext cx="255587" cy="250825"/>
          </a:xfrm>
          <a:prstGeom prst="ellipse">
            <a:avLst/>
          </a:prstGeom>
          <a:solidFill>
            <a:schemeClr val="tx2"/>
          </a:solidFill>
          <a:ln w="9525">
            <a:solidFill>
              <a:schemeClr val="tx1"/>
            </a:solidFill>
            <a:round/>
            <a:headEnd/>
            <a:tailEnd/>
          </a:ln>
        </p:spPr>
        <p:txBody>
          <a:bodyPr wrap="none" anchor="ctr"/>
          <a:lstStyle/>
          <a:p>
            <a:endParaRPr lang="en-US"/>
          </a:p>
        </p:txBody>
      </p:sp>
      <p:sp>
        <p:nvSpPr>
          <p:cNvPr id="16392" name="Freeform 8"/>
          <p:cNvSpPr>
            <a:spLocks/>
          </p:cNvSpPr>
          <p:nvPr/>
        </p:nvSpPr>
        <p:spPr bwMode="auto">
          <a:xfrm>
            <a:off x="5678488" y="3438525"/>
            <a:ext cx="2185987" cy="2511425"/>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C0C0C0"/>
          </a:solidFill>
          <a:ln w="9525">
            <a:solidFill>
              <a:schemeClr val="tx1"/>
            </a:solidFill>
            <a:round/>
            <a:headEnd/>
            <a:tailEnd/>
          </a:ln>
        </p:spPr>
        <p:txBody>
          <a:bodyPr/>
          <a:lstStyle/>
          <a:p>
            <a:endParaRPr lang="en-US"/>
          </a:p>
        </p:txBody>
      </p:sp>
      <p:sp>
        <p:nvSpPr>
          <p:cNvPr id="16393" name="Freeform 9"/>
          <p:cNvSpPr>
            <a:spLocks/>
          </p:cNvSpPr>
          <p:nvPr/>
        </p:nvSpPr>
        <p:spPr bwMode="auto">
          <a:xfrm>
            <a:off x="5873750" y="3749675"/>
            <a:ext cx="1787525" cy="1924050"/>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FFFF99"/>
          </a:solidFill>
          <a:ln w="9525">
            <a:solidFill>
              <a:schemeClr val="tx1"/>
            </a:solidFill>
            <a:round/>
            <a:headEnd/>
            <a:tailEnd/>
          </a:ln>
        </p:spPr>
        <p:txBody>
          <a:bodyPr/>
          <a:lstStyle/>
          <a:p>
            <a:endParaRPr lang="en-US"/>
          </a:p>
        </p:txBody>
      </p:sp>
      <p:sp>
        <p:nvSpPr>
          <p:cNvPr id="16394" name="Freeform 10"/>
          <p:cNvSpPr>
            <a:spLocks/>
          </p:cNvSpPr>
          <p:nvPr/>
        </p:nvSpPr>
        <p:spPr bwMode="auto">
          <a:xfrm>
            <a:off x="6196013" y="4203700"/>
            <a:ext cx="1108075" cy="1219200"/>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chemeClr val="bg1"/>
          </a:solidFill>
          <a:ln w="9525">
            <a:solidFill>
              <a:schemeClr val="tx1"/>
            </a:solidFill>
            <a:round/>
            <a:headEnd/>
            <a:tailEnd/>
          </a:ln>
        </p:spPr>
        <p:txBody>
          <a:bodyPr/>
          <a:lstStyle/>
          <a:p>
            <a:endParaRPr lang="en-US"/>
          </a:p>
        </p:txBody>
      </p:sp>
      <p:sp>
        <p:nvSpPr>
          <p:cNvPr id="16395" name="Oval 12"/>
          <p:cNvSpPr>
            <a:spLocks noChangeArrowheads="1"/>
          </p:cNvSpPr>
          <p:nvPr/>
        </p:nvSpPr>
        <p:spPr bwMode="auto">
          <a:xfrm>
            <a:off x="7218363" y="4151313"/>
            <a:ext cx="255587" cy="250825"/>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2" name="Group 17"/>
          <p:cNvGrpSpPr>
            <a:grpSpLocks/>
          </p:cNvGrpSpPr>
          <p:nvPr/>
        </p:nvGrpSpPr>
        <p:grpSpPr bwMode="auto">
          <a:xfrm rot="6407478">
            <a:off x="6396038" y="1574800"/>
            <a:ext cx="2146300" cy="2559050"/>
            <a:chOff x="3393" y="797"/>
            <a:chExt cx="1165" cy="1363"/>
          </a:xfrm>
        </p:grpSpPr>
        <p:sp>
          <p:nvSpPr>
            <p:cNvPr id="16417" name="Freeform 13"/>
            <p:cNvSpPr>
              <a:spLocks/>
            </p:cNvSpPr>
            <p:nvPr/>
          </p:nvSpPr>
          <p:spPr bwMode="auto">
            <a:xfrm>
              <a:off x="3393" y="797"/>
              <a:ext cx="1165" cy="1363"/>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C0C0C0"/>
            </a:solidFill>
            <a:ln w="9525">
              <a:solidFill>
                <a:schemeClr val="tx1"/>
              </a:solidFill>
              <a:round/>
              <a:headEnd/>
              <a:tailEnd/>
            </a:ln>
          </p:spPr>
          <p:txBody>
            <a:bodyPr/>
            <a:lstStyle/>
            <a:p>
              <a:endParaRPr lang="en-US"/>
            </a:p>
          </p:txBody>
        </p:sp>
        <p:sp>
          <p:nvSpPr>
            <p:cNvPr id="16418" name="Freeform 14"/>
            <p:cNvSpPr>
              <a:spLocks/>
            </p:cNvSpPr>
            <p:nvPr/>
          </p:nvSpPr>
          <p:spPr bwMode="auto">
            <a:xfrm>
              <a:off x="3497" y="966"/>
              <a:ext cx="953" cy="1044"/>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rgbClr val="FFFF99"/>
            </a:solidFill>
            <a:ln w="9525">
              <a:solidFill>
                <a:schemeClr val="tx1"/>
              </a:solidFill>
              <a:round/>
              <a:headEnd/>
              <a:tailEnd/>
            </a:ln>
          </p:spPr>
          <p:txBody>
            <a:bodyPr/>
            <a:lstStyle/>
            <a:p>
              <a:endParaRPr lang="en-US"/>
            </a:p>
          </p:txBody>
        </p:sp>
        <p:sp>
          <p:nvSpPr>
            <p:cNvPr id="16419" name="Freeform 15"/>
            <p:cNvSpPr>
              <a:spLocks/>
            </p:cNvSpPr>
            <p:nvPr/>
          </p:nvSpPr>
          <p:spPr bwMode="auto">
            <a:xfrm>
              <a:off x="3669" y="1212"/>
              <a:ext cx="590" cy="662"/>
            </a:xfrm>
            <a:custGeom>
              <a:avLst/>
              <a:gdLst>
                <a:gd name="T0" fmla="*/ 58 w 1165"/>
                <a:gd name="T1" fmla="*/ 321 h 1363"/>
                <a:gd name="T2" fmla="*/ 58 w 1165"/>
                <a:gd name="T3" fmla="*/ 586 h 1363"/>
                <a:gd name="T4" fmla="*/ 77 w 1165"/>
                <a:gd name="T5" fmla="*/ 1180 h 1363"/>
                <a:gd name="T6" fmla="*/ 250 w 1165"/>
                <a:gd name="T7" fmla="*/ 1281 h 1363"/>
                <a:gd name="T8" fmla="*/ 324 w 1165"/>
                <a:gd name="T9" fmla="*/ 1299 h 1363"/>
                <a:gd name="T10" fmla="*/ 378 w 1165"/>
                <a:gd name="T11" fmla="*/ 1317 h 1363"/>
                <a:gd name="T12" fmla="*/ 461 w 1165"/>
                <a:gd name="T13" fmla="*/ 1363 h 1363"/>
                <a:gd name="T14" fmla="*/ 744 w 1165"/>
                <a:gd name="T15" fmla="*/ 1317 h 1363"/>
                <a:gd name="T16" fmla="*/ 854 w 1165"/>
                <a:gd name="T17" fmla="*/ 1271 h 1363"/>
                <a:gd name="T18" fmla="*/ 1018 w 1165"/>
                <a:gd name="T19" fmla="*/ 1262 h 1363"/>
                <a:gd name="T20" fmla="*/ 1046 w 1165"/>
                <a:gd name="T21" fmla="*/ 1244 h 1363"/>
                <a:gd name="T22" fmla="*/ 1128 w 1165"/>
                <a:gd name="T23" fmla="*/ 1235 h 1363"/>
                <a:gd name="T24" fmla="*/ 1156 w 1165"/>
                <a:gd name="T25" fmla="*/ 1134 h 1363"/>
                <a:gd name="T26" fmla="*/ 1137 w 1165"/>
                <a:gd name="T27" fmla="*/ 933 h 1363"/>
                <a:gd name="T28" fmla="*/ 1128 w 1165"/>
                <a:gd name="T29" fmla="*/ 321 h 1363"/>
                <a:gd name="T30" fmla="*/ 1055 w 1165"/>
                <a:gd name="T31" fmla="*/ 266 h 1363"/>
                <a:gd name="T32" fmla="*/ 1018 w 1165"/>
                <a:gd name="T33" fmla="*/ 229 h 1363"/>
                <a:gd name="T34" fmla="*/ 799 w 1165"/>
                <a:gd name="T35" fmla="*/ 220 h 1363"/>
                <a:gd name="T36" fmla="*/ 68 w 1165"/>
                <a:gd name="T37" fmla="*/ 247 h 1363"/>
                <a:gd name="T38" fmla="*/ 58 w 1165"/>
                <a:gd name="T39" fmla="*/ 321 h 1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1363"/>
                <a:gd name="T62" fmla="*/ 1165 w 1165"/>
                <a:gd name="T63" fmla="*/ 1363 h 13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1363">
                  <a:moveTo>
                    <a:pt x="58" y="321"/>
                  </a:moveTo>
                  <a:cubicBezTo>
                    <a:pt x="5" y="401"/>
                    <a:pt x="37" y="500"/>
                    <a:pt x="58" y="586"/>
                  </a:cubicBezTo>
                  <a:cubicBezTo>
                    <a:pt x="62" y="784"/>
                    <a:pt x="0" y="997"/>
                    <a:pt x="77" y="1180"/>
                  </a:cubicBezTo>
                  <a:cubicBezTo>
                    <a:pt x="106" y="1249"/>
                    <a:pt x="185" y="1264"/>
                    <a:pt x="250" y="1281"/>
                  </a:cubicBezTo>
                  <a:cubicBezTo>
                    <a:pt x="275" y="1287"/>
                    <a:pt x="299" y="1293"/>
                    <a:pt x="324" y="1299"/>
                  </a:cubicBezTo>
                  <a:cubicBezTo>
                    <a:pt x="342" y="1303"/>
                    <a:pt x="378" y="1317"/>
                    <a:pt x="378" y="1317"/>
                  </a:cubicBezTo>
                  <a:cubicBezTo>
                    <a:pt x="403" y="1341"/>
                    <a:pt x="428" y="1353"/>
                    <a:pt x="461" y="1363"/>
                  </a:cubicBezTo>
                  <a:cubicBezTo>
                    <a:pt x="556" y="1344"/>
                    <a:pt x="647" y="1327"/>
                    <a:pt x="744" y="1317"/>
                  </a:cubicBezTo>
                  <a:cubicBezTo>
                    <a:pt x="781" y="1305"/>
                    <a:pt x="813" y="1273"/>
                    <a:pt x="854" y="1271"/>
                  </a:cubicBezTo>
                  <a:cubicBezTo>
                    <a:pt x="909" y="1268"/>
                    <a:pt x="963" y="1265"/>
                    <a:pt x="1018" y="1262"/>
                  </a:cubicBezTo>
                  <a:cubicBezTo>
                    <a:pt x="1027" y="1256"/>
                    <a:pt x="1035" y="1247"/>
                    <a:pt x="1046" y="1244"/>
                  </a:cubicBezTo>
                  <a:cubicBezTo>
                    <a:pt x="1073" y="1237"/>
                    <a:pt x="1107" y="1252"/>
                    <a:pt x="1128" y="1235"/>
                  </a:cubicBezTo>
                  <a:cubicBezTo>
                    <a:pt x="1155" y="1213"/>
                    <a:pt x="1144" y="1167"/>
                    <a:pt x="1156" y="1134"/>
                  </a:cubicBezTo>
                  <a:cubicBezTo>
                    <a:pt x="1165" y="1022"/>
                    <a:pt x="1165" y="1020"/>
                    <a:pt x="1137" y="933"/>
                  </a:cubicBezTo>
                  <a:cubicBezTo>
                    <a:pt x="1134" y="729"/>
                    <a:pt x="1137" y="525"/>
                    <a:pt x="1128" y="321"/>
                  </a:cubicBezTo>
                  <a:cubicBezTo>
                    <a:pt x="1127" y="291"/>
                    <a:pt x="1076" y="288"/>
                    <a:pt x="1055" y="266"/>
                  </a:cubicBezTo>
                  <a:cubicBezTo>
                    <a:pt x="1053" y="264"/>
                    <a:pt x="1021" y="229"/>
                    <a:pt x="1018" y="229"/>
                  </a:cubicBezTo>
                  <a:cubicBezTo>
                    <a:pt x="945" y="221"/>
                    <a:pt x="872" y="223"/>
                    <a:pt x="799" y="220"/>
                  </a:cubicBezTo>
                  <a:cubicBezTo>
                    <a:pt x="564" y="174"/>
                    <a:pt x="150" y="0"/>
                    <a:pt x="68" y="247"/>
                  </a:cubicBezTo>
                  <a:cubicBezTo>
                    <a:pt x="65" y="272"/>
                    <a:pt x="58" y="321"/>
                    <a:pt x="58" y="321"/>
                  </a:cubicBezTo>
                  <a:close/>
                </a:path>
              </a:pathLst>
            </a:custGeom>
            <a:solidFill>
              <a:schemeClr val="bg1"/>
            </a:solidFill>
            <a:ln w="9525">
              <a:solidFill>
                <a:schemeClr val="tx1"/>
              </a:solidFill>
              <a:round/>
              <a:headEnd/>
              <a:tailEnd/>
            </a:ln>
          </p:spPr>
          <p:txBody>
            <a:bodyPr/>
            <a:lstStyle/>
            <a:p>
              <a:endParaRPr lang="en-US"/>
            </a:p>
          </p:txBody>
        </p:sp>
        <p:sp>
          <p:nvSpPr>
            <p:cNvPr id="16420" name="Oval 16"/>
            <p:cNvSpPr>
              <a:spLocks noChangeArrowheads="1"/>
            </p:cNvSpPr>
            <p:nvPr/>
          </p:nvSpPr>
          <p:spPr bwMode="auto">
            <a:xfrm>
              <a:off x="4214" y="1184"/>
              <a:ext cx="136" cy="136"/>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13331" name="Rectangle 19"/>
          <p:cNvSpPr>
            <a:spLocks noChangeArrowheads="1"/>
          </p:cNvSpPr>
          <p:nvPr/>
        </p:nvSpPr>
        <p:spPr bwMode="auto">
          <a:xfrm>
            <a:off x="107950" y="5300663"/>
            <a:ext cx="4043363" cy="1541462"/>
          </a:xfrm>
          <a:prstGeom prst="rect">
            <a:avLst/>
          </a:prstGeom>
          <a:noFill/>
          <a:ln w="9525">
            <a:noFill/>
            <a:miter lim="800000"/>
            <a:headEnd/>
            <a:tailEnd/>
          </a:ln>
        </p:spPr>
        <p:txBody>
          <a:bodyPr/>
          <a:lstStyle/>
          <a:p>
            <a:pPr marL="457200" indent="-457200">
              <a:lnSpc>
                <a:spcPct val="80000"/>
              </a:lnSpc>
              <a:spcBef>
                <a:spcPct val="20000"/>
              </a:spcBef>
            </a:pPr>
            <a:r>
              <a:rPr lang="en-GB" sz="2800">
                <a:latin typeface="Arial" pitchFamily="34" charset="0"/>
                <a:cs typeface="Arial" pitchFamily="34" charset="0"/>
              </a:rPr>
              <a:t>4)  Water may move directly from cell wall to cell wall.</a:t>
            </a:r>
          </a:p>
        </p:txBody>
      </p:sp>
      <p:sp>
        <p:nvSpPr>
          <p:cNvPr id="13332" name="Rectangle 20"/>
          <p:cNvSpPr>
            <a:spLocks noChangeArrowheads="1"/>
          </p:cNvSpPr>
          <p:nvPr/>
        </p:nvSpPr>
        <p:spPr bwMode="auto">
          <a:xfrm>
            <a:off x="107950" y="2565400"/>
            <a:ext cx="4043363" cy="1190625"/>
          </a:xfrm>
          <a:prstGeom prst="rect">
            <a:avLst/>
          </a:prstGeom>
          <a:noFill/>
          <a:ln w="9525">
            <a:noFill/>
            <a:miter lim="800000"/>
            <a:headEnd/>
            <a:tailEnd/>
          </a:ln>
        </p:spPr>
        <p:txBody>
          <a:bodyPr/>
          <a:lstStyle/>
          <a:p>
            <a:pPr marL="457200" indent="-457200">
              <a:lnSpc>
                <a:spcPct val="90000"/>
              </a:lnSpc>
              <a:spcBef>
                <a:spcPct val="20000"/>
              </a:spcBef>
            </a:pPr>
            <a:r>
              <a:rPr lang="en-GB" sz="2800" dirty="0">
                <a:latin typeface="Arial" pitchFamily="34" charset="0"/>
                <a:cs typeface="Arial" pitchFamily="34" charset="0"/>
              </a:rPr>
              <a:t>2)  Water moves through the cell wall.</a:t>
            </a:r>
          </a:p>
        </p:txBody>
      </p:sp>
      <p:sp>
        <p:nvSpPr>
          <p:cNvPr id="13333" name="Rectangle 21"/>
          <p:cNvSpPr>
            <a:spLocks noChangeArrowheads="1"/>
          </p:cNvSpPr>
          <p:nvPr/>
        </p:nvSpPr>
        <p:spPr bwMode="auto">
          <a:xfrm>
            <a:off x="107950" y="3644900"/>
            <a:ext cx="4043363" cy="1079500"/>
          </a:xfrm>
          <a:prstGeom prst="rect">
            <a:avLst/>
          </a:prstGeom>
          <a:noFill/>
          <a:ln w="9525">
            <a:noFill/>
            <a:miter lim="800000"/>
            <a:headEnd/>
            <a:tailEnd/>
          </a:ln>
        </p:spPr>
        <p:txBody>
          <a:bodyPr/>
          <a:lstStyle/>
          <a:p>
            <a:pPr marL="457200" indent="-457200">
              <a:lnSpc>
                <a:spcPct val="80000"/>
              </a:lnSpc>
              <a:spcBef>
                <a:spcPct val="20000"/>
              </a:spcBef>
            </a:pPr>
            <a:r>
              <a:rPr lang="en-GB" sz="2800">
                <a:latin typeface="Arial" pitchFamily="34" charset="0"/>
                <a:cs typeface="Arial" pitchFamily="34" charset="0"/>
              </a:rPr>
              <a:t>3)  Water may move from cell wall to cell wall, through the intercellular spaces.</a:t>
            </a:r>
          </a:p>
        </p:txBody>
      </p:sp>
      <p:sp>
        <p:nvSpPr>
          <p:cNvPr id="13335" name="WordArt 23"/>
          <p:cNvSpPr>
            <a:spLocks noChangeArrowheads="1" noChangeShapeType="1" noTextEdit="1"/>
          </p:cNvSpPr>
          <p:nvPr/>
        </p:nvSpPr>
        <p:spPr bwMode="auto">
          <a:xfrm>
            <a:off x="7885113" y="5286375"/>
            <a:ext cx="187325" cy="44608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1</a:t>
            </a:r>
          </a:p>
        </p:txBody>
      </p:sp>
      <p:sp>
        <p:nvSpPr>
          <p:cNvPr id="16401" name="Rectangle 26"/>
          <p:cNvSpPr>
            <a:spLocks noChangeArrowheads="1"/>
          </p:cNvSpPr>
          <p:nvPr/>
        </p:nvSpPr>
        <p:spPr bwMode="auto">
          <a:xfrm rot="1101334">
            <a:off x="6948488" y="3459163"/>
            <a:ext cx="215900" cy="719137"/>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6402" name="Rectangle 27"/>
          <p:cNvSpPr>
            <a:spLocks noChangeArrowheads="1"/>
          </p:cNvSpPr>
          <p:nvPr/>
        </p:nvSpPr>
        <p:spPr bwMode="auto">
          <a:xfrm rot="807711">
            <a:off x="6732588" y="4076700"/>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6403" name="Rectangle 28"/>
          <p:cNvSpPr>
            <a:spLocks noChangeArrowheads="1"/>
          </p:cNvSpPr>
          <p:nvPr/>
        </p:nvSpPr>
        <p:spPr bwMode="auto">
          <a:xfrm rot="807711">
            <a:off x="6948488" y="3357563"/>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6404" name="Rectangle 29"/>
          <p:cNvSpPr>
            <a:spLocks noChangeArrowheads="1"/>
          </p:cNvSpPr>
          <p:nvPr/>
        </p:nvSpPr>
        <p:spPr bwMode="auto">
          <a:xfrm rot="6261945">
            <a:off x="5760244" y="3675856"/>
            <a:ext cx="215900" cy="719138"/>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6405" name="Rectangle 30"/>
          <p:cNvSpPr>
            <a:spLocks noChangeArrowheads="1"/>
          </p:cNvSpPr>
          <p:nvPr/>
        </p:nvSpPr>
        <p:spPr bwMode="auto">
          <a:xfrm rot="-4844284">
            <a:off x="5277644" y="3861594"/>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6406" name="Rectangle 31"/>
          <p:cNvSpPr>
            <a:spLocks noChangeArrowheads="1"/>
          </p:cNvSpPr>
          <p:nvPr/>
        </p:nvSpPr>
        <p:spPr bwMode="auto">
          <a:xfrm rot="-4844284">
            <a:off x="5953918" y="4063207"/>
            <a:ext cx="360363"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6407" name="Rectangle 32"/>
          <p:cNvSpPr>
            <a:spLocks noChangeArrowheads="1"/>
          </p:cNvSpPr>
          <p:nvPr/>
        </p:nvSpPr>
        <p:spPr bwMode="auto">
          <a:xfrm rot="6261945">
            <a:off x="5617369" y="4114006"/>
            <a:ext cx="215900" cy="719138"/>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6408" name="Rectangle 33"/>
          <p:cNvSpPr>
            <a:spLocks noChangeArrowheads="1"/>
          </p:cNvSpPr>
          <p:nvPr/>
        </p:nvSpPr>
        <p:spPr bwMode="auto">
          <a:xfrm rot="-4844284">
            <a:off x="5291932" y="4293394"/>
            <a:ext cx="360362"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6409" name="Rectangle 34"/>
          <p:cNvSpPr>
            <a:spLocks noChangeArrowheads="1"/>
          </p:cNvSpPr>
          <p:nvPr/>
        </p:nvSpPr>
        <p:spPr bwMode="auto">
          <a:xfrm rot="-4844284">
            <a:off x="5925343" y="4437857"/>
            <a:ext cx="360363" cy="215900"/>
          </a:xfrm>
          <a:prstGeom prst="rect">
            <a:avLst/>
          </a:prstGeom>
          <a:solidFill>
            <a:srgbClr val="FFFF99"/>
          </a:solidFill>
          <a:ln w="9525">
            <a:solidFill>
              <a:srgbClr val="FFFF99"/>
            </a:solidFill>
            <a:miter lim="800000"/>
            <a:headEnd/>
            <a:tailEnd/>
          </a:ln>
        </p:spPr>
        <p:txBody>
          <a:bodyPr wrap="none" anchor="ctr"/>
          <a:lstStyle/>
          <a:p>
            <a:endParaRPr lang="en-US"/>
          </a:p>
        </p:txBody>
      </p:sp>
      <p:sp>
        <p:nvSpPr>
          <p:cNvPr id="13348" name="WordArt 36"/>
          <p:cNvSpPr>
            <a:spLocks noChangeArrowheads="1" noChangeShapeType="1" noTextEdit="1"/>
          </p:cNvSpPr>
          <p:nvPr/>
        </p:nvSpPr>
        <p:spPr bwMode="auto">
          <a:xfrm>
            <a:off x="5940425" y="3213100"/>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3</a:t>
            </a:r>
          </a:p>
        </p:txBody>
      </p:sp>
      <p:sp>
        <p:nvSpPr>
          <p:cNvPr id="13354" name="WordArt 42"/>
          <p:cNvSpPr>
            <a:spLocks noChangeArrowheads="1" noChangeShapeType="1" noTextEdit="1"/>
          </p:cNvSpPr>
          <p:nvPr/>
        </p:nvSpPr>
        <p:spPr bwMode="auto">
          <a:xfrm>
            <a:off x="7885113" y="3716338"/>
            <a:ext cx="215900"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4</a:t>
            </a:r>
          </a:p>
        </p:txBody>
      </p:sp>
      <p:sp>
        <p:nvSpPr>
          <p:cNvPr id="13355" name="Line 43"/>
          <p:cNvSpPr>
            <a:spLocks noChangeShapeType="1"/>
          </p:cNvSpPr>
          <p:nvPr/>
        </p:nvSpPr>
        <p:spPr bwMode="auto">
          <a:xfrm flipV="1">
            <a:off x="7681913" y="5084763"/>
            <a:ext cx="73025" cy="936625"/>
          </a:xfrm>
          <a:prstGeom prst="line">
            <a:avLst/>
          </a:prstGeom>
          <a:noFill/>
          <a:ln w="57150">
            <a:solidFill>
              <a:schemeClr val="tx1"/>
            </a:solidFill>
            <a:round/>
            <a:headEnd/>
            <a:tailEnd type="triangle" w="med" len="med"/>
          </a:ln>
        </p:spPr>
        <p:txBody>
          <a:bodyPr/>
          <a:lstStyle/>
          <a:p>
            <a:endParaRPr lang="en-GB"/>
          </a:p>
        </p:txBody>
      </p:sp>
      <p:sp>
        <p:nvSpPr>
          <p:cNvPr id="13356" name="Line 44"/>
          <p:cNvSpPr>
            <a:spLocks noChangeShapeType="1"/>
          </p:cNvSpPr>
          <p:nvPr/>
        </p:nvSpPr>
        <p:spPr bwMode="auto">
          <a:xfrm flipV="1">
            <a:off x="7740650" y="4292600"/>
            <a:ext cx="0" cy="504825"/>
          </a:xfrm>
          <a:prstGeom prst="line">
            <a:avLst/>
          </a:prstGeom>
          <a:noFill/>
          <a:ln w="57150">
            <a:solidFill>
              <a:schemeClr val="tx1"/>
            </a:solidFill>
            <a:round/>
            <a:headEnd/>
            <a:tailEnd type="triangle" w="med" len="med"/>
          </a:ln>
        </p:spPr>
        <p:txBody>
          <a:bodyPr/>
          <a:lstStyle/>
          <a:p>
            <a:endParaRPr lang="en-GB"/>
          </a:p>
        </p:txBody>
      </p:sp>
      <p:sp>
        <p:nvSpPr>
          <p:cNvPr id="13357" name="Line 45"/>
          <p:cNvSpPr>
            <a:spLocks noChangeShapeType="1"/>
          </p:cNvSpPr>
          <p:nvPr/>
        </p:nvSpPr>
        <p:spPr bwMode="auto">
          <a:xfrm flipV="1">
            <a:off x="6156325" y="3141663"/>
            <a:ext cx="215900" cy="647700"/>
          </a:xfrm>
          <a:prstGeom prst="line">
            <a:avLst/>
          </a:prstGeom>
          <a:noFill/>
          <a:ln w="57150">
            <a:solidFill>
              <a:schemeClr val="tx1"/>
            </a:solidFill>
            <a:round/>
            <a:headEnd/>
            <a:tailEnd type="triangle" w="med" len="med"/>
          </a:ln>
        </p:spPr>
        <p:txBody>
          <a:bodyPr/>
          <a:lstStyle/>
          <a:p>
            <a:endParaRPr lang="en-GB"/>
          </a:p>
        </p:txBody>
      </p:sp>
      <p:sp>
        <p:nvSpPr>
          <p:cNvPr id="13358" name="Line 46"/>
          <p:cNvSpPr>
            <a:spLocks noChangeShapeType="1"/>
          </p:cNvSpPr>
          <p:nvPr/>
        </p:nvSpPr>
        <p:spPr bwMode="auto">
          <a:xfrm flipV="1">
            <a:off x="7581900" y="3702050"/>
            <a:ext cx="431800" cy="360363"/>
          </a:xfrm>
          <a:prstGeom prst="line">
            <a:avLst/>
          </a:prstGeom>
          <a:noFill/>
          <a:ln w="57150">
            <a:solidFill>
              <a:schemeClr val="tx1"/>
            </a:solidFill>
            <a:round/>
            <a:headEnd/>
            <a:tailEnd type="triangle" w="med" len="med"/>
          </a:ln>
        </p:spPr>
        <p:txBody>
          <a:bodyPr/>
          <a:lstStyle/>
          <a:p>
            <a:endParaRPr lang="en-GB"/>
          </a:p>
        </p:txBody>
      </p:sp>
      <p:sp>
        <p:nvSpPr>
          <p:cNvPr id="38" name="WordArt 23"/>
          <p:cNvSpPr>
            <a:spLocks noChangeArrowheads="1" noChangeShapeType="1" noTextEdit="1"/>
          </p:cNvSpPr>
          <p:nvPr/>
        </p:nvSpPr>
        <p:spPr bwMode="auto">
          <a:xfrm>
            <a:off x="7858125" y="4500563"/>
            <a:ext cx="214313" cy="44608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3300"/>
                </a:solidFill>
                <a:latin typeface="Arial Black"/>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133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32"/>
                                        </p:tgtEl>
                                        <p:attrNameLst>
                                          <p:attrName>style.visibility</p:attrName>
                                        </p:attrNameLst>
                                      </p:cBhvr>
                                      <p:to>
                                        <p:strVal val="visible"/>
                                      </p:to>
                                    </p:set>
                                  </p:childTnLst>
                                </p:cTn>
                              </p:par>
                              <p:par>
                                <p:cTn id="15" presetID="3"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57"/>
                                        </p:tgtEl>
                                        <p:attrNameLst>
                                          <p:attrName>style.visibility</p:attrName>
                                        </p:attrNameLst>
                                      </p:cBhvr>
                                      <p:to>
                                        <p:strVal val="visible"/>
                                      </p:to>
                                    </p:set>
                                  </p:childTnLst>
                                </p:cTn>
                              </p:par>
                              <p:par>
                                <p:cTn id="25" presetID="3" presetClass="entr" presetSubtype="0" fill="hold" grpId="0" nodeType="withEffect">
                                  <p:stCondLst>
                                    <p:cond delay="0"/>
                                  </p:stCondLst>
                                  <p:childTnLst>
                                    <p:set>
                                      <p:cBhvr>
                                        <p:cTn id="26" dur="1" fill="hold">
                                          <p:stCondLst>
                                            <p:cond delay="0"/>
                                          </p:stCondLst>
                                        </p:cTn>
                                        <p:tgtEl>
                                          <p:spTgt spid="133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133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31" grpId="0"/>
      <p:bldP spid="13332" grpId="0"/>
      <p:bldP spid="13333" grpId="0"/>
      <p:bldP spid="13335" grpId="0" animBg="1"/>
      <p:bldP spid="13348" grpId="0" animBg="1"/>
      <p:bldP spid="13354" grpId="0" animBg="1"/>
      <p:bldP spid="13355" grpId="0" animBg="1"/>
      <p:bldP spid="13356" grpId="0" animBg="1"/>
      <p:bldP spid="13357" grpId="0" animBg="1"/>
      <p:bldP spid="13358"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00042"/>
            <a:ext cx="8229600" cy="1143000"/>
          </a:xfrm>
        </p:spPr>
        <p:txBody>
          <a:bodyPr/>
          <a:lstStyle/>
          <a:p>
            <a:pPr eaLnBrk="1" hangingPunct="1"/>
            <a:r>
              <a:rPr lang="en-GB" sz="4000" dirty="0" smtClean="0"/>
              <a:t>How does the </a:t>
            </a:r>
            <a:r>
              <a:rPr lang="en-GB" sz="4000" dirty="0" err="1" smtClean="0"/>
              <a:t>apoplast</a:t>
            </a:r>
            <a:r>
              <a:rPr lang="en-GB" sz="4000" dirty="0" smtClean="0"/>
              <a:t> pathway work?</a:t>
            </a:r>
          </a:p>
        </p:txBody>
      </p:sp>
      <p:sp>
        <p:nvSpPr>
          <p:cNvPr id="18435" name="Rectangle 3"/>
          <p:cNvSpPr>
            <a:spLocks noGrp="1" noChangeArrowheads="1"/>
          </p:cNvSpPr>
          <p:nvPr>
            <p:ph type="body" idx="1"/>
          </p:nvPr>
        </p:nvSpPr>
        <p:spPr/>
        <p:txBody>
          <a:bodyPr/>
          <a:lstStyle/>
          <a:p>
            <a:pPr eaLnBrk="1" hangingPunct="1"/>
            <a:r>
              <a:rPr lang="en-GB" sz="3200" dirty="0" smtClean="0"/>
              <a:t>The cellulose cell wall is made up of a loose mesh of cellulose fibres, so there is plenty of space in the wall for water molecules.</a:t>
            </a:r>
          </a:p>
          <a:p>
            <a:pPr eaLnBrk="1" hangingPunct="1"/>
            <a:r>
              <a:rPr lang="en-GB" sz="3200" dirty="0" smtClean="0"/>
              <a:t>Hydrogen bonding attracts water molecules to each other, so as water is taken up into the xylem, this draws water across the root </a:t>
            </a:r>
            <a:r>
              <a:rPr lang="en-GB" sz="3200" dirty="0" smtClean="0">
                <a:solidFill>
                  <a:srgbClr val="002060"/>
                </a:solidFill>
              </a:rPr>
              <a:t>(cohesion)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285868"/>
            <a:ext cx="8229600" cy="1143000"/>
          </a:xfrm>
        </p:spPr>
        <p:txBody>
          <a:bodyPr/>
          <a:lstStyle/>
          <a:p>
            <a:pPr eaLnBrk="1" hangingPunct="1"/>
            <a:r>
              <a:rPr lang="en-GB" sz="4000" dirty="0" smtClean="0"/>
              <a:t>Water can only cross the root by the </a:t>
            </a:r>
            <a:r>
              <a:rPr lang="en-GB" sz="4000" dirty="0" err="1" smtClean="0"/>
              <a:t>apoplast</a:t>
            </a:r>
            <a:r>
              <a:rPr lang="en-GB" sz="4000" dirty="0" smtClean="0"/>
              <a:t> pathway until it meets the endodermis!!!</a:t>
            </a:r>
          </a:p>
        </p:txBody>
      </p:sp>
      <p:pic>
        <p:nvPicPr>
          <p:cNvPr id="18435" name="Picture 5"/>
          <p:cNvPicPr>
            <a:picLocks noChangeAspect="1" noChangeArrowheads="1"/>
          </p:cNvPicPr>
          <p:nvPr/>
        </p:nvPicPr>
        <p:blipFill>
          <a:blip r:embed="rId2"/>
          <a:srcRect/>
          <a:stretch>
            <a:fillRect/>
          </a:stretch>
        </p:blipFill>
        <p:spPr bwMode="auto">
          <a:xfrm>
            <a:off x="153988" y="2733693"/>
            <a:ext cx="8666162" cy="319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21250" y="1349375"/>
            <a:ext cx="3898900" cy="1143000"/>
          </a:xfrm>
        </p:spPr>
        <p:txBody>
          <a:bodyPr/>
          <a:lstStyle/>
          <a:p>
            <a:pPr eaLnBrk="1" hangingPunct="1"/>
            <a:r>
              <a:rPr lang="en-GB" sz="3200" b="1" smtClean="0"/>
              <a:t>Why is the endodermis and Casparian strip – the end of the apoplast pathway?</a:t>
            </a:r>
          </a:p>
        </p:txBody>
      </p:sp>
      <p:sp>
        <p:nvSpPr>
          <p:cNvPr id="20483" name="Rectangle 3"/>
          <p:cNvSpPr>
            <a:spLocks noGrp="1" noChangeArrowheads="1"/>
          </p:cNvSpPr>
          <p:nvPr>
            <p:ph type="body" idx="1"/>
          </p:nvPr>
        </p:nvSpPr>
        <p:spPr>
          <a:xfrm>
            <a:off x="4716463" y="3613150"/>
            <a:ext cx="3970337" cy="3128963"/>
          </a:xfrm>
        </p:spPr>
        <p:txBody>
          <a:bodyPr/>
          <a:lstStyle/>
          <a:p>
            <a:pPr algn="ctr" eaLnBrk="1" hangingPunct="1">
              <a:lnSpc>
                <a:spcPct val="80000"/>
              </a:lnSpc>
              <a:buFontTx/>
              <a:buNone/>
            </a:pPr>
            <a:r>
              <a:rPr lang="en-GB" sz="2800" smtClean="0"/>
              <a:t>Suberin in the Casparian strip stops water and mineral ions continuing along the apoplast pathway, so they have to enter the cytoplasm.</a:t>
            </a:r>
          </a:p>
        </p:txBody>
      </p:sp>
      <p:pic>
        <p:nvPicPr>
          <p:cNvPr id="19460" name="Picture 4"/>
          <p:cNvPicPr>
            <a:picLocks noChangeAspect="1" noChangeArrowheads="1"/>
          </p:cNvPicPr>
          <p:nvPr/>
        </p:nvPicPr>
        <p:blipFill>
          <a:blip r:embed="rId2"/>
          <a:srcRect/>
          <a:stretch>
            <a:fillRect/>
          </a:stretch>
        </p:blipFill>
        <p:spPr bwMode="auto">
          <a:xfrm>
            <a:off x="395288" y="188913"/>
            <a:ext cx="4286250" cy="6408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917575"/>
            <a:ext cx="8229600" cy="1143000"/>
          </a:xfrm>
        </p:spPr>
        <p:txBody>
          <a:bodyPr/>
          <a:lstStyle/>
          <a:p>
            <a:pPr eaLnBrk="1" hangingPunct="1"/>
            <a:r>
              <a:rPr lang="en-GB" sz="4000" dirty="0" smtClean="0"/>
              <a:t>Question: What is the purpose of the endodermis and </a:t>
            </a:r>
            <a:r>
              <a:rPr lang="en-GB" sz="4000" dirty="0" err="1" smtClean="0"/>
              <a:t>Casparian</a:t>
            </a:r>
            <a:r>
              <a:rPr lang="en-GB" sz="4000" dirty="0" smtClean="0"/>
              <a:t> strip?</a:t>
            </a:r>
          </a:p>
        </p:txBody>
      </p:sp>
      <p:sp>
        <p:nvSpPr>
          <p:cNvPr id="21507" name="Rectangle 3"/>
          <p:cNvSpPr>
            <a:spLocks noGrp="1" noChangeArrowheads="1"/>
          </p:cNvSpPr>
          <p:nvPr>
            <p:ph type="body" idx="1"/>
          </p:nvPr>
        </p:nvSpPr>
        <p:spPr>
          <a:xfrm>
            <a:off x="457200" y="2432050"/>
            <a:ext cx="8229600" cy="2076450"/>
          </a:xfrm>
        </p:spPr>
        <p:txBody>
          <a:bodyPr/>
          <a:lstStyle/>
          <a:p>
            <a:pPr eaLnBrk="1" hangingPunct="1"/>
            <a:r>
              <a:rPr lang="en-GB" sz="3200" dirty="0" smtClean="0"/>
              <a:t>The </a:t>
            </a:r>
            <a:r>
              <a:rPr lang="en-GB" sz="3200" dirty="0" err="1" smtClean="0"/>
              <a:t>Casparian</a:t>
            </a:r>
            <a:r>
              <a:rPr lang="en-GB" sz="3200" dirty="0" smtClean="0"/>
              <a:t> strip provides a way of controlling the entry of water and mineral ions into the xylem</a:t>
            </a:r>
          </a:p>
          <a:p>
            <a:pPr eaLnBrk="1" hangingPunct="1">
              <a:buNone/>
            </a:pPr>
            <a:endParaRPr lang="en-GB" sz="3200" dirty="0" smtClean="0"/>
          </a:p>
          <a:p>
            <a:pPr eaLnBrk="1" hangingPunct="1">
              <a:buFont typeface="Wingdings" pitchFamily="2" charset="2"/>
              <a:buChar char="Ø"/>
            </a:pPr>
            <a:r>
              <a:rPr lang="en-GB" sz="3200" dirty="0" smtClean="0"/>
              <a:t>Water from the </a:t>
            </a:r>
            <a:r>
              <a:rPr lang="en-GB" sz="3200" dirty="0" err="1" smtClean="0"/>
              <a:t>apoplast</a:t>
            </a:r>
            <a:r>
              <a:rPr lang="en-GB" sz="3200" dirty="0" smtClean="0"/>
              <a:t> pathway joins water from the </a:t>
            </a:r>
            <a:r>
              <a:rPr lang="en-GB" sz="3200" dirty="0" err="1" smtClean="0"/>
              <a:t>symplast</a:t>
            </a:r>
            <a:r>
              <a:rPr lang="en-GB" sz="3200" dirty="0" smtClean="0"/>
              <a:t> pathway in the cytoplasm of endodermis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dissolve">
                                      <p:cBhvr>
                                        <p:cTn id="12"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917575"/>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smtClean="0">
                <a:ln>
                  <a:noFill/>
                </a:ln>
                <a:solidFill>
                  <a:schemeClr val="tx2"/>
                </a:solidFill>
                <a:effectLst/>
                <a:uLnTx/>
                <a:uFillTx/>
                <a:latin typeface="+mj-lt"/>
                <a:ea typeface="+mj-ea"/>
                <a:cs typeface="+mj-cs"/>
              </a:rPr>
              <a:t>Passage of water into the xylem</a:t>
            </a:r>
          </a:p>
        </p:txBody>
      </p:sp>
      <p:sp>
        <p:nvSpPr>
          <p:cNvPr id="3" name="Rectangle 3"/>
          <p:cNvSpPr txBox="1">
            <a:spLocks noChangeArrowheads="1"/>
          </p:cNvSpPr>
          <p:nvPr/>
        </p:nvSpPr>
        <p:spPr>
          <a:xfrm>
            <a:off x="428596" y="1857364"/>
            <a:ext cx="7186634" cy="5000636"/>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lang="en-GB" sz="2800" dirty="0" err="1" smtClean="0">
                <a:latin typeface="+mn-lt"/>
              </a:rPr>
              <a:t>Endodermal</a:t>
            </a:r>
            <a:r>
              <a:rPr lang="en-GB" sz="2800" dirty="0" smtClean="0">
                <a:latin typeface="+mn-lt"/>
              </a:rPr>
              <a:t> cells actively transport salts into the xylem</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This requires</a:t>
            </a:r>
            <a:r>
              <a:rPr kumimoji="0" lang="en-GB" sz="2800" b="0" i="0" u="none" strike="noStrike" kern="1200" cap="none" spc="0" normalizeH="0" noProof="0" dirty="0" smtClean="0">
                <a:ln>
                  <a:noFill/>
                </a:ln>
                <a:solidFill>
                  <a:schemeClr val="tx1"/>
                </a:solidFill>
                <a:effectLst/>
                <a:uLnTx/>
                <a:uFillTx/>
                <a:latin typeface="+mn-lt"/>
                <a:ea typeface="+mn-ea"/>
                <a:cs typeface="+mn-cs"/>
              </a:rPr>
              <a:t> carrier proteins in the cell surface membrane of </a:t>
            </a:r>
            <a:r>
              <a:rPr kumimoji="0" lang="en-GB" sz="2800" b="0" i="0" u="none" strike="noStrike" kern="1200" cap="none" spc="0" normalizeH="0" noProof="0" dirty="0" err="1" smtClean="0">
                <a:ln>
                  <a:noFill/>
                </a:ln>
                <a:solidFill>
                  <a:schemeClr val="tx1"/>
                </a:solidFill>
                <a:effectLst/>
                <a:uLnTx/>
                <a:uFillTx/>
                <a:latin typeface="+mn-lt"/>
                <a:ea typeface="+mn-ea"/>
                <a:cs typeface="+mn-cs"/>
              </a:rPr>
              <a:t>endodermal</a:t>
            </a:r>
            <a:r>
              <a:rPr kumimoji="0" lang="en-GB" sz="2800" b="0" i="0" u="none" strike="noStrike" kern="1200" cap="none" spc="0" normalizeH="0" noProof="0" dirty="0" smtClean="0">
                <a:ln>
                  <a:noFill/>
                </a:ln>
                <a:solidFill>
                  <a:schemeClr val="tx1"/>
                </a:solidFill>
                <a:effectLst/>
                <a:uLnTx/>
                <a:uFillTx/>
                <a:latin typeface="+mn-lt"/>
                <a:ea typeface="+mn-ea"/>
                <a:cs typeface="+mn-cs"/>
              </a:rPr>
              <a:t> cells</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GB" sz="2800" b="0" i="0" u="none" strike="noStrike" kern="1200" cap="none" spc="0" normalizeH="0" noProof="0" dirty="0" smtClean="0">
                <a:ln>
                  <a:noFill/>
                </a:ln>
                <a:solidFill>
                  <a:schemeClr val="tx1"/>
                </a:solidFill>
                <a:effectLst/>
                <a:uLnTx/>
                <a:uFillTx/>
                <a:latin typeface="+mn-lt"/>
                <a:ea typeface="+mn-ea"/>
                <a:cs typeface="+mn-cs"/>
              </a:rPr>
              <a:t>The xylem now has a lower water potential than </a:t>
            </a:r>
            <a:r>
              <a:rPr kumimoji="0" lang="en-GB" sz="2800" b="0" i="0" u="none" strike="noStrike" kern="1200" cap="none" spc="0" normalizeH="0" noProof="0" dirty="0" err="1" smtClean="0">
                <a:ln>
                  <a:noFill/>
                </a:ln>
                <a:solidFill>
                  <a:schemeClr val="tx1"/>
                </a:solidFill>
                <a:effectLst/>
                <a:uLnTx/>
                <a:uFillTx/>
                <a:latin typeface="+mn-lt"/>
                <a:ea typeface="+mn-ea"/>
                <a:cs typeface="+mn-cs"/>
              </a:rPr>
              <a:t>endodermal</a:t>
            </a:r>
            <a:r>
              <a:rPr kumimoji="0" lang="en-GB" sz="2800" b="0" i="0" u="none" strike="noStrike" kern="1200" cap="none" spc="0" normalizeH="0" noProof="0" dirty="0" smtClean="0">
                <a:ln>
                  <a:noFill/>
                </a:ln>
                <a:solidFill>
                  <a:schemeClr val="tx1"/>
                </a:solidFill>
                <a:effectLst/>
                <a:uLnTx/>
                <a:uFillTx/>
                <a:latin typeface="+mn-lt"/>
                <a:ea typeface="+mn-ea"/>
                <a:cs typeface="+mn-cs"/>
              </a:rPr>
              <a:t> cells so water moves into the xylem, by osmosis, along a water potential gradient</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lang="en-GB" sz="2800" baseline="0" dirty="0" smtClean="0">
                <a:latin typeface="+mn-lt"/>
              </a:rPr>
              <a:t>The resulting force (</a:t>
            </a:r>
            <a:r>
              <a:rPr lang="en-GB" sz="2800" b="1" baseline="0" dirty="0" smtClean="0">
                <a:solidFill>
                  <a:srgbClr val="0070C0"/>
                </a:solidFill>
                <a:latin typeface="+mn-lt"/>
              </a:rPr>
              <a:t>root pressure</a:t>
            </a:r>
            <a:r>
              <a:rPr lang="en-GB" sz="2800" baseline="0" dirty="0" smtClean="0">
                <a:latin typeface="+mn-lt"/>
              </a:rPr>
              <a:t>) helps to move water up the plant</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57242" y="71414"/>
            <a:ext cx="8229600" cy="1143000"/>
          </a:xfrm>
        </p:spPr>
        <p:txBody>
          <a:bodyPr/>
          <a:lstStyle/>
          <a:p>
            <a:r>
              <a:rPr lang="en-GB" dirty="0" smtClean="0">
                <a:solidFill>
                  <a:srgbClr val="002060"/>
                </a:solidFill>
              </a:rPr>
              <a:t>Learning outcomes</a:t>
            </a:r>
          </a:p>
        </p:txBody>
      </p:sp>
      <p:sp>
        <p:nvSpPr>
          <p:cNvPr id="6147" name="Content Placeholder 2"/>
          <p:cNvSpPr>
            <a:spLocks noGrp="1"/>
          </p:cNvSpPr>
          <p:nvPr>
            <p:ph idx="1"/>
          </p:nvPr>
        </p:nvSpPr>
        <p:spPr>
          <a:xfrm>
            <a:off x="457200" y="1357298"/>
            <a:ext cx="8115328" cy="4929207"/>
          </a:xfrm>
        </p:spPr>
        <p:txBody>
          <a:bodyPr/>
          <a:lstStyle/>
          <a:p>
            <a:pPr>
              <a:buFont typeface="Wingdings 2" pitchFamily="18" charset="2"/>
              <a:buNone/>
            </a:pPr>
            <a:r>
              <a:rPr lang="en-GB" dirty="0" smtClean="0">
                <a:solidFill>
                  <a:schemeClr val="tx2"/>
                </a:solidFill>
              </a:rPr>
              <a:t>Students should be able to understand the following:</a:t>
            </a:r>
          </a:p>
          <a:p>
            <a:r>
              <a:rPr lang="en-GB" sz="2800" dirty="0" smtClean="0"/>
              <a:t>How water is taken up by root hairs</a:t>
            </a:r>
          </a:p>
          <a:p>
            <a:r>
              <a:rPr lang="en-GB" sz="2800" dirty="0" smtClean="0"/>
              <a:t>How water passes through the root cortex</a:t>
            </a:r>
          </a:p>
          <a:p>
            <a:r>
              <a:rPr lang="en-GB" sz="2800" dirty="0" smtClean="0"/>
              <a:t>How water is passed through the endodermis into the xylem</a:t>
            </a:r>
          </a:p>
          <a:p>
            <a:pPr>
              <a:buNone/>
            </a:pPr>
            <a:endParaRPr lang="en-GB" dirty="0" smtClean="0"/>
          </a:p>
          <a:p>
            <a:pPr>
              <a:buNone/>
            </a:pPr>
            <a:r>
              <a:rPr lang="en-GB" dirty="0" smtClean="0">
                <a:solidFill>
                  <a:schemeClr val="tx2"/>
                </a:solidFill>
              </a:rPr>
              <a:t>Candidates should be able to: </a:t>
            </a:r>
          </a:p>
          <a:p>
            <a:r>
              <a:rPr lang="en-GB" dirty="0" smtClean="0"/>
              <a:t>Describe the structure of a dicotyledonous root in relation to the pathway of water from root hairs through the cortex and endodermis to the xylem.</a:t>
            </a:r>
          </a:p>
          <a:p>
            <a:r>
              <a:rPr lang="en-GB" dirty="0" smtClean="0"/>
              <a:t>Describe </a:t>
            </a:r>
            <a:r>
              <a:rPr lang="en-GB" dirty="0" err="1" smtClean="0"/>
              <a:t>Apoplastic</a:t>
            </a:r>
            <a:r>
              <a:rPr lang="en-GB" dirty="0" smtClean="0"/>
              <a:t> and </a:t>
            </a:r>
            <a:r>
              <a:rPr lang="en-GB" dirty="0" err="1" smtClean="0"/>
              <a:t>symplastic</a:t>
            </a:r>
            <a:r>
              <a:rPr lang="en-GB" dirty="0" smtClean="0"/>
              <a:t> pathways.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anim calcmode="lin" valueType="num">
                                      <p:cBhvr additive="base">
                                        <p:cTn id="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anim calcmode="lin" valueType="num">
                                      <p:cBhvr additive="base">
                                        <p:cTn id="1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anim calcmode="lin" valueType="num">
                                      <p:cBhvr additive="base">
                                        <p:cTn id="1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812809"/>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5000" b="0" i="0" u="none" strike="noStrike" kern="1200" cap="none" spc="0" normalizeH="0" baseline="0" noProof="0" dirty="0" smtClean="0">
                <a:ln>
                  <a:noFill/>
                </a:ln>
                <a:solidFill>
                  <a:schemeClr val="tx2"/>
                </a:solidFill>
                <a:effectLst/>
                <a:uLnTx/>
                <a:uFillTx/>
                <a:latin typeface="+mj-lt"/>
                <a:ea typeface="+mj-ea"/>
                <a:cs typeface="+mj-cs"/>
              </a:rPr>
              <a:t>Why do plants need water?</a:t>
            </a:r>
          </a:p>
        </p:txBody>
      </p:sp>
      <p:sp>
        <p:nvSpPr>
          <p:cNvPr id="3" name="Rectangle 3"/>
          <p:cNvSpPr txBox="1">
            <a:spLocks noChangeArrowheads="1"/>
          </p:cNvSpPr>
          <p:nvPr/>
        </p:nvSpPr>
        <p:spPr>
          <a:xfrm>
            <a:off x="457200" y="2138371"/>
            <a:ext cx="8229600" cy="604838"/>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Plants need water for photosynthesis.</a:t>
            </a:r>
          </a:p>
        </p:txBody>
      </p:sp>
      <p:sp>
        <p:nvSpPr>
          <p:cNvPr id="4" name="Rectangle 5"/>
          <p:cNvSpPr>
            <a:spLocks noChangeArrowheads="1"/>
          </p:cNvSpPr>
          <p:nvPr/>
        </p:nvSpPr>
        <p:spPr bwMode="auto">
          <a:xfrm>
            <a:off x="468313" y="2857509"/>
            <a:ext cx="8229600" cy="604837"/>
          </a:xfrm>
          <a:prstGeom prst="rect">
            <a:avLst/>
          </a:prstGeom>
          <a:noFill/>
          <a:ln w="9525">
            <a:noFill/>
            <a:miter lim="800000"/>
            <a:headEnd/>
            <a:tailEnd/>
          </a:ln>
        </p:spPr>
        <p:txBody>
          <a:bodyPr/>
          <a:lstStyle/>
          <a:p>
            <a:pPr marL="342900" indent="-342900">
              <a:spcBef>
                <a:spcPct val="20000"/>
              </a:spcBef>
              <a:buFontTx/>
              <a:buChar char="•"/>
            </a:pPr>
            <a:r>
              <a:rPr lang="en-GB" sz="3200" dirty="0">
                <a:latin typeface="+mn-lt"/>
              </a:rPr>
              <a:t>To keep their cells turgid, which is important for supporting the plant.</a:t>
            </a:r>
          </a:p>
        </p:txBody>
      </p:sp>
      <p:sp>
        <p:nvSpPr>
          <p:cNvPr id="5" name="Rectangle 6"/>
          <p:cNvSpPr>
            <a:spLocks noChangeArrowheads="1"/>
          </p:cNvSpPr>
          <p:nvPr/>
        </p:nvSpPr>
        <p:spPr bwMode="auto">
          <a:xfrm>
            <a:off x="454025" y="4038609"/>
            <a:ext cx="8229600" cy="604837"/>
          </a:xfrm>
          <a:prstGeom prst="rect">
            <a:avLst/>
          </a:prstGeom>
          <a:noFill/>
          <a:ln w="9525">
            <a:noFill/>
            <a:miter lim="800000"/>
            <a:headEnd/>
            <a:tailEnd/>
          </a:ln>
        </p:spPr>
        <p:txBody>
          <a:bodyPr/>
          <a:lstStyle/>
          <a:p>
            <a:pPr marL="342900" indent="-342900">
              <a:spcBef>
                <a:spcPct val="20000"/>
              </a:spcBef>
              <a:buFontTx/>
              <a:buChar char="•"/>
            </a:pPr>
            <a:r>
              <a:rPr lang="en-GB" sz="3200">
                <a:latin typeface="+mn-lt"/>
              </a:rPr>
              <a:t>Water is also needed to transport mineral salts and organic solutes around the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7242" y="785802"/>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5000" dirty="0" smtClean="0">
                <a:solidFill>
                  <a:srgbClr val="002060"/>
                </a:solidFill>
                <a:latin typeface="+mj-lt"/>
                <a:ea typeface="+mj-ea"/>
                <a:cs typeface="+mj-cs"/>
              </a:rPr>
              <a:t>Homework</a:t>
            </a:r>
            <a:endParaRPr kumimoji="0" lang="en-GB" sz="5000" b="0"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3" name="Content Placeholder 2"/>
          <p:cNvSpPr txBox="1">
            <a:spLocks/>
          </p:cNvSpPr>
          <p:nvPr/>
        </p:nvSpPr>
        <p:spPr>
          <a:xfrm>
            <a:off x="457200" y="1571612"/>
            <a:ext cx="7615262" cy="2643206"/>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n-GB" sz="2600" b="0" i="0" u="none" strike="noStrike" kern="1200" cap="none" spc="0" normalizeH="0" baseline="0" noProof="0" dirty="0" smtClean="0">
              <a:ln>
                <a:noFill/>
              </a:ln>
              <a:solidFill>
                <a:schemeClr val="tx2"/>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GB" sz="3200" dirty="0" smtClean="0">
                <a:latin typeface="+mn-lt"/>
              </a:rPr>
              <a:t>Read AQA AS Biology textbook pages 190-192 then answer summary questions 1-5 on page 192</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GB" sz="3200" dirty="0" smtClean="0">
                <a:latin typeface="+mn-lt"/>
              </a:rPr>
              <a:t>Answer exam-style question 3 on page 203 of the AQA AS Biology textbook (AQA, 2001)</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7242" y="785802"/>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mj-lt"/>
                <a:ea typeface="+mj-ea"/>
                <a:cs typeface="+mj-cs"/>
              </a:rPr>
              <a:t>Mark</a:t>
            </a:r>
            <a:r>
              <a:rPr kumimoji="0" lang="en-GB" sz="3200" b="0" i="0" u="none" strike="noStrike" kern="1200" cap="none" spc="0" normalizeH="0" noProof="0" dirty="0" smtClean="0">
                <a:ln>
                  <a:noFill/>
                </a:ln>
                <a:solidFill>
                  <a:srgbClr val="002060"/>
                </a:solidFill>
                <a:effectLst/>
                <a:uLnTx/>
                <a:uFillTx/>
                <a:latin typeface="+mj-lt"/>
                <a:ea typeface="+mj-ea"/>
                <a:cs typeface="+mj-cs"/>
              </a:rPr>
              <a:t> scheme – exam style question</a:t>
            </a:r>
            <a:endParaRPr kumimoji="0" lang="en-GB" sz="3200" b="0"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3" name="TextBox 2"/>
          <p:cNvSpPr txBox="1"/>
          <p:nvPr/>
        </p:nvSpPr>
        <p:spPr>
          <a:xfrm>
            <a:off x="142844" y="1571612"/>
            <a:ext cx="8501122" cy="4524315"/>
          </a:xfrm>
          <a:prstGeom prst="rect">
            <a:avLst/>
          </a:prstGeom>
          <a:noFill/>
        </p:spPr>
        <p:txBody>
          <a:bodyPr wrap="square" rtlCol="0">
            <a:spAutoFit/>
          </a:bodyPr>
          <a:lstStyle/>
          <a:p>
            <a:r>
              <a:rPr lang="en-GB" b="1" dirty="0" smtClean="0"/>
              <a:t>	Answers</a:t>
            </a:r>
          </a:p>
          <a:p>
            <a:r>
              <a:rPr lang="en-GB" b="1" dirty="0" smtClean="0"/>
              <a:t> </a:t>
            </a:r>
          </a:p>
          <a:p>
            <a:r>
              <a:rPr lang="en-GB" b="1" dirty="0" smtClean="0"/>
              <a:t> </a:t>
            </a:r>
            <a:endParaRPr lang="en-GB" dirty="0" smtClean="0"/>
          </a:p>
          <a:p>
            <a:r>
              <a:rPr lang="en-GB" dirty="0" smtClean="0"/>
              <a:t>	(a)	</a:t>
            </a:r>
            <a:r>
              <a:rPr lang="en-GB" b="1" dirty="0" smtClean="0"/>
              <a:t>A</a:t>
            </a:r>
            <a:r>
              <a:rPr lang="en-GB" dirty="0" smtClean="0"/>
              <a:t> = xylem</a:t>
            </a:r>
          </a:p>
          <a:p>
            <a:r>
              <a:rPr lang="en-GB" b="1" dirty="0" smtClean="0"/>
              <a:t>		B</a:t>
            </a:r>
            <a:r>
              <a:rPr lang="en-GB" dirty="0" smtClean="0"/>
              <a:t> = endodermis					2</a:t>
            </a:r>
          </a:p>
          <a:p>
            <a:endParaRPr lang="en-GB" dirty="0" smtClean="0"/>
          </a:p>
          <a:p>
            <a:r>
              <a:rPr lang="en-GB" dirty="0" smtClean="0"/>
              <a:t>	(b)	(</a:t>
            </a:r>
            <a:r>
              <a:rPr lang="en-GB" dirty="0" err="1" smtClean="0"/>
              <a:t>i</a:t>
            </a:r>
            <a:r>
              <a:rPr lang="en-GB" dirty="0" smtClean="0"/>
              <a:t>)	Cell walls				1</a:t>
            </a:r>
          </a:p>
          <a:p>
            <a:r>
              <a:rPr lang="en-GB" dirty="0" smtClean="0"/>
              <a:t> </a:t>
            </a:r>
          </a:p>
          <a:p>
            <a:r>
              <a:rPr lang="en-GB" dirty="0" smtClean="0"/>
              <a:t>		(ii)	From high water potential to low water 					potential / higher water potential in soil / lower 				water potential in root;</a:t>
            </a:r>
            <a:br>
              <a:rPr lang="en-GB" dirty="0" smtClean="0"/>
            </a:br>
            <a:r>
              <a:rPr lang="en-GB" dirty="0" smtClean="0"/>
              <a:t>			By osmosis / diffusion of water.		2</a:t>
            </a:r>
          </a:p>
          <a:p>
            <a:r>
              <a:rPr lang="en-GB" b="1" dirty="0" smtClean="0"/>
              <a:t>								</a:t>
            </a:r>
          </a:p>
          <a:p>
            <a:r>
              <a:rPr lang="en-GB" b="1" dirty="0" smtClean="0"/>
              <a:t>								[5]</a:t>
            </a:r>
          </a:p>
          <a:p>
            <a:r>
              <a:rPr lang="en-GB" dirty="0" smtClean="0"/>
              <a:t>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57242" y="71414"/>
            <a:ext cx="8229600" cy="1143000"/>
          </a:xfrm>
        </p:spPr>
        <p:txBody>
          <a:bodyPr/>
          <a:lstStyle/>
          <a:p>
            <a:r>
              <a:rPr lang="en-GB" dirty="0" smtClean="0">
                <a:solidFill>
                  <a:srgbClr val="002060"/>
                </a:solidFill>
              </a:rPr>
              <a:t>Learning outcomes</a:t>
            </a:r>
          </a:p>
        </p:txBody>
      </p:sp>
      <p:sp>
        <p:nvSpPr>
          <p:cNvPr id="6147" name="Content Placeholder 2"/>
          <p:cNvSpPr>
            <a:spLocks noGrp="1"/>
          </p:cNvSpPr>
          <p:nvPr>
            <p:ph idx="1"/>
          </p:nvPr>
        </p:nvSpPr>
        <p:spPr>
          <a:xfrm>
            <a:off x="457200" y="1357298"/>
            <a:ext cx="8115328" cy="4929207"/>
          </a:xfrm>
        </p:spPr>
        <p:txBody>
          <a:bodyPr/>
          <a:lstStyle/>
          <a:p>
            <a:pPr>
              <a:buFont typeface="Wingdings 2" pitchFamily="18" charset="2"/>
              <a:buNone/>
            </a:pPr>
            <a:r>
              <a:rPr lang="en-GB" dirty="0" smtClean="0">
                <a:solidFill>
                  <a:schemeClr val="tx2"/>
                </a:solidFill>
              </a:rPr>
              <a:t>Students should be able to understand the following:</a:t>
            </a:r>
          </a:p>
          <a:p>
            <a:r>
              <a:rPr lang="en-GB" dirty="0" smtClean="0"/>
              <a:t>How water is taken up by root hairs</a:t>
            </a:r>
          </a:p>
          <a:p>
            <a:r>
              <a:rPr lang="en-GB" dirty="0" smtClean="0"/>
              <a:t>How water passes through the root cortex</a:t>
            </a:r>
          </a:p>
          <a:p>
            <a:r>
              <a:rPr lang="en-GB" dirty="0" smtClean="0"/>
              <a:t>How water is passed through the endodermis into the xylem</a:t>
            </a:r>
          </a:p>
          <a:p>
            <a:pPr>
              <a:buNone/>
            </a:pPr>
            <a:endParaRPr lang="en-GB" dirty="0" smtClean="0"/>
          </a:p>
          <a:p>
            <a:pPr>
              <a:buNone/>
            </a:pPr>
            <a:r>
              <a:rPr lang="en-GB" dirty="0" smtClean="0">
                <a:solidFill>
                  <a:schemeClr val="tx2"/>
                </a:solidFill>
              </a:rPr>
              <a:t>Candidates should be able to: </a:t>
            </a:r>
          </a:p>
          <a:p>
            <a:r>
              <a:rPr lang="en-GB" dirty="0" smtClean="0"/>
              <a:t>Describe the structure of a dicotyledonous root in relation to the pathway of water from root hairs through the cortex and endodermis to the xylem.</a:t>
            </a:r>
          </a:p>
          <a:p>
            <a:r>
              <a:rPr lang="en-GB" dirty="0" smtClean="0"/>
              <a:t>Describe </a:t>
            </a:r>
            <a:r>
              <a:rPr lang="en-GB" dirty="0" err="1" smtClean="0"/>
              <a:t>Apoplastic</a:t>
            </a:r>
            <a:r>
              <a:rPr lang="en-GB" dirty="0" smtClean="0"/>
              <a:t> and </a:t>
            </a:r>
            <a:r>
              <a:rPr lang="en-GB" dirty="0" err="1" smtClean="0"/>
              <a:t>symplastic</a:t>
            </a:r>
            <a:r>
              <a:rPr lang="en-GB" dirty="0" smtClean="0"/>
              <a:t> pathways.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anim calcmode="lin" valueType="num">
                                      <p:cBhvr additive="base">
                                        <p:cTn id="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anim calcmode="lin" valueType="num">
                                      <p:cBhvr additive="base">
                                        <p:cTn id="1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anim calcmode="lin" valueType="num">
                                      <p:cBhvr additive="base">
                                        <p:cTn id="1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571480"/>
            <a:ext cx="8305800" cy="714380"/>
          </a:xfrm>
        </p:spPr>
        <p:txBody>
          <a:bodyPr>
            <a:normAutofit fontScale="90000"/>
          </a:bodyPr>
          <a:lstStyle/>
          <a:p>
            <a:pPr eaLnBrk="1" fontAlgn="auto" hangingPunct="1">
              <a:spcAft>
                <a:spcPts val="0"/>
              </a:spcAft>
              <a:defRPr/>
            </a:pPr>
            <a:r>
              <a:rPr lang="en-GB" dirty="0"/>
              <a:t>Inside the root</a:t>
            </a:r>
          </a:p>
        </p:txBody>
      </p:sp>
      <p:pic>
        <p:nvPicPr>
          <p:cNvPr id="7171" name="Picture 5"/>
          <p:cNvPicPr>
            <a:picLocks noChangeAspect="1" noChangeArrowheads="1"/>
          </p:cNvPicPr>
          <p:nvPr/>
        </p:nvPicPr>
        <p:blipFill>
          <a:blip r:embed="rId2"/>
          <a:srcRect/>
          <a:stretch>
            <a:fillRect/>
          </a:stretch>
        </p:blipFill>
        <p:spPr bwMode="auto">
          <a:xfrm>
            <a:off x="250825" y="1484313"/>
            <a:ext cx="5472113" cy="5065712"/>
          </a:xfrm>
          <a:prstGeom prst="rect">
            <a:avLst/>
          </a:prstGeom>
          <a:noFill/>
          <a:ln w="9525">
            <a:noFill/>
            <a:miter lim="800000"/>
            <a:headEnd/>
            <a:tailEnd/>
          </a:ln>
        </p:spPr>
      </p:pic>
      <p:sp>
        <p:nvSpPr>
          <p:cNvPr id="7172" name="Text Box 6"/>
          <p:cNvSpPr txBox="1">
            <a:spLocks noChangeArrowheads="1"/>
          </p:cNvSpPr>
          <p:nvPr/>
        </p:nvSpPr>
        <p:spPr bwMode="auto">
          <a:xfrm>
            <a:off x="6659563" y="1628775"/>
            <a:ext cx="2160587" cy="366713"/>
          </a:xfrm>
          <a:prstGeom prst="rect">
            <a:avLst/>
          </a:prstGeom>
          <a:noFill/>
          <a:ln w="9525">
            <a:noFill/>
            <a:miter lim="800000"/>
            <a:headEnd/>
            <a:tailEnd/>
          </a:ln>
        </p:spPr>
        <p:txBody>
          <a:bodyPr>
            <a:spAutoFit/>
          </a:bodyPr>
          <a:lstStyle/>
          <a:p>
            <a:pPr>
              <a:spcBef>
                <a:spcPct val="50000"/>
              </a:spcBef>
            </a:pPr>
            <a:endParaRPr lang="en-US"/>
          </a:p>
        </p:txBody>
      </p:sp>
      <p:sp>
        <p:nvSpPr>
          <p:cNvPr id="7173" name="Text Box 7"/>
          <p:cNvSpPr txBox="1">
            <a:spLocks noChangeArrowheads="1"/>
          </p:cNvSpPr>
          <p:nvPr/>
        </p:nvSpPr>
        <p:spPr bwMode="auto">
          <a:xfrm>
            <a:off x="6227763" y="1268413"/>
            <a:ext cx="2592387" cy="5470525"/>
          </a:xfrm>
          <a:prstGeom prst="rect">
            <a:avLst/>
          </a:prstGeom>
          <a:noFill/>
          <a:ln w="9525">
            <a:noFill/>
            <a:miter lim="800000"/>
            <a:headEnd/>
            <a:tailEnd/>
          </a:ln>
        </p:spPr>
        <p:txBody>
          <a:bodyPr>
            <a:spAutoFit/>
          </a:bodyPr>
          <a:lstStyle/>
          <a:p>
            <a:pPr algn="ctr">
              <a:spcBef>
                <a:spcPct val="50000"/>
              </a:spcBef>
            </a:pPr>
            <a:r>
              <a:rPr lang="en-GB" sz="1600"/>
              <a:t>Epidermis</a:t>
            </a:r>
          </a:p>
          <a:p>
            <a:pPr algn="ctr">
              <a:spcBef>
                <a:spcPct val="50000"/>
              </a:spcBef>
            </a:pPr>
            <a:r>
              <a:rPr lang="en-GB" sz="1600"/>
              <a:t>Pericycle</a:t>
            </a:r>
          </a:p>
          <a:p>
            <a:pPr algn="ctr">
              <a:spcBef>
                <a:spcPct val="50000"/>
              </a:spcBef>
            </a:pPr>
            <a:r>
              <a:rPr lang="en-GB" sz="1600"/>
              <a:t>Root cap</a:t>
            </a:r>
          </a:p>
          <a:p>
            <a:pPr algn="ctr">
              <a:spcBef>
                <a:spcPct val="50000"/>
              </a:spcBef>
            </a:pPr>
            <a:r>
              <a:rPr lang="en-GB" sz="1600"/>
              <a:t>Apical meristem</a:t>
            </a:r>
          </a:p>
          <a:p>
            <a:pPr algn="ctr">
              <a:spcBef>
                <a:spcPct val="50000"/>
              </a:spcBef>
            </a:pPr>
            <a:r>
              <a:rPr lang="en-GB" sz="1600"/>
              <a:t>Ground meristem</a:t>
            </a:r>
          </a:p>
          <a:p>
            <a:pPr algn="ctr">
              <a:spcBef>
                <a:spcPct val="50000"/>
              </a:spcBef>
            </a:pPr>
            <a:r>
              <a:rPr lang="en-GB" sz="1600"/>
              <a:t>Immature xylem</a:t>
            </a:r>
          </a:p>
          <a:p>
            <a:pPr algn="ctr">
              <a:spcBef>
                <a:spcPct val="50000"/>
              </a:spcBef>
            </a:pPr>
            <a:r>
              <a:rPr lang="en-GB" sz="1600"/>
              <a:t>Immature phloem</a:t>
            </a:r>
          </a:p>
          <a:p>
            <a:pPr algn="ctr">
              <a:spcBef>
                <a:spcPct val="50000"/>
              </a:spcBef>
            </a:pPr>
            <a:r>
              <a:rPr lang="en-GB" sz="1600"/>
              <a:t>Mature phloem</a:t>
            </a:r>
          </a:p>
          <a:p>
            <a:pPr algn="ctr">
              <a:spcBef>
                <a:spcPct val="50000"/>
              </a:spcBef>
            </a:pPr>
            <a:r>
              <a:rPr lang="en-GB" sz="1600"/>
              <a:t>Root hair</a:t>
            </a:r>
          </a:p>
          <a:p>
            <a:pPr algn="ctr">
              <a:spcBef>
                <a:spcPct val="50000"/>
              </a:spcBef>
            </a:pPr>
            <a:r>
              <a:rPr lang="en-GB" sz="1600"/>
              <a:t>Cortex</a:t>
            </a:r>
          </a:p>
          <a:p>
            <a:pPr algn="ctr">
              <a:spcBef>
                <a:spcPct val="50000"/>
              </a:spcBef>
            </a:pPr>
            <a:r>
              <a:rPr lang="en-GB" sz="1600"/>
              <a:t>Region of cell division</a:t>
            </a:r>
          </a:p>
          <a:p>
            <a:pPr algn="ctr">
              <a:spcBef>
                <a:spcPct val="50000"/>
              </a:spcBef>
            </a:pPr>
            <a:r>
              <a:rPr lang="en-GB" sz="1600"/>
              <a:t>Region of maturation</a:t>
            </a:r>
          </a:p>
          <a:p>
            <a:pPr algn="ctr">
              <a:spcBef>
                <a:spcPct val="50000"/>
              </a:spcBef>
            </a:pPr>
            <a:r>
              <a:rPr lang="en-GB" sz="1600"/>
              <a:t>Region of elongation</a:t>
            </a:r>
          </a:p>
          <a:p>
            <a:pPr algn="ctr">
              <a:spcBef>
                <a:spcPct val="50000"/>
              </a:spcBef>
            </a:pPr>
            <a:r>
              <a:rPr lang="en-GB" sz="1600"/>
              <a:t>Mature xylem</a:t>
            </a:r>
          </a:p>
          <a:p>
            <a:pPr algn="ctr">
              <a:spcBef>
                <a:spcPct val="50000"/>
              </a:spcBef>
            </a:pPr>
            <a:r>
              <a:rPr lang="en-GB" sz="1600"/>
              <a:t>Endodermis</a:t>
            </a:r>
          </a:p>
        </p:txBody>
      </p:sp>
      <p:sp>
        <p:nvSpPr>
          <p:cNvPr id="3080" name="Rectangle 8"/>
          <p:cNvSpPr>
            <a:spLocks noChangeArrowheads="1"/>
          </p:cNvSpPr>
          <p:nvPr/>
        </p:nvSpPr>
        <p:spPr bwMode="auto">
          <a:xfrm>
            <a:off x="4284663" y="4076700"/>
            <a:ext cx="935037" cy="288925"/>
          </a:xfrm>
          <a:prstGeom prst="rect">
            <a:avLst/>
          </a:prstGeom>
          <a:solidFill>
            <a:schemeClr val="bg1"/>
          </a:solidFill>
          <a:ln w="9525">
            <a:noFill/>
            <a:miter lim="800000"/>
            <a:headEnd/>
            <a:tailEnd/>
          </a:ln>
        </p:spPr>
        <p:txBody>
          <a:bodyPr wrap="none" anchor="ctr"/>
          <a:lstStyle/>
          <a:p>
            <a:endParaRPr lang="en-US"/>
          </a:p>
        </p:txBody>
      </p:sp>
      <p:sp>
        <p:nvSpPr>
          <p:cNvPr id="3081" name="Rectangle 9"/>
          <p:cNvSpPr>
            <a:spLocks noChangeArrowheads="1"/>
          </p:cNvSpPr>
          <p:nvPr/>
        </p:nvSpPr>
        <p:spPr bwMode="auto">
          <a:xfrm>
            <a:off x="4284663" y="6092825"/>
            <a:ext cx="935037" cy="288925"/>
          </a:xfrm>
          <a:prstGeom prst="rect">
            <a:avLst/>
          </a:prstGeom>
          <a:solidFill>
            <a:schemeClr val="bg1"/>
          </a:solidFill>
          <a:ln w="9525">
            <a:noFill/>
            <a:miter lim="800000"/>
            <a:headEnd/>
            <a:tailEnd/>
          </a:ln>
        </p:spPr>
        <p:txBody>
          <a:bodyPr wrap="none" anchor="ctr"/>
          <a:lstStyle/>
          <a:p>
            <a:endParaRPr lang="en-US"/>
          </a:p>
        </p:txBody>
      </p:sp>
      <p:sp>
        <p:nvSpPr>
          <p:cNvPr id="3082" name="Rectangle 10"/>
          <p:cNvSpPr>
            <a:spLocks noChangeArrowheads="1"/>
          </p:cNvSpPr>
          <p:nvPr/>
        </p:nvSpPr>
        <p:spPr bwMode="auto">
          <a:xfrm>
            <a:off x="4356100" y="5661025"/>
            <a:ext cx="1223963" cy="288925"/>
          </a:xfrm>
          <a:prstGeom prst="rect">
            <a:avLst/>
          </a:prstGeom>
          <a:solidFill>
            <a:schemeClr val="bg1"/>
          </a:solidFill>
          <a:ln w="9525">
            <a:noFill/>
            <a:miter lim="800000"/>
            <a:headEnd/>
            <a:tailEnd/>
          </a:ln>
        </p:spPr>
        <p:txBody>
          <a:bodyPr wrap="none" anchor="ctr"/>
          <a:lstStyle/>
          <a:p>
            <a:endParaRPr lang="en-US"/>
          </a:p>
        </p:txBody>
      </p:sp>
      <p:sp>
        <p:nvSpPr>
          <p:cNvPr id="3083" name="Rectangle 11"/>
          <p:cNvSpPr>
            <a:spLocks noChangeArrowheads="1"/>
          </p:cNvSpPr>
          <p:nvPr/>
        </p:nvSpPr>
        <p:spPr bwMode="auto">
          <a:xfrm>
            <a:off x="4356100" y="5257800"/>
            <a:ext cx="1295400" cy="258763"/>
          </a:xfrm>
          <a:prstGeom prst="rect">
            <a:avLst/>
          </a:prstGeom>
          <a:solidFill>
            <a:schemeClr val="bg1"/>
          </a:solidFill>
          <a:ln w="9525">
            <a:noFill/>
            <a:miter lim="800000"/>
            <a:headEnd/>
            <a:tailEnd/>
          </a:ln>
        </p:spPr>
        <p:txBody>
          <a:bodyPr wrap="none" anchor="ctr"/>
          <a:lstStyle/>
          <a:p>
            <a:endParaRPr lang="en-US"/>
          </a:p>
        </p:txBody>
      </p:sp>
      <p:sp>
        <p:nvSpPr>
          <p:cNvPr id="3084" name="Rectangle 12"/>
          <p:cNvSpPr>
            <a:spLocks noChangeArrowheads="1"/>
          </p:cNvSpPr>
          <p:nvPr/>
        </p:nvSpPr>
        <p:spPr bwMode="auto">
          <a:xfrm>
            <a:off x="4284663" y="3644900"/>
            <a:ext cx="1295400" cy="258763"/>
          </a:xfrm>
          <a:prstGeom prst="rect">
            <a:avLst/>
          </a:prstGeom>
          <a:solidFill>
            <a:schemeClr val="bg1"/>
          </a:solidFill>
          <a:ln w="9525">
            <a:noFill/>
            <a:miter lim="800000"/>
            <a:headEnd/>
            <a:tailEnd/>
          </a:ln>
        </p:spPr>
        <p:txBody>
          <a:bodyPr wrap="none" anchor="ctr"/>
          <a:lstStyle/>
          <a:p>
            <a:endParaRPr lang="en-US"/>
          </a:p>
        </p:txBody>
      </p:sp>
      <p:sp>
        <p:nvSpPr>
          <p:cNvPr id="3085" name="Rectangle 13"/>
          <p:cNvSpPr>
            <a:spLocks noChangeArrowheads="1"/>
          </p:cNvSpPr>
          <p:nvPr/>
        </p:nvSpPr>
        <p:spPr bwMode="auto">
          <a:xfrm>
            <a:off x="4284663" y="4868863"/>
            <a:ext cx="1439862" cy="288925"/>
          </a:xfrm>
          <a:prstGeom prst="rect">
            <a:avLst/>
          </a:prstGeom>
          <a:solidFill>
            <a:schemeClr val="bg1"/>
          </a:solidFill>
          <a:ln w="9525">
            <a:noFill/>
            <a:miter lim="800000"/>
            <a:headEnd/>
            <a:tailEnd/>
          </a:ln>
        </p:spPr>
        <p:txBody>
          <a:bodyPr wrap="none" anchor="ctr"/>
          <a:lstStyle/>
          <a:p>
            <a:endParaRPr lang="en-US"/>
          </a:p>
        </p:txBody>
      </p:sp>
      <p:sp>
        <p:nvSpPr>
          <p:cNvPr id="3086" name="Rectangle 14"/>
          <p:cNvSpPr>
            <a:spLocks noChangeArrowheads="1"/>
          </p:cNvSpPr>
          <p:nvPr/>
        </p:nvSpPr>
        <p:spPr bwMode="auto">
          <a:xfrm>
            <a:off x="4284663" y="4437063"/>
            <a:ext cx="1439862" cy="288925"/>
          </a:xfrm>
          <a:prstGeom prst="rect">
            <a:avLst/>
          </a:prstGeom>
          <a:solidFill>
            <a:schemeClr val="bg1"/>
          </a:solidFill>
          <a:ln w="9525">
            <a:noFill/>
            <a:miter lim="800000"/>
            <a:headEnd/>
            <a:tailEnd/>
          </a:ln>
        </p:spPr>
        <p:txBody>
          <a:bodyPr wrap="none" anchor="ctr"/>
          <a:lstStyle/>
          <a:p>
            <a:endParaRPr lang="en-US"/>
          </a:p>
        </p:txBody>
      </p:sp>
      <p:sp>
        <p:nvSpPr>
          <p:cNvPr id="3087" name="Rectangle 15"/>
          <p:cNvSpPr>
            <a:spLocks noChangeArrowheads="1"/>
          </p:cNvSpPr>
          <p:nvPr/>
        </p:nvSpPr>
        <p:spPr bwMode="auto">
          <a:xfrm>
            <a:off x="4284663" y="3213100"/>
            <a:ext cx="1295400" cy="258763"/>
          </a:xfrm>
          <a:prstGeom prst="rect">
            <a:avLst/>
          </a:prstGeom>
          <a:solidFill>
            <a:schemeClr val="bg1"/>
          </a:solidFill>
          <a:ln w="9525">
            <a:noFill/>
            <a:miter lim="800000"/>
            <a:headEnd/>
            <a:tailEnd/>
          </a:ln>
        </p:spPr>
        <p:txBody>
          <a:bodyPr wrap="none" anchor="ctr"/>
          <a:lstStyle/>
          <a:p>
            <a:endParaRPr lang="en-US"/>
          </a:p>
        </p:txBody>
      </p:sp>
      <p:sp>
        <p:nvSpPr>
          <p:cNvPr id="3088" name="Rectangle 16"/>
          <p:cNvSpPr>
            <a:spLocks noChangeArrowheads="1"/>
          </p:cNvSpPr>
          <p:nvPr/>
        </p:nvSpPr>
        <p:spPr bwMode="auto">
          <a:xfrm>
            <a:off x="4284663" y="2781300"/>
            <a:ext cx="1295400" cy="258763"/>
          </a:xfrm>
          <a:prstGeom prst="rect">
            <a:avLst/>
          </a:prstGeom>
          <a:solidFill>
            <a:schemeClr val="bg1"/>
          </a:solidFill>
          <a:ln w="9525">
            <a:noFill/>
            <a:miter lim="800000"/>
            <a:headEnd/>
            <a:tailEnd/>
          </a:ln>
        </p:spPr>
        <p:txBody>
          <a:bodyPr wrap="none" anchor="ctr"/>
          <a:lstStyle/>
          <a:p>
            <a:endParaRPr lang="en-US"/>
          </a:p>
        </p:txBody>
      </p:sp>
      <p:sp>
        <p:nvSpPr>
          <p:cNvPr id="3089" name="Rectangle 17"/>
          <p:cNvSpPr>
            <a:spLocks noChangeArrowheads="1"/>
          </p:cNvSpPr>
          <p:nvPr/>
        </p:nvSpPr>
        <p:spPr bwMode="auto">
          <a:xfrm>
            <a:off x="4284663" y="2420938"/>
            <a:ext cx="1295400" cy="258762"/>
          </a:xfrm>
          <a:prstGeom prst="rect">
            <a:avLst/>
          </a:prstGeom>
          <a:solidFill>
            <a:schemeClr val="bg1"/>
          </a:solidFill>
          <a:ln w="9525">
            <a:noFill/>
            <a:miter lim="800000"/>
            <a:headEnd/>
            <a:tailEnd/>
          </a:ln>
        </p:spPr>
        <p:txBody>
          <a:bodyPr wrap="none" anchor="ctr"/>
          <a:lstStyle/>
          <a:p>
            <a:endParaRPr lang="en-US"/>
          </a:p>
        </p:txBody>
      </p:sp>
      <p:sp>
        <p:nvSpPr>
          <p:cNvPr id="3090" name="Rectangle 18"/>
          <p:cNvSpPr>
            <a:spLocks noChangeArrowheads="1"/>
          </p:cNvSpPr>
          <p:nvPr/>
        </p:nvSpPr>
        <p:spPr bwMode="auto">
          <a:xfrm>
            <a:off x="4284663" y="1989138"/>
            <a:ext cx="1295400" cy="258762"/>
          </a:xfrm>
          <a:prstGeom prst="rect">
            <a:avLst/>
          </a:prstGeom>
          <a:solidFill>
            <a:schemeClr val="bg1"/>
          </a:solidFill>
          <a:ln w="9525">
            <a:noFill/>
            <a:miter lim="800000"/>
            <a:headEnd/>
            <a:tailEnd/>
          </a:ln>
        </p:spPr>
        <p:txBody>
          <a:bodyPr wrap="none" anchor="ctr"/>
          <a:lstStyle/>
          <a:p>
            <a:endParaRPr lang="en-US"/>
          </a:p>
        </p:txBody>
      </p:sp>
      <p:sp>
        <p:nvSpPr>
          <p:cNvPr id="3091" name="Rectangle 19"/>
          <p:cNvSpPr>
            <a:spLocks noChangeArrowheads="1"/>
          </p:cNvSpPr>
          <p:nvPr/>
        </p:nvSpPr>
        <p:spPr bwMode="auto">
          <a:xfrm>
            <a:off x="4284663" y="1557338"/>
            <a:ext cx="1295400" cy="258762"/>
          </a:xfrm>
          <a:prstGeom prst="rect">
            <a:avLst/>
          </a:prstGeom>
          <a:solidFill>
            <a:schemeClr val="bg1"/>
          </a:solidFill>
          <a:ln w="9525">
            <a:noFill/>
            <a:miter lim="800000"/>
            <a:headEnd/>
            <a:tailEnd/>
          </a:ln>
        </p:spPr>
        <p:txBody>
          <a:bodyPr wrap="none" anchor="ctr"/>
          <a:lstStyle/>
          <a:p>
            <a:endParaRPr lang="en-US"/>
          </a:p>
        </p:txBody>
      </p:sp>
      <p:sp>
        <p:nvSpPr>
          <p:cNvPr id="3092" name="Rectangle 20"/>
          <p:cNvSpPr>
            <a:spLocks noChangeArrowheads="1"/>
          </p:cNvSpPr>
          <p:nvPr/>
        </p:nvSpPr>
        <p:spPr bwMode="auto">
          <a:xfrm>
            <a:off x="107950" y="2636838"/>
            <a:ext cx="1295400" cy="720725"/>
          </a:xfrm>
          <a:prstGeom prst="rect">
            <a:avLst/>
          </a:prstGeom>
          <a:solidFill>
            <a:schemeClr val="bg1"/>
          </a:solidFill>
          <a:ln w="9525">
            <a:noFill/>
            <a:miter lim="800000"/>
            <a:headEnd/>
            <a:tailEnd/>
          </a:ln>
        </p:spPr>
        <p:txBody>
          <a:bodyPr wrap="none" anchor="ctr"/>
          <a:lstStyle/>
          <a:p>
            <a:endParaRPr lang="en-US"/>
          </a:p>
        </p:txBody>
      </p:sp>
      <p:sp>
        <p:nvSpPr>
          <p:cNvPr id="3093" name="Rectangle 21"/>
          <p:cNvSpPr>
            <a:spLocks noChangeArrowheads="1"/>
          </p:cNvSpPr>
          <p:nvPr/>
        </p:nvSpPr>
        <p:spPr bwMode="auto">
          <a:xfrm>
            <a:off x="107950" y="4221163"/>
            <a:ext cx="1295400" cy="720725"/>
          </a:xfrm>
          <a:prstGeom prst="rect">
            <a:avLst/>
          </a:prstGeom>
          <a:solidFill>
            <a:schemeClr val="bg1"/>
          </a:solidFill>
          <a:ln w="9525">
            <a:noFill/>
            <a:miter lim="800000"/>
            <a:headEnd/>
            <a:tailEnd/>
          </a:ln>
        </p:spPr>
        <p:txBody>
          <a:bodyPr wrap="none" anchor="ctr"/>
          <a:lstStyle/>
          <a:p>
            <a:endParaRPr lang="en-US"/>
          </a:p>
        </p:txBody>
      </p:sp>
      <p:sp>
        <p:nvSpPr>
          <p:cNvPr id="3094" name="Rectangle 22"/>
          <p:cNvSpPr>
            <a:spLocks noChangeArrowheads="1"/>
          </p:cNvSpPr>
          <p:nvPr/>
        </p:nvSpPr>
        <p:spPr bwMode="auto">
          <a:xfrm>
            <a:off x="107950" y="5516563"/>
            <a:ext cx="1295400" cy="72072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092"/>
                                        </p:tgtEl>
                                      </p:cBhvr>
                                    </p:animEffect>
                                    <p:set>
                                      <p:cBhvr>
                                        <p:cTn id="7" dur="1" fill="hold">
                                          <p:stCondLst>
                                            <p:cond delay="499"/>
                                          </p:stCondLst>
                                        </p:cTn>
                                        <p:tgtEl>
                                          <p:spTgt spid="30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093"/>
                                        </p:tgtEl>
                                      </p:cBhvr>
                                    </p:animEffect>
                                    <p:set>
                                      <p:cBhvr>
                                        <p:cTn id="12" dur="1" fill="hold">
                                          <p:stCondLst>
                                            <p:cond delay="499"/>
                                          </p:stCondLst>
                                        </p:cTn>
                                        <p:tgtEl>
                                          <p:spTgt spid="309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3094"/>
                                        </p:tgtEl>
                                      </p:cBhvr>
                                    </p:animEffect>
                                    <p:set>
                                      <p:cBhvr>
                                        <p:cTn id="17" dur="1" fill="hold">
                                          <p:stCondLst>
                                            <p:cond delay="499"/>
                                          </p:stCondLst>
                                        </p:cTn>
                                        <p:tgtEl>
                                          <p:spTgt spid="309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3091"/>
                                        </p:tgtEl>
                                      </p:cBhvr>
                                    </p:animEffect>
                                    <p:set>
                                      <p:cBhvr>
                                        <p:cTn id="22" dur="1" fill="hold">
                                          <p:stCondLst>
                                            <p:cond delay="499"/>
                                          </p:stCondLst>
                                        </p:cTn>
                                        <p:tgtEl>
                                          <p:spTgt spid="309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3090"/>
                                        </p:tgtEl>
                                      </p:cBhvr>
                                    </p:animEffect>
                                    <p:set>
                                      <p:cBhvr>
                                        <p:cTn id="27" dur="1" fill="hold">
                                          <p:stCondLst>
                                            <p:cond delay="499"/>
                                          </p:stCondLst>
                                        </p:cTn>
                                        <p:tgtEl>
                                          <p:spTgt spid="309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3089"/>
                                        </p:tgtEl>
                                      </p:cBhvr>
                                    </p:animEffect>
                                    <p:set>
                                      <p:cBhvr>
                                        <p:cTn id="32" dur="1" fill="hold">
                                          <p:stCondLst>
                                            <p:cond delay="499"/>
                                          </p:stCondLst>
                                        </p:cTn>
                                        <p:tgtEl>
                                          <p:spTgt spid="308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3088"/>
                                        </p:tgtEl>
                                      </p:cBhvr>
                                    </p:animEffect>
                                    <p:set>
                                      <p:cBhvr>
                                        <p:cTn id="37" dur="1" fill="hold">
                                          <p:stCondLst>
                                            <p:cond delay="499"/>
                                          </p:stCondLst>
                                        </p:cTn>
                                        <p:tgtEl>
                                          <p:spTgt spid="308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3087"/>
                                        </p:tgtEl>
                                      </p:cBhvr>
                                    </p:animEffect>
                                    <p:set>
                                      <p:cBhvr>
                                        <p:cTn id="42" dur="1" fill="hold">
                                          <p:stCondLst>
                                            <p:cond delay="499"/>
                                          </p:stCondLst>
                                        </p:cTn>
                                        <p:tgtEl>
                                          <p:spTgt spid="308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3084"/>
                                        </p:tgtEl>
                                      </p:cBhvr>
                                    </p:animEffect>
                                    <p:set>
                                      <p:cBhvr>
                                        <p:cTn id="47" dur="1" fill="hold">
                                          <p:stCondLst>
                                            <p:cond delay="499"/>
                                          </p:stCondLst>
                                        </p:cTn>
                                        <p:tgtEl>
                                          <p:spTgt spid="308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3080"/>
                                        </p:tgtEl>
                                      </p:cBhvr>
                                    </p:animEffect>
                                    <p:set>
                                      <p:cBhvr>
                                        <p:cTn id="52" dur="1" fill="hold">
                                          <p:stCondLst>
                                            <p:cond delay="499"/>
                                          </p:stCondLst>
                                        </p:cTn>
                                        <p:tgtEl>
                                          <p:spTgt spid="308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3086"/>
                                        </p:tgtEl>
                                      </p:cBhvr>
                                    </p:animEffect>
                                    <p:set>
                                      <p:cBhvr>
                                        <p:cTn id="57" dur="1" fill="hold">
                                          <p:stCondLst>
                                            <p:cond delay="499"/>
                                          </p:stCondLst>
                                        </p:cTn>
                                        <p:tgtEl>
                                          <p:spTgt spid="308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3085"/>
                                        </p:tgtEl>
                                      </p:cBhvr>
                                    </p:animEffect>
                                    <p:set>
                                      <p:cBhvr>
                                        <p:cTn id="62" dur="1" fill="hold">
                                          <p:stCondLst>
                                            <p:cond delay="499"/>
                                          </p:stCondLst>
                                        </p:cTn>
                                        <p:tgtEl>
                                          <p:spTgt spid="308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3083"/>
                                        </p:tgtEl>
                                      </p:cBhvr>
                                    </p:animEffect>
                                    <p:set>
                                      <p:cBhvr>
                                        <p:cTn id="67" dur="1" fill="hold">
                                          <p:stCondLst>
                                            <p:cond delay="499"/>
                                          </p:stCondLst>
                                        </p:cTn>
                                        <p:tgtEl>
                                          <p:spTgt spid="308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3082"/>
                                        </p:tgtEl>
                                      </p:cBhvr>
                                    </p:animEffect>
                                    <p:set>
                                      <p:cBhvr>
                                        <p:cTn id="72" dur="1" fill="hold">
                                          <p:stCondLst>
                                            <p:cond delay="499"/>
                                          </p:stCondLst>
                                        </p:cTn>
                                        <p:tgtEl>
                                          <p:spTgt spid="308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3081"/>
                                        </p:tgtEl>
                                      </p:cBhvr>
                                    </p:animEffect>
                                    <p:set>
                                      <p:cBhvr>
                                        <p:cTn id="77" dur="1" fill="hold">
                                          <p:stCondLst>
                                            <p:cond delay="499"/>
                                          </p:stCondLst>
                                        </p:cTn>
                                        <p:tgtEl>
                                          <p:spTgt spid="30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90" name="Group 78"/>
          <p:cNvGraphicFramePr>
            <a:graphicFrameLocks noGrp="1"/>
          </p:cNvGraphicFramePr>
          <p:nvPr>
            <p:ph sz="half" idx="1"/>
          </p:nvPr>
        </p:nvGraphicFramePr>
        <p:xfrm>
          <a:off x="250825" y="1173180"/>
          <a:ext cx="8642350" cy="5184778"/>
        </p:xfrm>
        <a:graphic>
          <a:graphicData uri="http://schemas.openxmlformats.org/drawingml/2006/table">
            <a:tbl>
              <a:tblPr/>
              <a:tblGrid>
                <a:gridCol w="3097213"/>
                <a:gridCol w="5545137"/>
              </a:tblGrid>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Root cap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This is outside the endodermis.  It is made of cells called parenchyma cells.  It stores starch.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Apical meristem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This covers the tip of the root.  It is a tough layer of cells that are able to withstand the pressure of the root growing through the soil.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Region of cell elongation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These cells grow from the outer layer of root or epidermis.  These are only found in a small area of the root, after the cell elongation zone.  They are very enlarged epidermis cells which have a large surface area to absorb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Region of cell differentiation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These cells have a layer of a waxy substance called suberin around them.  This forms the Casparian strip.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Root hairs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This is found behind the root cap.  It contains a group of actively dividing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Endodermis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This is the region where the new cells get longer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Cortex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This region is where plant cells develop into specialised kinds of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83" name="Text Box 71"/>
          <p:cNvSpPr txBox="1">
            <a:spLocks noChangeArrowheads="1"/>
          </p:cNvSpPr>
          <p:nvPr/>
        </p:nvSpPr>
        <p:spPr bwMode="auto">
          <a:xfrm>
            <a:off x="352425" y="1244618"/>
            <a:ext cx="1152525" cy="366712"/>
          </a:xfrm>
          <a:prstGeom prst="rect">
            <a:avLst/>
          </a:prstGeom>
          <a:solidFill>
            <a:schemeClr val="bg1"/>
          </a:solidFill>
          <a:ln w="9525">
            <a:noFill/>
            <a:miter lim="800000"/>
            <a:headEnd/>
            <a:tailEnd/>
          </a:ln>
        </p:spPr>
        <p:txBody>
          <a:bodyPr>
            <a:spAutoFit/>
          </a:bodyPr>
          <a:lstStyle/>
          <a:p>
            <a:pPr>
              <a:spcBef>
                <a:spcPct val="50000"/>
              </a:spcBef>
            </a:pPr>
            <a:r>
              <a:rPr lang="en-GB"/>
              <a:t>Cortex</a:t>
            </a:r>
          </a:p>
        </p:txBody>
      </p:sp>
      <p:sp>
        <p:nvSpPr>
          <p:cNvPr id="13384" name="Text Box 72"/>
          <p:cNvSpPr txBox="1">
            <a:spLocks noChangeArrowheads="1"/>
          </p:cNvSpPr>
          <p:nvPr/>
        </p:nvSpPr>
        <p:spPr bwMode="auto">
          <a:xfrm>
            <a:off x="323850" y="1957405"/>
            <a:ext cx="1584325" cy="366713"/>
          </a:xfrm>
          <a:prstGeom prst="rect">
            <a:avLst/>
          </a:prstGeom>
          <a:solidFill>
            <a:schemeClr val="bg1"/>
          </a:solidFill>
          <a:ln w="9525">
            <a:noFill/>
            <a:miter lim="800000"/>
            <a:headEnd/>
            <a:tailEnd/>
          </a:ln>
        </p:spPr>
        <p:txBody>
          <a:bodyPr>
            <a:spAutoFit/>
          </a:bodyPr>
          <a:lstStyle/>
          <a:p>
            <a:pPr>
              <a:spcBef>
                <a:spcPct val="50000"/>
              </a:spcBef>
            </a:pPr>
            <a:r>
              <a:rPr lang="en-GB"/>
              <a:t>Root cap</a:t>
            </a:r>
          </a:p>
        </p:txBody>
      </p:sp>
      <p:sp>
        <p:nvSpPr>
          <p:cNvPr id="13385" name="Text Box 73"/>
          <p:cNvSpPr txBox="1">
            <a:spLocks noChangeArrowheads="1"/>
          </p:cNvSpPr>
          <p:nvPr/>
        </p:nvSpPr>
        <p:spPr bwMode="auto">
          <a:xfrm>
            <a:off x="323850" y="2613043"/>
            <a:ext cx="2016125" cy="366712"/>
          </a:xfrm>
          <a:prstGeom prst="rect">
            <a:avLst/>
          </a:prstGeom>
          <a:solidFill>
            <a:schemeClr val="bg1"/>
          </a:solidFill>
          <a:ln w="9525">
            <a:noFill/>
            <a:miter lim="800000"/>
            <a:headEnd/>
            <a:tailEnd/>
          </a:ln>
        </p:spPr>
        <p:txBody>
          <a:bodyPr>
            <a:spAutoFit/>
          </a:bodyPr>
          <a:lstStyle/>
          <a:p>
            <a:pPr>
              <a:spcBef>
                <a:spcPct val="50000"/>
              </a:spcBef>
            </a:pPr>
            <a:r>
              <a:rPr lang="en-GB"/>
              <a:t>Root hairs</a:t>
            </a:r>
          </a:p>
        </p:txBody>
      </p:sp>
      <p:sp>
        <p:nvSpPr>
          <p:cNvPr id="13386" name="Text Box 74"/>
          <p:cNvSpPr txBox="1">
            <a:spLocks noChangeArrowheads="1"/>
          </p:cNvSpPr>
          <p:nvPr/>
        </p:nvSpPr>
        <p:spPr bwMode="auto">
          <a:xfrm>
            <a:off x="323850" y="3621105"/>
            <a:ext cx="2303463" cy="366713"/>
          </a:xfrm>
          <a:prstGeom prst="rect">
            <a:avLst/>
          </a:prstGeom>
          <a:solidFill>
            <a:schemeClr val="bg1"/>
          </a:solidFill>
          <a:ln w="9525">
            <a:noFill/>
            <a:miter lim="800000"/>
            <a:headEnd/>
            <a:tailEnd/>
          </a:ln>
        </p:spPr>
        <p:txBody>
          <a:bodyPr>
            <a:spAutoFit/>
          </a:bodyPr>
          <a:lstStyle/>
          <a:p>
            <a:pPr>
              <a:spcBef>
                <a:spcPct val="50000"/>
              </a:spcBef>
            </a:pPr>
            <a:r>
              <a:rPr lang="en-GB"/>
              <a:t>Endodermis cells</a:t>
            </a:r>
          </a:p>
        </p:txBody>
      </p:sp>
      <p:sp>
        <p:nvSpPr>
          <p:cNvPr id="13387" name="Text Box 75"/>
          <p:cNvSpPr txBox="1">
            <a:spLocks noChangeArrowheads="1"/>
          </p:cNvSpPr>
          <p:nvPr/>
        </p:nvSpPr>
        <p:spPr bwMode="auto">
          <a:xfrm>
            <a:off x="352425" y="4349768"/>
            <a:ext cx="2303463" cy="366712"/>
          </a:xfrm>
          <a:prstGeom prst="rect">
            <a:avLst/>
          </a:prstGeom>
          <a:solidFill>
            <a:schemeClr val="bg1"/>
          </a:solidFill>
          <a:ln w="9525">
            <a:noFill/>
            <a:miter lim="800000"/>
            <a:headEnd/>
            <a:tailEnd/>
          </a:ln>
        </p:spPr>
        <p:txBody>
          <a:bodyPr>
            <a:spAutoFit/>
          </a:bodyPr>
          <a:lstStyle/>
          <a:p>
            <a:pPr>
              <a:spcBef>
                <a:spcPct val="50000"/>
              </a:spcBef>
            </a:pPr>
            <a:r>
              <a:rPr lang="en-GB"/>
              <a:t>Apical meristem</a:t>
            </a:r>
          </a:p>
        </p:txBody>
      </p:sp>
      <p:sp>
        <p:nvSpPr>
          <p:cNvPr id="13388" name="Text Box 76"/>
          <p:cNvSpPr txBox="1">
            <a:spLocks noChangeArrowheads="1"/>
          </p:cNvSpPr>
          <p:nvPr/>
        </p:nvSpPr>
        <p:spPr bwMode="auto">
          <a:xfrm>
            <a:off x="323850" y="5029218"/>
            <a:ext cx="2735263" cy="366712"/>
          </a:xfrm>
          <a:prstGeom prst="rect">
            <a:avLst/>
          </a:prstGeom>
          <a:solidFill>
            <a:schemeClr val="bg1"/>
          </a:solidFill>
          <a:ln w="9525">
            <a:noFill/>
            <a:miter lim="800000"/>
            <a:headEnd/>
            <a:tailEnd/>
          </a:ln>
        </p:spPr>
        <p:txBody>
          <a:bodyPr>
            <a:spAutoFit/>
          </a:bodyPr>
          <a:lstStyle/>
          <a:p>
            <a:pPr>
              <a:spcBef>
                <a:spcPct val="50000"/>
              </a:spcBef>
            </a:pPr>
            <a:r>
              <a:rPr lang="en-GB"/>
              <a:t>Region of cell elongation</a:t>
            </a:r>
          </a:p>
        </p:txBody>
      </p:sp>
      <p:sp>
        <p:nvSpPr>
          <p:cNvPr id="13389" name="Text Box 77"/>
          <p:cNvSpPr txBox="1">
            <a:spLocks noChangeArrowheads="1"/>
          </p:cNvSpPr>
          <p:nvPr/>
        </p:nvSpPr>
        <p:spPr bwMode="auto">
          <a:xfrm>
            <a:off x="323850" y="5708668"/>
            <a:ext cx="2735263" cy="336550"/>
          </a:xfrm>
          <a:prstGeom prst="rect">
            <a:avLst/>
          </a:prstGeom>
          <a:solidFill>
            <a:schemeClr val="bg1"/>
          </a:solidFill>
          <a:ln w="9525">
            <a:noFill/>
            <a:miter lim="800000"/>
            <a:headEnd/>
            <a:tailEnd/>
          </a:ln>
        </p:spPr>
        <p:txBody>
          <a:bodyPr>
            <a:spAutoFit/>
          </a:bodyPr>
          <a:lstStyle/>
          <a:p>
            <a:pPr>
              <a:spcBef>
                <a:spcPct val="50000"/>
              </a:spcBef>
            </a:pPr>
            <a:r>
              <a:rPr lang="en-GB" sz="1600"/>
              <a:t>Region of cell differentiation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83"/>
                                        </p:tgtEl>
                                        <p:attrNameLst>
                                          <p:attrName>style.visibility</p:attrName>
                                        </p:attrNameLst>
                                      </p:cBhvr>
                                      <p:to>
                                        <p:strVal val="visible"/>
                                      </p:to>
                                    </p:set>
                                    <p:animEffect transition="in" filter="dissolve">
                                      <p:cBhvr>
                                        <p:cTn id="7" dur="500"/>
                                        <p:tgtEl>
                                          <p:spTgt spid="133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84"/>
                                        </p:tgtEl>
                                        <p:attrNameLst>
                                          <p:attrName>style.visibility</p:attrName>
                                        </p:attrNameLst>
                                      </p:cBhvr>
                                      <p:to>
                                        <p:strVal val="visible"/>
                                      </p:to>
                                    </p:set>
                                    <p:animEffect transition="in" filter="dissolve">
                                      <p:cBhvr>
                                        <p:cTn id="12" dur="500"/>
                                        <p:tgtEl>
                                          <p:spTgt spid="133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85"/>
                                        </p:tgtEl>
                                        <p:attrNameLst>
                                          <p:attrName>style.visibility</p:attrName>
                                        </p:attrNameLst>
                                      </p:cBhvr>
                                      <p:to>
                                        <p:strVal val="visible"/>
                                      </p:to>
                                    </p:set>
                                    <p:animEffect transition="in" filter="dissolve">
                                      <p:cBhvr>
                                        <p:cTn id="17" dur="500"/>
                                        <p:tgtEl>
                                          <p:spTgt spid="1338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86"/>
                                        </p:tgtEl>
                                        <p:attrNameLst>
                                          <p:attrName>style.visibility</p:attrName>
                                        </p:attrNameLst>
                                      </p:cBhvr>
                                      <p:to>
                                        <p:strVal val="visible"/>
                                      </p:to>
                                    </p:set>
                                    <p:animEffect transition="in" filter="dissolve">
                                      <p:cBhvr>
                                        <p:cTn id="22" dur="500"/>
                                        <p:tgtEl>
                                          <p:spTgt spid="133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87"/>
                                        </p:tgtEl>
                                        <p:attrNameLst>
                                          <p:attrName>style.visibility</p:attrName>
                                        </p:attrNameLst>
                                      </p:cBhvr>
                                      <p:to>
                                        <p:strVal val="visible"/>
                                      </p:to>
                                    </p:set>
                                    <p:animEffect transition="in" filter="dissolve">
                                      <p:cBhvr>
                                        <p:cTn id="27" dur="500"/>
                                        <p:tgtEl>
                                          <p:spTgt spid="133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88"/>
                                        </p:tgtEl>
                                        <p:attrNameLst>
                                          <p:attrName>style.visibility</p:attrName>
                                        </p:attrNameLst>
                                      </p:cBhvr>
                                      <p:to>
                                        <p:strVal val="visible"/>
                                      </p:to>
                                    </p:set>
                                    <p:animEffect transition="in" filter="dissolve">
                                      <p:cBhvr>
                                        <p:cTn id="32" dur="500"/>
                                        <p:tgtEl>
                                          <p:spTgt spid="1338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89"/>
                                        </p:tgtEl>
                                        <p:attrNameLst>
                                          <p:attrName>style.visibility</p:attrName>
                                        </p:attrNameLst>
                                      </p:cBhvr>
                                      <p:to>
                                        <p:strVal val="visible"/>
                                      </p:to>
                                    </p:set>
                                    <p:animEffect transition="in" filter="dissolve">
                                      <p:cBhvr>
                                        <p:cTn id="37" dur="500"/>
                                        <p:tgtEl>
                                          <p:spTgt spid="13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3" grpId="0" animBg="1"/>
      <p:bldP spid="13384" grpId="0" animBg="1"/>
      <p:bldP spid="13385" grpId="0" animBg="1"/>
      <p:bldP spid="13386" grpId="0" animBg="1"/>
      <p:bldP spid="13387" grpId="0" animBg="1"/>
      <p:bldP spid="13388" grpId="0" animBg="1"/>
      <p:bldP spid="133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44450"/>
            <a:ext cx="8229600" cy="1143000"/>
          </a:xfrm>
        </p:spPr>
        <p:txBody>
          <a:bodyPr/>
          <a:lstStyle/>
          <a:p>
            <a:pPr eaLnBrk="1" fontAlgn="auto" hangingPunct="1">
              <a:spcAft>
                <a:spcPts val="0"/>
              </a:spcAft>
              <a:defRPr/>
            </a:pPr>
            <a:r>
              <a:rPr lang="en-GB" dirty="0"/>
              <a:t>A root hair cell</a:t>
            </a:r>
          </a:p>
        </p:txBody>
      </p:sp>
      <p:pic>
        <p:nvPicPr>
          <p:cNvPr id="9219" name="Picture 5"/>
          <p:cNvPicPr>
            <a:picLocks noChangeAspect="1" noChangeArrowheads="1"/>
          </p:cNvPicPr>
          <p:nvPr/>
        </p:nvPicPr>
        <p:blipFill>
          <a:blip r:embed="rId2"/>
          <a:srcRect/>
          <a:stretch>
            <a:fillRect/>
          </a:stretch>
        </p:blipFill>
        <p:spPr bwMode="auto">
          <a:xfrm>
            <a:off x="1116013" y="1268413"/>
            <a:ext cx="5688012" cy="4229100"/>
          </a:xfrm>
          <a:prstGeom prst="rect">
            <a:avLst/>
          </a:prstGeom>
          <a:noFill/>
          <a:ln w="9525">
            <a:noFill/>
            <a:miter lim="800000"/>
            <a:headEnd/>
            <a:tailEnd/>
          </a:ln>
        </p:spPr>
      </p:pic>
      <p:sp>
        <p:nvSpPr>
          <p:cNvPr id="9220" name="Line 6"/>
          <p:cNvSpPr>
            <a:spLocks noChangeShapeType="1"/>
          </p:cNvSpPr>
          <p:nvPr/>
        </p:nvSpPr>
        <p:spPr bwMode="auto">
          <a:xfrm flipH="1">
            <a:off x="5580063" y="2708275"/>
            <a:ext cx="647700" cy="144463"/>
          </a:xfrm>
          <a:prstGeom prst="line">
            <a:avLst/>
          </a:prstGeom>
          <a:noFill/>
          <a:ln w="9525">
            <a:solidFill>
              <a:schemeClr val="tx1"/>
            </a:solidFill>
            <a:round/>
            <a:headEnd/>
            <a:tailEnd type="triangle" w="med" len="med"/>
          </a:ln>
        </p:spPr>
        <p:txBody>
          <a:bodyPr/>
          <a:lstStyle/>
          <a:p>
            <a:endParaRPr lang="en-GB"/>
          </a:p>
        </p:txBody>
      </p:sp>
      <p:sp>
        <p:nvSpPr>
          <p:cNvPr id="9221" name="Text Box 7"/>
          <p:cNvSpPr txBox="1">
            <a:spLocks noChangeArrowheads="1"/>
          </p:cNvSpPr>
          <p:nvPr/>
        </p:nvSpPr>
        <p:spPr bwMode="auto">
          <a:xfrm>
            <a:off x="6372225" y="2349500"/>
            <a:ext cx="2447925" cy="366713"/>
          </a:xfrm>
          <a:prstGeom prst="rect">
            <a:avLst/>
          </a:prstGeom>
          <a:noFill/>
          <a:ln w="9525">
            <a:noFill/>
            <a:miter lim="800000"/>
            <a:headEnd/>
            <a:tailEnd/>
          </a:ln>
        </p:spPr>
        <p:txBody>
          <a:bodyPr>
            <a:spAutoFit/>
          </a:bodyPr>
          <a:lstStyle/>
          <a:p>
            <a:pPr>
              <a:spcBef>
                <a:spcPct val="50000"/>
              </a:spcBef>
            </a:pPr>
            <a:r>
              <a:rPr lang="en-GB"/>
              <a:t>Epidermis cell</a:t>
            </a:r>
          </a:p>
        </p:txBody>
      </p:sp>
      <p:sp>
        <p:nvSpPr>
          <p:cNvPr id="9222" name="Text Box 8"/>
          <p:cNvSpPr txBox="1">
            <a:spLocks noChangeArrowheads="1"/>
          </p:cNvSpPr>
          <p:nvPr/>
        </p:nvSpPr>
        <p:spPr bwMode="auto">
          <a:xfrm>
            <a:off x="971550" y="2276475"/>
            <a:ext cx="2447925" cy="366713"/>
          </a:xfrm>
          <a:prstGeom prst="rect">
            <a:avLst/>
          </a:prstGeom>
          <a:noFill/>
          <a:ln w="9525">
            <a:noFill/>
            <a:miter lim="800000"/>
            <a:headEnd/>
            <a:tailEnd/>
          </a:ln>
        </p:spPr>
        <p:txBody>
          <a:bodyPr>
            <a:spAutoFit/>
          </a:bodyPr>
          <a:lstStyle/>
          <a:p>
            <a:pPr>
              <a:spcBef>
                <a:spcPct val="50000"/>
              </a:spcBef>
            </a:pPr>
            <a:r>
              <a:rPr lang="en-GB"/>
              <a:t>Root hair</a:t>
            </a:r>
          </a:p>
        </p:txBody>
      </p:sp>
      <p:sp>
        <p:nvSpPr>
          <p:cNvPr id="9223" name="Line 9"/>
          <p:cNvSpPr>
            <a:spLocks noChangeShapeType="1"/>
          </p:cNvSpPr>
          <p:nvPr/>
        </p:nvSpPr>
        <p:spPr bwMode="auto">
          <a:xfrm>
            <a:off x="1908175" y="2565400"/>
            <a:ext cx="792163" cy="719138"/>
          </a:xfrm>
          <a:prstGeom prst="line">
            <a:avLst/>
          </a:prstGeom>
          <a:noFill/>
          <a:ln w="9525">
            <a:solidFill>
              <a:schemeClr val="tx1"/>
            </a:solidFill>
            <a:round/>
            <a:headEnd/>
            <a:tailEnd type="triangle" w="med" len="med"/>
          </a:ln>
        </p:spPr>
        <p:txBody>
          <a:bodyPr/>
          <a:lstStyle/>
          <a:p>
            <a:endParaRPr lang="en-GB"/>
          </a:p>
        </p:txBody>
      </p:sp>
      <p:sp>
        <p:nvSpPr>
          <p:cNvPr id="9224" name="Text Box 10"/>
          <p:cNvSpPr txBox="1">
            <a:spLocks noChangeArrowheads="1"/>
          </p:cNvSpPr>
          <p:nvPr/>
        </p:nvSpPr>
        <p:spPr bwMode="auto">
          <a:xfrm>
            <a:off x="323850" y="5589588"/>
            <a:ext cx="8496300" cy="779462"/>
          </a:xfrm>
          <a:prstGeom prst="rect">
            <a:avLst/>
          </a:prstGeom>
          <a:noFill/>
          <a:ln w="9525">
            <a:noFill/>
            <a:miter lim="800000"/>
            <a:headEnd/>
            <a:tailEnd/>
          </a:ln>
        </p:spPr>
        <p:txBody>
          <a:bodyPr>
            <a:spAutoFit/>
          </a:bodyPr>
          <a:lstStyle/>
          <a:p>
            <a:pPr algn="ctr">
              <a:spcBef>
                <a:spcPct val="50000"/>
              </a:spcBef>
            </a:pPr>
            <a:r>
              <a:rPr lang="en-GB"/>
              <a:t>These are very enlarged epidermis cells.  </a:t>
            </a:r>
          </a:p>
          <a:p>
            <a:pPr algn="ctr">
              <a:spcBef>
                <a:spcPct val="50000"/>
              </a:spcBef>
            </a:pPr>
            <a:r>
              <a:rPr lang="en-GB"/>
              <a:t>They have large surface area to absorb water.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28596" y="0"/>
            <a:ext cx="8305800" cy="1143000"/>
          </a:xfrm>
        </p:spPr>
        <p:txBody>
          <a:bodyPr/>
          <a:lstStyle/>
          <a:p>
            <a:pPr eaLnBrk="1" fontAlgn="auto" hangingPunct="1">
              <a:spcAft>
                <a:spcPts val="0"/>
              </a:spcAft>
              <a:defRPr/>
            </a:pPr>
            <a:r>
              <a:rPr lang="en-GB" sz="2400" u="sng" dirty="0"/>
              <a:t>Diagram of a transverse section through a plant root.</a:t>
            </a:r>
          </a:p>
        </p:txBody>
      </p:sp>
      <p:pic>
        <p:nvPicPr>
          <p:cNvPr id="10243" name="Picture 5"/>
          <p:cNvPicPr>
            <a:picLocks noChangeAspect="1" noChangeArrowheads="1"/>
          </p:cNvPicPr>
          <p:nvPr/>
        </p:nvPicPr>
        <p:blipFill>
          <a:blip r:embed="rId2"/>
          <a:srcRect/>
          <a:stretch>
            <a:fillRect/>
          </a:stretch>
        </p:blipFill>
        <p:spPr bwMode="auto">
          <a:xfrm>
            <a:off x="828675" y="1431925"/>
            <a:ext cx="7272338" cy="4592638"/>
          </a:xfrm>
          <a:prstGeom prst="rect">
            <a:avLst/>
          </a:prstGeom>
          <a:noFill/>
          <a:ln w="9525">
            <a:noFill/>
            <a:miter lim="800000"/>
            <a:headEnd/>
            <a:tailEnd/>
          </a:ln>
        </p:spPr>
      </p:pic>
      <p:sp>
        <p:nvSpPr>
          <p:cNvPr id="10244" name="Line 6"/>
          <p:cNvSpPr>
            <a:spLocks noChangeShapeType="1"/>
          </p:cNvSpPr>
          <p:nvPr/>
        </p:nvSpPr>
        <p:spPr bwMode="auto">
          <a:xfrm>
            <a:off x="4067175" y="1873250"/>
            <a:ext cx="0" cy="1225550"/>
          </a:xfrm>
          <a:prstGeom prst="line">
            <a:avLst/>
          </a:prstGeom>
          <a:noFill/>
          <a:ln w="12700">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28596" y="0"/>
            <a:ext cx="8305800" cy="928670"/>
          </a:xfrm>
        </p:spPr>
        <p:txBody>
          <a:bodyPr/>
          <a:lstStyle/>
          <a:p>
            <a:pPr eaLnBrk="1" fontAlgn="auto" hangingPunct="1">
              <a:spcAft>
                <a:spcPts val="0"/>
              </a:spcAft>
              <a:defRPr/>
            </a:pPr>
            <a:r>
              <a:rPr lang="en-GB" sz="4000" dirty="0"/>
              <a:t>The Structure of Endodermis Cells</a:t>
            </a:r>
          </a:p>
        </p:txBody>
      </p:sp>
      <p:pic>
        <p:nvPicPr>
          <p:cNvPr id="11267" name="Picture 5"/>
          <p:cNvPicPr>
            <a:picLocks noChangeAspect="1" noChangeArrowheads="1"/>
          </p:cNvPicPr>
          <p:nvPr/>
        </p:nvPicPr>
        <p:blipFill>
          <a:blip r:embed="rId2"/>
          <a:srcRect/>
          <a:stretch>
            <a:fillRect/>
          </a:stretch>
        </p:blipFill>
        <p:spPr bwMode="auto">
          <a:xfrm>
            <a:off x="285750" y="1214438"/>
            <a:ext cx="8351838" cy="2157412"/>
          </a:xfrm>
          <a:prstGeom prst="rect">
            <a:avLst/>
          </a:prstGeom>
          <a:noFill/>
          <a:ln w="9525">
            <a:noFill/>
            <a:miter lim="800000"/>
            <a:headEnd/>
            <a:tailEnd/>
          </a:ln>
        </p:spPr>
      </p:pic>
      <p:sp>
        <p:nvSpPr>
          <p:cNvPr id="7174" name="Text Box 6"/>
          <p:cNvSpPr txBox="1">
            <a:spLocks noChangeArrowheads="1"/>
          </p:cNvSpPr>
          <p:nvPr/>
        </p:nvSpPr>
        <p:spPr bwMode="auto">
          <a:xfrm>
            <a:off x="395288" y="3643313"/>
            <a:ext cx="8353425" cy="3046412"/>
          </a:xfrm>
          <a:prstGeom prst="rect">
            <a:avLst/>
          </a:prstGeom>
          <a:noFill/>
          <a:ln w="9525">
            <a:noFill/>
            <a:miter lim="800000"/>
            <a:headEnd/>
            <a:tailEnd/>
          </a:ln>
        </p:spPr>
        <p:txBody>
          <a:bodyPr>
            <a:spAutoFit/>
          </a:bodyPr>
          <a:lstStyle/>
          <a:p>
            <a:pPr>
              <a:spcBef>
                <a:spcPct val="50000"/>
              </a:spcBef>
              <a:buFont typeface="Arial" charset="0"/>
              <a:buChar char="•"/>
            </a:pPr>
            <a:r>
              <a:rPr lang="en-GB" sz="2400"/>
              <a:t>Endodermis cells have a layer of a waxy substance called </a:t>
            </a:r>
            <a:r>
              <a:rPr lang="en-GB" sz="2400" b="1">
                <a:solidFill>
                  <a:srgbClr val="FF0000"/>
                </a:solidFill>
              </a:rPr>
              <a:t>suberin</a:t>
            </a:r>
            <a:r>
              <a:rPr lang="en-GB" sz="2400"/>
              <a:t> around them.  </a:t>
            </a:r>
          </a:p>
          <a:p>
            <a:pPr>
              <a:spcBef>
                <a:spcPct val="50000"/>
              </a:spcBef>
              <a:buFont typeface="Arial" charset="0"/>
              <a:buChar char="•"/>
            </a:pPr>
            <a:r>
              <a:rPr lang="en-GB" sz="2400"/>
              <a:t>This forms a </a:t>
            </a:r>
            <a:r>
              <a:rPr lang="en-GB" sz="2400" b="1">
                <a:solidFill>
                  <a:srgbClr val="FF0000"/>
                </a:solidFill>
              </a:rPr>
              <a:t>Casparian strip</a:t>
            </a:r>
            <a:r>
              <a:rPr lang="en-GB" sz="2400" b="1"/>
              <a:t>,</a:t>
            </a:r>
            <a:r>
              <a:rPr lang="en-GB" sz="2400"/>
              <a:t> which waterproofs the side walls of the endodermis cells. </a:t>
            </a:r>
          </a:p>
          <a:p>
            <a:pPr>
              <a:spcBef>
                <a:spcPct val="50000"/>
              </a:spcBef>
              <a:buFont typeface="Arial" charset="0"/>
              <a:buChar char="•"/>
            </a:pPr>
            <a:r>
              <a:rPr lang="en-GB" sz="2400"/>
              <a:t> As the endodermis cells get older, suberin is also laid down on their inner walls.  This is important for the movement of water and ions through the root.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additive="base">
                                        <p:cTn id="7" dur="1000" fill="hold"/>
                                        <p:tgtEl>
                                          <p:spTgt spid="717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4">
                                            <p:txEl>
                                              <p:pRg st="1" end="1"/>
                                            </p:txEl>
                                          </p:spTgt>
                                        </p:tgtEl>
                                        <p:attrNameLst>
                                          <p:attrName>style.visibility</p:attrName>
                                        </p:attrNameLst>
                                      </p:cBhvr>
                                      <p:to>
                                        <p:strVal val="visible"/>
                                      </p:to>
                                    </p:set>
                                    <p:anim calcmode="lin" valueType="num">
                                      <p:cBhvr additive="base">
                                        <p:cTn id="13" dur="10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4">
                                            <p:txEl>
                                              <p:pRg st="2" end="2"/>
                                            </p:txEl>
                                          </p:spTgt>
                                        </p:tgtEl>
                                        <p:attrNameLst>
                                          <p:attrName>style.visibility</p:attrName>
                                        </p:attrNameLst>
                                      </p:cBhvr>
                                      <p:to>
                                        <p:strVal val="visible"/>
                                      </p:to>
                                    </p:set>
                                    <p:anim calcmode="lin" valueType="num">
                                      <p:cBhvr additive="base">
                                        <p:cTn id="19" dur="1000" fill="hold"/>
                                        <p:tgtEl>
                                          <p:spTgt spid="717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548</TotalTime>
  <Words>1440</Words>
  <Application>Microsoft Office PowerPoint</Application>
  <PresentationFormat>On-screen Show (4:3)</PresentationFormat>
  <Paragraphs>180</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Exchange and Transport</vt:lpstr>
      <vt:lpstr>Slide 2</vt:lpstr>
      <vt:lpstr>Slide 3</vt:lpstr>
      <vt:lpstr>Learning outcomes</vt:lpstr>
      <vt:lpstr>Inside the root</vt:lpstr>
      <vt:lpstr>Slide 6</vt:lpstr>
      <vt:lpstr>A root hair cell</vt:lpstr>
      <vt:lpstr>Diagram of a transverse section through a plant root.</vt:lpstr>
      <vt:lpstr>The Structure of Endodermis Cells</vt:lpstr>
      <vt:lpstr>Parenchyma cells in the root cortex</vt:lpstr>
      <vt:lpstr>Transport tissues</vt:lpstr>
      <vt:lpstr>Xylem</vt:lpstr>
      <vt:lpstr>Getting water in …</vt:lpstr>
      <vt:lpstr>Slide 14</vt:lpstr>
      <vt:lpstr>Quick Questions</vt:lpstr>
      <vt:lpstr>Answers</vt:lpstr>
      <vt:lpstr>Slide 17</vt:lpstr>
      <vt:lpstr>The previous explanation is oversimplifies the process.   In fact, there are 2 different ways by which water can cross the root! </vt:lpstr>
      <vt:lpstr>The 2 pathways for water to move through the root of a plant</vt:lpstr>
      <vt:lpstr>Quick Recap!</vt:lpstr>
      <vt:lpstr>The Symplast Pathway</vt:lpstr>
      <vt:lpstr>Why there is a continuous movement of water</vt:lpstr>
      <vt:lpstr>The Apoplast Pathway</vt:lpstr>
      <vt:lpstr>How does the apoplast pathway work?</vt:lpstr>
      <vt:lpstr>Water can only cross the root by the apoplast pathway until it meets the endodermis!!!</vt:lpstr>
      <vt:lpstr>Why is the endodermis and Casparian strip – the end of the apoplast pathway?</vt:lpstr>
      <vt:lpstr>Question: What is the purpose of the endodermis and Casparian strip?</vt:lpstr>
      <vt:lpstr>Slide 28</vt:lpstr>
      <vt:lpstr>Learning outcomes</vt:lpstr>
      <vt:lpstr>Slide 30</vt:lpstr>
      <vt:lpstr>Slide 31</vt:lpstr>
    </vt:vector>
  </TitlesOfParts>
  <Company>Leicestershire County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eleanorb1</dc:creator>
  <cp:lastModifiedBy> </cp:lastModifiedBy>
  <cp:revision>38</cp:revision>
  <dcterms:created xsi:type="dcterms:W3CDTF">2007-04-16T20:53:46Z</dcterms:created>
  <dcterms:modified xsi:type="dcterms:W3CDTF">2009-04-19T17:01:25Z</dcterms:modified>
</cp:coreProperties>
</file>