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259" r:id="rId4"/>
    <p:sldId id="264" r:id="rId5"/>
    <p:sldId id="260" r:id="rId6"/>
    <p:sldId id="261" r:id="rId7"/>
    <p:sldId id="262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4" r:id="rId17"/>
    <p:sldId id="273" r:id="rId18"/>
    <p:sldId id="275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E00C1"/>
    <a:srgbClr val="E5C27B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474" y="-1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751998-8D81-4B54-A1B1-A0CBE4BCF649}" type="datetimeFigureOut">
              <a:rPr lang="en-US" smtClean="0"/>
              <a:pPr/>
              <a:t>2/1/2010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43D686-A147-433B-904D-3B7E6FA051B8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33C1FB7-EC57-4372-B17B-D78601E8C622}" type="slidenum">
              <a:rPr lang="en-GB" smtClean="0"/>
              <a:pPr/>
              <a:t>4</a:t>
            </a:fld>
            <a:endParaRPr lang="en-GB" smtClean="0"/>
          </a:p>
        </p:txBody>
      </p:sp>
      <p:sp>
        <p:nvSpPr>
          <p:cNvPr id="25603" name="Rectangle 8"/>
          <p:cNvSpPr>
            <a:spLocks noGrp="1" noChangeArrowheads="1"/>
          </p:cNvSpPr>
          <p:nvPr>
            <p:ph type="hdr" sz="quarter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GB" smtClean="0"/>
              <a:t>Boardworks GCSE Science: Biology </a:t>
            </a:r>
          </a:p>
          <a:p>
            <a:r>
              <a:rPr lang="en-GB" smtClean="0"/>
              <a:t>Genes and Genetic Engineering</a:t>
            </a:r>
          </a:p>
        </p:txBody>
      </p:sp>
      <p:sp>
        <p:nvSpPr>
          <p:cNvPr id="2560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622925" cy="411480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597EF-428B-4E53-BA18-2569CC3FDF2F}" type="datetimeFigureOut">
              <a:rPr lang="en-US" smtClean="0"/>
              <a:pPr/>
              <a:t>2/1/2010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5599F-6981-4166-886F-BD11AD5DB2D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597EF-428B-4E53-BA18-2569CC3FDF2F}" type="datetimeFigureOut">
              <a:rPr lang="en-US" smtClean="0"/>
              <a:pPr/>
              <a:t>2/1/2010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5599F-6981-4166-886F-BD11AD5DB2D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597EF-428B-4E53-BA18-2569CC3FDF2F}" type="datetimeFigureOut">
              <a:rPr lang="en-US" smtClean="0"/>
              <a:pPr/>
              <a:t>2/1/2010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5599F-6981-4166-886F-BD11AD5DB2D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597EF-428B-4E53-BA18-2569CC3FDF2F}" type="datetimeFigureOut">
              <a:rPr lang="en-US" smtClean="0"/>
              <a:pPr/>
              <a:t>2/1/2010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5599F-6981-4166-886F-BD11AD5DB2D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597EF-428B-4E53-BA18-2569CC3FDF2F}" type="datetimeFigureOut">
              <a:rPr lang="en-US" smtClean="0"/>
              <a:pPr/>
              <a:t>2/1/2010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5599F-6981-4166-886F-BD11AD5DB2D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597EF-428B-4E53-BA18-2569CC3FDF2F}" type="datetimeFigureOut">
              <a:rPr lang="en-US" smtClean="0"/>
              <a:pPr/>
              <a:t>2/1/2010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5599F-6981-4166-886F-BD11AD5DB2D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597EF-428B-4E53-BA18-2569CC3FDF2F}" type="datetimeFigureOut">
              <a:rPr lang="en-US" smtClean="0"/>
              <a:pPr/>
              <a:t>2/1/2010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5599F-6981-4166-886F-BD11AD5DB2D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597EF-428B-4E53-BA18-2569CC3FDF2F}" type="datetimeFigureOut">
              <a:rPr lang="en-US" smtClean="0"/>
              <a:pPr/>
              <a:t>2/1/2010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5599F-6981-4166-886F-BD11AD5DB2D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597EF-428B-4E53-BA18-2569CC3FDF2F}" type="datetimeFigureOut">
              <a:rPr lang="en-US" smtClean="0"/>
              <a:pPr/>
              <a:t>2/1/2010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5599F-6981-4166-886F-BD11AD5DB2D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597EF-428B-4E53-BA18-2569CC3FDF2F}" type="datetimeFigureOut">
              <a:rPr lang="en-US" smtClean="0"/>
              <a:pPr/>
              <a:t>2/1/2010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5599F-6981-4166-886F-BD11AD5DB2D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597EF-428B-4E53-BA18-2569CC3FDF2F}" type="datetimeFigureOut">
              <a:rPr lang="en-US" smtClean="0"/>
              <a:pPr/>
              <a:t>2/1/2010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5599F-6981-4166-886F-BD11AD5DB2D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1597EF-428B-4E53-BA18-2569CC3FDF2F}" type="datetimeFigureOut">
              <a:rPr lang="en-US" smtClean="0"/>
              <a:pPr/>
              <a:t>2/1/2010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B5599F-6981-4166-886F-BD11AD5DB2D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Genetic%20Code%20Intro.swf" TargetMode="External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14.1 Structure of Ribonucleic Acid (RNA)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35719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Nucleotides in RNA and DNA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714356"/>
            <a:ext cx="8858312" cy="6000792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GB" sz="2600" b="1" dirty="0"/>
          </a:p>
          <a:p>
            <a:pPr algn="ctr">
              <a:buNone/>
            </a:pPr>
            <a:endParaRPr lang="en-GB" sz="2600" b="1" dirty="0" smtClean="0"/>
          </a:p>
          <a:p>
            <a:pPr algn="ctr">
              <a:buNone/>
            </a:pPr>
            <a:endParaRPr lang="en-GB" sz="2600" b="1" dirty="0"/>
          </a:p>
        </p:txBody>
      </p:sp>
      <p:sp>
        <p:nvSpPr>
          <p:cNvPr id="6" name="Oval 5"/>
          <p:cNvSpPr/>
          <p:nvPr/>
        </p:nvSpPr>
        <p:spPr>
          <a:xfrm rot="9716518">
            <a:off x="519965" y="1818689"/>
            <a:ext cx="785818" cy="71438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8" name="Straight Connector 7"/>
          <p:cNvCxnSpPr/>
          <p:nvPr/>
        </p:nvCxnSpPr>
        <p:spPr>
          <a:xfrm rot="16200000" flipH="1">
            <a:off x="912874" y="2640226"/>
            <a:ext cx="500066" cy="14287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" name="Regular Pentagon 8"/>
          <p:cNvSpPr/>
          <p:nvPr/>
        </p:nvSpPr>
        <p:spPr>
          <a:xfrm>
            <a:off x="1234345" y="2604507"/>
            <a:ext cx="1071570" cy="1000132"/>
          </a:xfrm>
          <a:prstGeom prst="pentagon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285986" y="3000373"/>
            <a:ext cx="428628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2714614" y="2714621"/>
            <a:ext cx="1143008" cy="571504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TextBox 15"/>
          <p:cNvSpPr txBox="1"/>
          <p:nvPr/>
        </p:nvSpPr>
        <p:spPr>
          <a:xfrm>
            <a:off x="214283" y="1357298"/>
            <a:ext cx="16430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/>
              <a:t>Phosphate</a:t>
            </a:r>
            <a:endParaRPr lang="en-GB" sz="24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785787" y="3643314"/>
            <a:ext cx="18573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/>
              <a:t>Deoxyribose</a:t>
            </a:r>
            <a:endParaRPr lang="en-GB" sz="24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2357423" y="2214554"/>
            <a:ext cx="20002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/>
              <a:t>Organic base</a:t>
            </a:r>
            <a:endParaRPr lang="en-GB" sz="24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928662" y="714356"/>
            <a:ext cx="20002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u="sng" dirty="0" smtClean="0"/>
              <a:t>DNA</a:t>
            </a:r>
            <a:endParaRPr lang="en-GB" sz="3600" b="1" u="sng" dirty="0"/>
          </a:p>
        </p:txBody>
      </p:sp>
      <p:sp>
        <p:nvSpPr>
          <p:cNvPr id="20" name="Oval 19"/>
          <p:cNvSpPr/>
          <p:nvPr/>
        </p:nvSpPr>
        <p:spPr>
          <a:xfrm rot="9716518">
            <a:off x="4949120" y="1818689"/>
            <a:ext cx="785818" cy="71438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1" name="Straight Connector 20"/>
          <p:cNvCxnSpPr/>
          <p:nvPr/>
        </p:nvCxnSpPr>
        <p:spPr>
          <a:xfrm rot="16200000" flipH="1">
            <a:off x="5342029" y="2640226"/>
            <a:ext cx="500066" cy="14287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2" name="Regular Pentagon 21"/>
          <p:cNvSpPr/>
          <p:nvPr/>
        </p:nvSpPr>
        <p:spPr>
          <a:xfrm>
            <a:off x="5663500" y="2604507"/>
            <a:ext cx="1071570" cy="1000132"/>
          </a:xfrm>
          <a:prstGeom prst="pentagon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3" name="Straight Connector 22"/>
          <p:cNvCxnSpPr/>
          <p:nvPr/>
        </p:nvCxnSpPr>
        <p:spPr>
          <a:xfrm>
            <a:off x="6715141" y="3000373"/>
            <a:ext cx="428628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7143769" y="2714621"/>
            <a:ext cx="1143008" cy="571504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TextBox 24"/>
          <p:cNvSpPr txBox="1"/>
          <p:nvPr/>
        </p:nvSpPr>
        <p:spPr>
          <a:xfrm>
            <a:off x="4643438" y="1357298"/>
            <a:ext cx="16430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/>
              <a:t>Phosphate</a:t>
            </a:r>
            <a:endParaRPr lang="en-GB" sz="24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5214942" y="3643314"/>
            <a:ext cx="18573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/>
              <a:t>R</a:t>
            </a:r>
            <a:r>
              <a:rPr lang="en-GB" sz="2400" b="1" dirty="0" smtClean="0"/>
              <a:t>ibose</a:t>
            </a:r>
            <a:endParaRPr lang="en-GB" sz="2400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6786578" y="2214554"/>
            <a:ext cx="20002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/>
              <a:t>Organic base</a:t>
            </a:r>
            <a:endParaRPr lang="en-GB" sz="2400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5786446" y="714356"/>
            <a:ext cx="20002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u="sng" dirty="0"/>
              <a:t>R</a:t>
            </a:r>
            <a:r>
              <a:rPr lang="en-GB" sz="3600" b="1" u="sng" dirty="0" smtClean="0"/>
              <a:t>NA</a:t>
            </a:r>
            <a:endParaRPr lang="en-GB" sz="3600" b="1" u="sng" dirty="0"/>
          </a:p>
        </p:txBody>
      </p:sp>
      <p:sp>
        <p:nvSpPr>
          <p:cNvPr id="29" name="TextBox 28"/>
          <p:cNvSpPr txBox="1"/>
          <p:nvPr/>
        </p:nvSpPr>
        <p:spPr>
          <a:xfrm>
            <a:off x="357158" y="4286256"/>
            <a:ext cx="378621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/>
              <a:t>The bases in DNA are:</a:t>
            </a:r>
          </a:p>
          <a:p>
            <a:pPr algn="ctr"/>
            <a:r>
              <a:rPr lang="en-GB" sz="2800" dirty="0" smtClean="0"/>
              <a:t>Guanine (G)</a:t>
            </a:r>
          </a:p>
          <a:p>
            <a:pPr algn="ctr"/>
            <a:r>
              <a:rPr lang="en-GB" sz="2800" dirty="0" smtClean="0"/>
              <a:t>Cytosine (C)</a:t>
            </a:r>
          </a:p>
          <a:p>
            <a:pPr algn="ctr"/>
            <a:r>
              <a:rPr lang="en-GB" sz="2800" dirty="0" smtClean="0"/>
              <a:t>Adenine (A)</a:t>
            </a:r>
          </a:p>
          <a:p>
            <a:pPr algn="ctr"/>
            <a:r>
              <a:rPr lang="en-GB" sz="2800" dirty="0" smtClean="0"/>
              <a:t>Thymine (T)</a:t>
            </a:r>
            <a:endParaRPr lang="en-GB" sz="2800" dirty="0"/>
          </a:p>
        </p:txBody>
      </p:sp>
      <p:sp>
        <p:nvSpPr>
          <p:cNvPr id="30" name="TextBox 29"/>
          <p:cNvSpPr txBox="1"/>
          <p:nvPr/>
        </p:nvSpPr>
        <p:spPr>
          <a:xfrm>
            <a:off x="4786314" y="4286256"/>
            <a:ext cx="378621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/>
              <a:t>The bases in DNA are:</a:t>
            </a:r>
          </a:p>
          <a:p>
            <a:pPr algn="ctr"/>
            <a:r>
              <a:rPr lang="en-GB" sz="2800" dirty="0" smtClean="0"/>
              <a:t>Guanine (G)</a:t>
            </a:r>
          </a:p>
          <a:p>
            <a:pPr algn="ctr"/>
            <a:r>
              <a:rPr lang="en-GB" sz="2800" dirty="0" smtClean="0"/>
              <a:t>Cytosine (C)</a:t>
            </a:r>
          </a:p>
          <a:p>
            <a:pPr algn="ctr"/>
            <a:r>
              <a:rPr lang="en-GB" sz="2800" dirty="0" smtClean="0"/>
              <a:t>Adenine (A)</a:t>
            </a:r>
          </a:p>
          <a:p>
            <a:pPr algn="ctr"/>
            <a:r>
              <a:rPr lang="en-GB" sz="2800" b="1" dirty="0" err="1" smtClean="0">
                <a:solidFill>
                  <a:schemeClr val="accent6">
                    <a:lumMod val="75000"/>
                  </a:schemeClr>
                </a:solidFill>
              </a:rPr>
              <a:t>Uracil</a:t>
            </a:r>
            <a:r>
              <a:rPr lang="en-GB" sz="2800" b="1" dirty="0" smtClean="0">
                <a:solidFill>
                  <a:schemeClr val="accent6">
                    <a:lumMod val="75000"/>
                  </a:schemeClr>
                </a:solidFill>
              </a:rPr>
              <a:t> (U)</a:t>
            </a:r>
            <a:endParaRPr lang="en-GB" sz="28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mRNA</a:t>
            </a:r>
            <a:endParaRPr lang="en-GB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35719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mRNA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714356"/>
            <a:ext cx="8858312" cy="6000792"/>
          </a:xfrm>
        </p:spPr>
        <p:txBody>
          <a:bodyPr>
            <a:normAutofit/>
          </a:bodyPr>
          <a:lstStyle/>
          <a:p>
            <a:r>
              <a:rPr lang="en-GB" sz="2600" dirty="0" smtClean="0"/>
              <a:t>mRNA is produced during the 1</a:t>
            </a:r>
            <a:r>
              <a:rPr lang="en-GB" sz="2600" baseline="30000" dirty="0" smtClean="0"/>
              <a:t>st</a:t>
            </a:r>
            <a:r>
              <a:rPr lang="en-GB" sz="2600" dirty="0" smtClean="0"/>
              <a:t> step of </a:t>
            </a:r>
            <a:r>
              <a:rPr lang="en-GB" sz="2600" b="1" dirty="0" smtClean="0"/>
              <a:t>protein synthesis</a:t>
            </a:r>
            <a:r>
              <a:rPr lang="en-GB" sz="2600" dirty="0" smtClean="0"/>
              <a:t> (next lesson).</a:t>
            </a:r>
          </a:p>
          <a:p>
            <a:r>
              <a:rPr lang="en-GB" sz="2600" dirty="0" smtClean="0"/>
              <a:t>It is formed in the nucleus when a section of DNA </a:t>
            </a:r>
            <a:r>
              <a:rPr lang="en-GB" sz="2600" b="1" dirty="0" smtClean="0"/>
              <a:t>unravels</a:t>
            </a:r>
            <a:r>
              <a:rPr lang="en-GB" sz="2600" dirty="0" smtClean="0"/>
              <a:t>, exposing a </a:t>
            </a:r>
            <a:r>
              <a:rPr lang="en-GB" sz="2600" b="1" dirty="0" smtClean="0"/>
              <a:t>template </a:t>
            </a:r>
            <a:r>
              <a:rPr lang="en-GB" sz="2600" dirty="0" smtClean="0"/>
              <a:t>for RNA nucleotides to assemble upon.</a:t>
            </a:r>
            <a:endParaRPr lang="en-GB" sz="2600" dirty="0"/>
          </a:p>
        </p:txBody>
      </p:sp>
      <p:grpSp>
        <p:nvGrpSpPr>
          <p:cNvPr id="38" name="Group 37"/>
          <p:cNvGrpSpPr/>
          <p:nvPr/>
        </p:nvGrpSpPr>
        <p:grpSpPr>
          <a:xfrm>
            <a:off x="571472" y="2643182"/>
            <a:ext cx="1785950" cy="3730322"/>
            <a:chOff x="2071670" y="642918"/>
            <a:chExt cx="2643206" cy="5802024"/>
          </a:xfrm>
        </p:grpSpPr>
        <p:grpSp>
          <p:nvGrpSpPr>
            <p:cNvPr id="6" name="Group 5"/>
            <p:cNvGrpSpPr/>
            <p:nvPr/>
          </p:nvGrpSpPr>
          <p:grpSpPr>
            <a:xfrm>
              <a:off x="2071670" y="642918"/>
              <a:ext cx="2303771" cy="5802024"/>
              <a:chOff x="2411105" y="642918"/>
              <a:chExt cx="2803837" cy="5730586"/>
            </a:xfrm>
          </p:grpSpPr>
          <p:sp>
            <p:nvSpPr>
              <p:cNvPr id="7" name="Freeform 6"/>
              <p:cNvSpPr/>
              <p:nvPr/>
            </p:nvSpPr>
            <p:spPr>
              <a:xfrm>
                <a:off x="2432469" y="642918"/>
                <a:ext cx="1067961" cy="5662220"/>
              </a:xfrm>
              <a:custGeom>
                <a:avLst/>
                <a:gdLst>
                  <a:gd name="connsiteX0" fmla="*/ 62247 w 1298620"/>
                  <a:gd name="connsiteY0" fmla="*/ 0 h 5911403"/>
                  <a:gd name="connsiteX1" fmla="*/ 100884 w 1298620"/>
                  <a:gd name="connsiteY1" fmla="*/ 309093 h 5911403"/>
                  <a:gd name="connsiteX2" fmla="*/ 448614 w 1298620"/>
                  <a:gd name="connsiteY2" fmla="*/ 656823 h 5911403"/>
                  <a:gd name="connsiteX3" fmla="*/ 1002405 w 1298620"/>
                  <a:gd name="connsiteY3" fmla="*/ 901522 h 5911403"/>
                  <a:gd name="connsiteX4" fmla="*/ 1182709 w 1298620"/>
                  <a:gd name="connsiteY4" fmla="*/ 1249251 h 5911403"/>
                  <a:gd name="connsiteX5" fmla="*/ 1092557 w 1298620"/>
                  <a:gd name="connsiteY5" fmla="*/ 1777285 h 5911403"/>
                  <a:gd name="connsiteX6" fmla="*/ 538766 w 1298620"/>
                  <a:gd name="connsiteY6" fmla="*/ 2086378 h 5911403"/>
                  <a:gd name="connsiteX7" fmla="*/ 165278 w 1298620"/>
                  <a:gd name="connsiteY7" fmla="*/ 2395471 h 5911403"/>
                  <a:gd name="connsiteX8" fmla="*/ 36490 w 1298620"/>
                  <a:gd name="connsiteY8" fmla="*/ 2756079 h 5911403"/>
                  <a:gd name="connsiteX9" fmla="*/ 88005 w 1298620"/>
                  <a:gd name="connsiteY9" fmla="*/ 3193961 h 5911403"/>
                  <a:gd name="connsiteX10" fmla="*/ 564523 w 1298620"/>
                  <a:gd name="connsiteY10" fmla="*/ 3528812 h 5911403"/>
                  <a:gd name="connsiteX11" fmla="*/ 1092557 w 1298620"/>
                  <a:gd name="connsiteY11" fmla="*/ 3747753 h 5911403"/>
                  <a:gd name="connsiteX12" fmla="*/ 1272862 w 1298620"/>
                  <a:gd name="connsiteY12" fmla="*/ 4043967 h 5911403"/>
                  <a:gd name="connsiteX13" fmla="*/ 1247104 w 1298620"/>
                  <a:gd name="connsiteY13" fmla="*/ 4687910 h 5911403"/>
                  <a:gd name="connsiteX14" fmla="*/ 976647 w 1298620"/>
                  <a:gd name="connsiteY14" fmla="*/ 4932609 h 5911403"/>
                  <a:gd name="connsiteX15" fmla="*/ 513008 w 1298620"/>
                  <a:gd name="connsiteY15" fmla="*/ 5164429 h 5911403"/>
                  <a:gd name="connsiteX16" fmla="*/ 191036 w 1298620"/>
                  <a:gd name="connsiteY16" fmla="*/ 5512158 h 5911403"/>
                  <a:gd name="connsiteX17" fmla="*/ 62247 w 1298620"/>
                  <a:gd name="connsiteY17" fmla="*/ 5911403 h 591140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1298620" h="5911403">
                    <a:moveTo>
                      <a:pt x="62247" y="0"/>
                    </a:moveTo>
                    <a:cubicBezTo>
                      <a:pt x="49368" y="99811"/>
                      <a:pt x="36490" y="199623"/>
                      <a:pt x="100884" y="309093"/>
                    </a:cubicBezTo>
                    <a:cubicBezTo>
                      <a:pt x="165278" y="418563"/>
                      <a:pt x="298361" y="558085"/>
                      <a:pt x="448614" y="656823"/>
                    </a:cubicBezTo>
                    <a:cubicBezTo>
                      <a:pt x="598867" y="755561"/>
                      <a:pt x="880056" y="802784"/>
                      <a:pt x="1002405" y="901522"/>
                    </a:cubicBezTo>
                    <a:cubicBezTo>
                      <a:pt x="1124754" y="1000260"/>
                      <a:pt x="1167684" y="1103291"/>
                      <a:pt x="1182709" y="1249251"/>
                    </a:cubicBezTo>
                    <a:cubicBezTo>
                      <a:pt x="1197734" y="1395211"/>
                      <a:pt x="1199881" y="1637764"/>
                      <a:pt x="1092557" y="1777285"/>
                    </a:cubicBezTo>
                    <a:cubicBezTo>
                      <a:pt x="985233" y="1916806"/>
                      <a:pt x="693312" y="1983347"/>
                      <a:pt x="538766" y="2086378"/>
                    </a:cubicBezTo>
                    <a:cubicBezTo>
                      <a:pt x="384220" y="2189409"/>
                      <a:pt x="248991" y="2283854"/>
                      <a:pt x="165278" y="2395471"/>
                    </a:cubicBezTo>
                    <a:cubicBezTo>
                      <a:pt x="81565" y="2507088"/>
                      <a:pt x="49369" y="2622997"/>
                      <a:pt x="36490" y="2756079"/>
                    </a:cubicBezTo>
                    <a:cubicBezTo>
                      <a:pt x="23611" y="2889161"/>
                      <a:pt x="0" y="3065172"/>
                      <a:pt x="88005" y="3193961"/>
                    </a:cubicBezTo>
                    <a:cubicBezTo>
                      <a:pt x="176011" y="3322750"/>
                      <a:pt x="397098" y="3436513"/>
                      <a:pt x="564523" y="3528812"/>
                    </a:cubicBezTo>
                    <a:cubicBezTo>
                      <a:pt x="731948" y="3621111"/>
                      <a:pt x="974501" y="3661894"/>
                      <a:pt x="1092557" y="3747753"/>
                    </a:cubicBezTo>
                    <a:cubicBezTo>
                      <a:pt x="1210613" y="3833612"/>
                      <a:pt x="1247104" y="3887274"/>
                      <a:pt x="1272862" y="4043967"/>
                    </a:cubicBezTo>
                    <a:cubicBezTo>
                      <a:pt x="1298620" y="4200660"/>
                      <a:pt x="1296473" y="4539803"/>
                      <a:pt x="1247104" y="4687910"/>
                    </a:cubicBezTo>
                    <a:cubicBezTo>
                      <a:pt x="1197735" y="4836017"/>
                      <a:pt x="1098996" y="4853189"/>
                      <a:pt x="976647" y="4932609"/>
                    </a:cubicBezTo>
                    <a:cubicBezTo>
                      <a:pt x="854298" y="5012029"/>
                      <a:pt x="643943" y="5067838"/>
                      <a:pt x="513008" y="5164429"/>
                    </a:cubicBezTo>
                    <a:cubicBezTo>
                      <a:pt x="382073" y="5261020"/>
                      <a:pt x="266163" y="5387662"/>
                      <a:pt x="191036" y="5512158"/>
                    </a:cubicBezTo>
                    <a:cubicBezTo>
                      <a:pt x="115909" y="5636654"/>
                      <a:pt x="89078" y="5774028"/>
                      <a:pt x="62247" y="5911403"/>
                    </a:cubicBezTo>
                  </a:path>
                </a:pathLst>
              </a:custGeom>
              <a:ln w="85725"/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8" name="Straight Connector 7"/>
              <p:cNvCxnSpPr/>
              <p:nvPr/>
            </p:nvCxnSpPr>
            <p:spPr>
              <a:xfrm>
                <a:off x="2487609" y="814640"/>
                <a:ext cx="939988" cy="1521"/>
              </a:xfrm>
              <a:prstGeom prst="line">
                <a:avLst/>
              </a:prstGeom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9" name="Straight Connector 8"/>
              <p:cNvCxnSpPr/>
              <p:nvPr/>
            </p:nvCxnSpPr>
            <p:spPr>
              <a:xfrm>
                <a:off x="2663857" y="1086826"/>
                <a:ext cx="646242" cy="1521"/>
              </a:xfrm>
              <a:prstGeom prst="line">
                <a:avLst/>
              </a:prstGeom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/>
              <p:cNvCxnSpPr/>
              <p:nvPr/>
            </p:nvCxnSpPr>
            <p:spPr>
              <a:xfrm>
                <a:off x="2840105" y="1293627"/>
                <a:ext cx="287784" cy="13296"/>
              </a:xfrm>
              <a:prstGeom prst="line">
                <a:avLst/>
              </a:prstGeom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>
                <a:off x="2663857" y="1567333"/>
                <a:ext cx="646242" cy="1521"/>
              </a:xfrm>
              <a:prstGeom prst="line">
                <a:avLst/>
              </a:prstGeom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/>
              <p:cNvCxnSpPr>
                <a:endCxn id="7" idx="4"/>
              </p:cNvCxnSpPr>
              <p:nvPr/>
            </p:nvCxnSpPr>
            <p:spPr>
              <a:xfrm flipV="1">
                <a:off x="2546359" y="1839510"/>
                <a:ext cx="858748" cy="1530"/>
              </a:xfrm>
              <a:prstGeom prst="line">
                <a:avLst/>
              </a:prstGeom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 flipV="1">
                <a:off x="2546359" y="2114747"/>
                <a:ext cx="858748" cy="1530"/>
              </a:xfrm>
              <a:prstGeom prst="line">
                <a:avLst/>
              </a:prstGeom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/>
              <p:nvPr/>
            </p:nvCxnSpPr>
            <p:spPr>
              <a:xfrm flipV="1">
                <a:off x="2663857" y="2388454"/>
                <a:ext cx="587493" cy="1531"/>
              </a:xfrm>
              <a:prstGeom prst="line">
                <a:avLst/>
              </a:prstGeom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>
              <a:xfrm flipV="1">
                <a:off x="2722606" y="2799014"/>
                <a:ext cx="411245" cy="1531"/>
              </a:xfrm>
              <a:prstGeom prst="line">
                <a:avLst/>
              </a:prstGeom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/>
              <p:cNvCxnSpPr/>
              <p:nvPr/>
            </p:nvCxnSpPr>
            <p:spPr>
              <a:xfrm flipV="1">
                <a:off x="2546359" y="3071810"/>
                <a:ext cx="454005" cy="2442"/>
              </a:xfrm>
              <a:prstGeom prst="line">
                <a:avLst/>
              </a:prstGeom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/>
              <p:cNvCxnSpPr/>
              <p:nvPr/>
            </p:nvCxnSpPr>
            <p:spPr>
              <a:xfrm>
                <a:off x="2487609" y="3347959"/>
                <a:ext cx="512755" cy="9603"/>
              </a:xfrm>
              <a:prstGeom prst="line">
                <a:avLst/>
              </a:prstGeom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/>
              <p:nvPr/>
            </p:nvCxnSpPr>
            <p:spPr>
              <a:xfrm>
                <a:off x="2487609" y="3621666"/>
                <a:ext cx="584193" cy="21648"/>
              </a:xfrm>
              <a:prstGeom prst="line">
                <a:avLst/>
              </a:prstGeom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/>
              <p:nvPr/>
            </p:nvCxnSpPr>
            <p:spPr>
              <a:xfrm>
                <a:off x="2663857" y="3895373"/>
                <a:ext cx="407945" cy="33693"/>
              </a:xfrm>
              <a:prstGeom prst="line">
                <a:avLst/>
              </a:prstGeom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/>
              <p:cNvCxnSpPr/>
              <p:nvPr/>
            </p:nvCxnSpPr>
            <p:spPr>
              <a:xfrm rot="10800000" flipH="1" flipV="1">
                <a:off x="2598322" y="4267562"/>
                <a:ext cx="770525" cy="36839"/>
              </a:xfrm>
              <a:prstGeom prst="line">
                <a:avLst/>
              </a:prstGeom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/>
              <p:cNvCxnSpPr/>
              <p:nvPr/>
            </p:nvCxnSpPr>
            <p:spPr>
              <a:xfrm flipV="1">
                <a:off x="2487609" y="4578108"/>
                <a:ext cx="939988" cy="1531"/>
              </a:xfrm>
              <a:prstGeom prst="line">
                <a:avLst/>
              </a:prstGeom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/>
              <p:cNvCxnSpPr/>
              <p:nvPr/>
            </p:nvCxnSpPr>
            <p:spPr>
              <a:xfrm flipV="1">
                <a:off x="2428860" y="4920241"/>
                <a:ext cx="1057487" cy="1531"/>
              </a:xfrm>
              <a:prstGeom prst="line">
                <a:avLst/>
              </a:prstGeom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/>
              <p:cNvCxnSpPr/>
              <p:nvPr/>
            </p:nvCxnSpPr>
            <p:spPr>
              <a:xfrm>
                <a:off x="2546359" y="5262374"/>
                <a:ext cx="822490" cy="1521"/>
              </a:xfrm>
              <a:prstGeom prst="line">
                <a:avLst/>
              </a:prstGeom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/>
              <p:cNvCxnSpPr/>
              <p:nvPr/>
            </p:nvCxnSpPr>
            <p:spPr>
              <a:xfrm flipV="1">
                <a:off x="2722606" y="5741361"/>
                <a:ext cx="411245" cy="1531"/>
              </a:xfrm>
              <a:prstGeom prst="line">
                <a:avLst/>
              </a:prstGeom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/>
              <p:cNvCxnSpPr/>
              <p:nvPr/>
            </p:nvCxnSpPr>
            <p:spPr>
              <a:xfrm>
                <a:off x="2546359" y="6015068"/>
                <a:ext cx="763740" cy="1521"/>
              </a:xfrm>
              <a:prstGeom prst="line">
                <a:avLst/>
              </a:prstGeom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>
                <a:stCxn id="7" idx="17"/>
              </p:cNvCxnSpPr>
              <p:nvPr/>
            </p:nvCxnSpPr>
            <p:spPr>
              <a:xfrm flipV="1">
                <a:off x="2483660" y="6288775"/>
                <a:ext cx="943937" cy="16364"/>
              </a:xfrm>
              <a:prstGeom prst="line">
                <a:avLst/>
              </a:prstGeom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</p:cxnSp>
          <p:sp>
            <p:nvSpPr>
              <p:cNvPr id="27" name="Freeform 26"/>
              <p:cNvSpPr/>
              <p:nvPr/>
            </p:nvSpPr>
            <p:spPr>
              <a:xfrm>
                <a:off x="2411105" y="655093"/>
                <a:ext cx="2433851" cy="5718411"/>
              </a:xfrm>
              <a:custGeom>
                <a:avLst/>
                <a:gdLst>
                  <a:gd name="connsiteX0" fmla="*/ 1028131 w 2433851"/>
                  <a:gd name="connsiteY0" fmla="*/ 0 h 5718411"/>
                  <a:gd name="connsiteX1" fmla="*/ 1028131 w 2433851"/>
                  <a:gd name="connsiteY1" fmla="*/ 259307 h 5718411"/>
                  <a:gd name="connsiteX2" fmla="*/ 850710 w 2433851"/>
                  <a:gd name="connsiteY2" fmla="*/ 518614 h 5718411"/>
                  <a:gd name="connsiteX3" fmla="*/ 659641 w 2433851"/>
                  <a:gd name="connsiteY3" fmla="*/ 709683 h 5718411"/>
                  <a:gd name="connsiteX4" fmla="*/ 359391 w 2433851"/>
                  <a:gd name="connsiteY4" fmla="*/ 832513 h 5718411"/>
                  <a:gd name="connsiteX5" fmla="*/ 236561 w 2433851"/>
                  <a:gd name="connsiteY5" fmla="*/ 968991 h 5718411"/>
                  <a:gd name="connsiteX6" fmla="*/ 113731 w 2433851"/>
                  <a:gd name="connsiteY6" fmla="*/ 1241946 h 5718411"/>
                  <a:gd name="connsiteX7" fmla="*/ 127379 w 2433851"/>
                  <a:gd name="connsiteY7" fmla="*/ 1555844 h 5718411"/>
                  <a:gd name="connsiteX8" fmla="*/ 236561 w 2433851"/>
                  <a:gd name="connsiteY8" fmla="*/ 1719617 h 5718411"/>
                  <a:gd name="connsiteX9" fmla="*/ 577755 w 2433851"/>
                  <a:gd name="connsiteY9" fmla="*/ 2006220 h 5718411"/>
                  <a:gd name="connsiteX10" fmla="*/ 987188 w 2433851"/>
                  <a:gd name="connsiteY10" fmla="*/ 2169994 h 5718411"/>
                  <a:gd name="connsiteX11" fmla="*/ 1342029 w 2433851"/>
                  <a:gd name="connsiteY11" fmla="*/ 2156346 h 5718411"/>
                  <a:gd name="connsiteX12" fmla="*/ 1410268 w 2433851"/>
                  <a:gd name="connsiteY12" fmla="*/ 2006220 h 5718411"/>
                  <a:gd name="connsiteX13" fmla="*/ 1464859 w 2433851"/>
                  <a:gd name="connsiteY13" fmla="*/ 1815152 h 5718411"/>
                  <a:gd name="connsiteX14" fmla="*/ 1560394 w 2433851"/>
                  <a:gd name="connsiteY14" fmla="*/ 1678674 h 5718411"/>
                  <a:gd name="connsiteX15" fmla="*/ 1683223 w 2433851"/>
                  <a:gd name="connsiteY15" fmla="*/ 1610435 h 5718411"/>
                  <a:gd name="connsiteX16" fmla="*/ 1915235 w 2433851"/>
                  <a:gd name="connsiteY16" fmla="*/ 1610435 h 5718411"/>
                  <a:gd name="connsiteX17" fmla="*/ 2038065 w 2433851"/>
                  <a:gd name="connsiteY17" fmla="*/ 1678674 h 5718411"/>
                  <a:gd name="connsiteX18" fmla="*/ 2188191 w 2433851"/>
                  <a:gd name="connsiteY18" fmla="*/ 1883391 h 5718411"/>
                  <a:gd name="connsiteX19" fmla="*/ 2392907 w 2433851"/>
                  <a:gd name="connsiteY19" fmla="*/ 2661313 h 5718411"/>
                  <a:gd name="connsiteX20" fmla="*/ 2406555 w 2433851"/>
                  <a:gd name="connsiteY20" fmla="*/ 3179928 h 5718411"/>
                  <a:gd name="connsiteX21" fmla="*/ 2229134 w 2433851"/>
                  <a:gd name="connsiteY21" fmla="*/ 3684895 h 5718411"/>
                  <a:gd name="connsiteX22" fmla="*/ 1928883 w 2433851"/>
                  <a:gd name="connsiteY22" fmla="*/ 3998794 h 5718411"/>
                  <a:gd name="connsiteX23" fmla="*/ 1710519 w 2433851"/>
                  <a:gd name="connsiteY23" fmla="*/ 4012441 h 5718411"/>
                  <a:gd name="connsiteX24" fmla="*/ 1492155 w 2433851"/>
                  <a:gd name="connsiteY24" fmla="*/ 3821373 h 5718411"/>
                  <a:gd name="connsiteX25" fmla="*/ 1410268 w 2433851"/>
                  <a:gd name="connsiteY25" fmla="*/ 3466531 h 5718411"/>
                  <a:gd name="connsiteX26" fmla="*/ 1342029 w 2433851"/>
                  <a:gd name="connsiteY26" fmla="*/ 3452883 h 5718411"/>
                  <a:gd name="connsiteX27" fmla="*/ 1014483 w 2433851"/>
                  <a:gd name="connsiteY27" fmla="*/ 3480179 h 5718411"/>
                  <a:gd name="connsiteX28" fmla="*/ 441277 w 2433851"/>
                  <a:gd name="connsiteY28" fmla="*/ 3507474 h 5718411"/>
                  <a:gd name="connsiteX29" fmla="*/ 209265 w 2433851"/>
                  <a:gd name="connsiteY29" fmla="*/ 3643952 h 5718411"/>
                  <a:gd name="connsiteX30" fmla="*/ 100083 w 2433851"/>
                  <a:gd name="connsiteY30" fmla="*/ 3998794 h 5718411"/>
                  <a:gd name="connsiteX31" fmla="*/ 4549 w 2433851"/>
                  <a:gd name="connsiteY31" fmla="*/ 4367283 h 5718411"/>
                  <a:gd name="connsiteX32" fmla="*/ 127379 w 2433851"/>
                  <a:gd name="connsiteY32" fmla="*/ 4626591 h 5718411"/>
                  <a:gd name="connsiteX33" fmla="*/ 468573 w 2433851"/>
                  <a:gd name="connsiteY33" fmla="*/ 4844955 h 5718411"/>
                  <a:gd name="connsiteX34" fmla="*/ 850710 w 2433851"/>
                  <a:gd name="connsiteY34" fmla="*/ 5254388 h 5718411"/>
                  <a:gd name="connsiteX35" fmla="*/ 1055426 w 2433851"/>
                  <a:gd name="connsiteY35" fmla="*/ 5718411 h 57184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</a:cxnLst>
                <a:rect l="l" t="t" r="r" b="b"/>
                <a:pathLst>
                  <a:path w="2433851" h="5718411">
                    <a:moveTo>
                      <a:pt x="1028131" y="0"/>
                    </a:moveTo>
                    <a:cubicBezTo>
                      <a:pt x="1042916" y="86435"/>
                      <a:pt x="1057701" y="172871"/>
                      <a:pt x="1028131" y="259307"/>
                    </a:cubicBezTo>
                    <a:cubicBezTo>
                      <a:pt x="998561" y="345743"/>
                      <a:pt x="912125" y="443551"/>
                      <a:pt x="850710" y="518614"/>
                    </a:cubicBezTo>
                    <a:cubicBezTo>
                      <a:pt x="789295" y="593677"/>
                      <a:pt x="741527" y="657367"/>
                      <a:pt x="659641" y="709683"/>
                    </a:cubicBezTo>
                    <a:cubicBezTo>
                      <a:pt x="577755" y="761999"/>
                      <a:pt x="429904" y="789295"/>
                      <a:pt x="359391" y="832513"/>
                    </a:cubicBezTo>
                    <a:cubicBezTo>
                      <a:pt x="288878" y="875731"/>
                      <a:pt x="277504" y="900752"/>
                      <a:pt x="236561" y="968991"/>
                    </a:cubicBezTo>
                    <a:cubicBezTo>
                      <a:pt x="195618" y="1037230"/>
                      <a:pt x="131928" y="1144137"/>
                      <a:pt x="113731" y="1241946"/>
                    </a:cubicBezTo>
                    <a:cubicBezTo>
                      <a:pt x="95534" y="1339755"/>
                      <a:pt x="106907" y="1476232"/>
                      <a:pt x="127379" y="1555844"/>
                    </a:cubicBezTo>
                    <a:cubicBezTo>
                      <a:pt x="147851" y="1635456"/>
                      <a:pt x="161498" y="1644554"/>
                      <a:pt x="236561" y="1719617"/>
                    </a:cubicBezTo>
                    <a:cubicBezTo>
                      <a:pt x="311624" y="1794680"/>
                      <a:pt x="452651" y="1931157"/>
                      <a:pt x="577755" y="2006220"/>
                    </a:cubicBezTo>
                    <a:cubicBezTo>
                      <a:pt x="702859" y="2081283"/>
                      <a:pt x="859809" y="2144973"/>
                      <a:pt x="987188" y="2169994"/>
                    </a:cubicBezTo>
                    <a:cubicBezTo>
                      <a:pt x="1114567" y="2195015"/>
                      <a:pt x="1271516" y="2183642"/>
                      <a:pt x="1342029" y="2156346"/>
                    </a:cubicBezTo>
                    <a:cubicBezTo>
                      <a:pt x="1412542" y="2129050"/>
                      <a:pt x="1389796" y="2063086"/>
                      <a:pt x="1410268" y="2006220"/>
                    </a:cubicBezTo>
                    <a:cubicBezTo>
                      <a:pt x="1430740" y="1949354"/>
                      <a:pt x="1439838" y="1869743"/>
                      <a:pt x="1464859" y="1815152"/>
                    </a:cubicBezTo>
                    <a:cubicBezTo>
                      <a:pt x="1489880" y="1760561"/>
                      <a:pt x="1524000" y="1712793"/>
                      <a:pt x="1560394" y="1678674"/>
                    </a:cubicBezTo>
                    <a:cubicBezTo>
                      <a:pt x="1596788" y="1644555"/>
                      <a:pt x="1624083" y="1621808"/>
                      <a:pt x="1683223" y="1610435"/>
                    </a:cubicBezTo>
                    <a:cubicBezTo>
                      <a:pt x="1742363" y="1599062"/>
                      <a:pt x="1856095" y="1599062"/>
                      <a:pt x="1915235" y="1610435"/>
                    </a:cubicBezTo>
                    <a:cubicBezTo>
                      <a:pt x="1974375" y="1621808"/>
                      <a:pt x="1992572" y="1633181"/>
                      <a:pt x="2038065" y="1678674"/>
                    </a:cubicBezTo>
                    <a:cubicBezTo>
                      <a:pt x="2083558" y="1724167"/>
                      <a:pt x="2129051" y="1719618"/>
                      <a:pt x="2188191" y="1883391"/>
                    </a:cubicBezTo>
                    <a:cubicBezTo>
                      <a:pt x="2247331" y="2047164"/>
                      <a:pt x="2356513" y="2445224"/>
                      <a:pt x="2392907" y="2661313"/>
                    </a:cubicBezTo>
                    <a:cubicBezTo>
                      <a:pt x="2429301" y="2877402"/>
                      <a:pt x="2433851" y="3009331"/>
                      <a:pt x="2406555" y="3179928"/>
                    </a:cubicBezTo>
                    <a:cubicBezTo>
                      <a:pt x="2379259" y="3350525"/>
                      <a:pt x="2308746" y="3548417"/>
                      <a:pt x="2229134" y="3684895"/>
                    </a:cubicBezTo>
                    <a:cubicBezTo>
                      <a:pt x="2149522" y="3821373"/>
                      <a:pt x="2015319" y="3944203"/>
                      <a:pt x="1928883" y="3998794"/>
                    </a:cubicBezTo>
                    <a:cubicBezTo>
                      <a:pt x="1842447" y="4053385"/>
                      <a:pt x="1783307" y="4042011"/>
                      <a:pt x="1710519" y="4012441"/>
                    </a:cubicBezTo>
                    <a:cubicBezTo>
                      <a:pt x="1637731" y="3982871"/>
                      <a:pt x="1542197" y="3912358"/>
                      <a:pt x="1492155" y="3821373"/>
                    </a:cubicBezTo>
                    <a:cubicBezTo>
                      <a:pt x="1442113" y="3730388"/>
                      <a:pt x="1435289" y="3527946"/>
                      <a:pt x="1410268" y="3466531"/>
                    </a:cubicBezTo>
                    <a:cubicBezTo>
                      <a:pt x="1385247" y="3405116"/>
                      <a:pt x="1407993" y="3450608"/>
                      <a:pt x="1342029" y="3452883"/>
                    </a:cubicBezTo>
                    <a:cubicBezTo>
                      <a:pt x="1276065" y="3455158"/>
                      <a:pt x="1164608" y="3471081"/>
                      <a:pt x="1014483" y="3480179"/>
                    </a:cubicBezTo>
                    <a:cubicBezTo>
                      <a:pt x="864358" y="3489277"/>
                      <a:pt x="575480" y="3480179"/>
                      <a:pt x="441277" y="3507474"/>
                    </a:cubicBezTo>
                    <a:cubicBezTo>
                      <a:pt x="307074" y="3534769"/>
                      <a:pt x="266131" y="3562065"/>
                      <a:pt x="209265" y="3643952"/>
                    </a:cubicBezTo>
                    <a:cubicBezTo>
                      <a:pt x="152399" y="3725839"/>
                      <a:pt x="134202" y="3878239"/>
                      <a:pt x="100083" y="3998794"/>
                    </a:cubicBezTo>
                    <a:cubicBezTo>
                      <a:pt x="65964" y="4119349"/>
                      <a:pt x="0" y="4262650"/>
                      <a:pt x="4549" y="4367283"/>
                    </a:cubicBezTo>
                    <a:cubicBezTo>
                      <a:pt x="9098" y="4471916"/>
                      <a:pt x="50042" y="4546979"/>
                      <a:pt x="127379" y="4626591"/>
                    </a:cubicBezTo>
                    <a:cubicBezTo>
                      <a:pt x="204716" y="4706203"/>
                      <a:pt x="348018" y="4740322"/>
                      <a:pt x="468573" y="4844955"/>
                    </a:cubicBezTo>
                    <a:cubicBezTo>
                      <a:pt x="589128" y="4949588"/>
                      <a:pt x="752901" y="5108812"/>
                      <a:pt x="850710" y="5254388"/>
                    </a:cubicBezTo>
                    <a:cubicBezTo>
                      <a:pt x="948519" y="5399964"/>
                      <a:pt x="1001972" y="5559187"/>
                      <a:pt x="1055426" y="5718411"/>
                    </a:cubicBezTo>
                  </a:path>
                </a:pathLst>
              </a:custGeom>
              <a:ln w="79375"/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28" name="Straight Connector 27"/>
              <p:cNvCxnSpPr/>
              <p:nvPr/>
            </p:nvCxnSpPr>
            <p:spPr>
              <a:xfrm flipV="1">
                <a:off x="4643438" y="2500306"/>
                <a:ext cx="357190" cy="142876"/>
              </a:xfrm>
              <a:prstGeom prst="line">
                <a:avLst/>
              </a:prstGeom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 flipV="1">
                <a:off x="4786314" y="3000372"/>
                <a:ext cx="357190" cy="71438"/>
              </a:xfrm>
              <a:prstGeom prst="line">
                <a:avLst/>
              </a:prstGeom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>
              <a:xfrm>
                <a:off x="4857752" y="3500438"/>
                <a:ext cx="357190" cy="1588"/>
              </a:xfrm>
              <a:prstGeom prst="line">
                <a:avLst/>
              </a:prstGeom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>
                <a:off x="4786314" y="4000504"/>
                <a:ext cx="357190" cy="71438"/>
              </a:xfrm>
              <a:prstGeom prst="line">
                <a:avLst/>
              </a:prstGeom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>
              <a:xfrm>
                <a:off x="4572000" y="4429132"/>
                <a:ext cx="428628" cy="142876"/>
              </a:xfrm>
              <a:prstGeom prst="line">
                <a:avLst/>
              </a:prstGeom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</p:cxnSp>
        </p:grpSp>
        <p:sp>
          <p:nvSpPr>
            <p:cNvPr id="33" name="TextBox 32"/>
            <p:cNvSpPr txBox="1"/>
            <p:nvPr/>
          </p:nvSpPr>
          <p:spPr>
            <a:xfrm>
              <a:off x="4186235" y="2198491"/>
              <a:ext cx="357191" cy="461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 smtClean="0">
                  <a:solidFill>
                    <a:srgbClr val="FF0000"/>
                  </a:solidFill>
                </a:rPr>
                <a:t>C</a:t>
              </a:r>
              <a:endParaRPr lang="en-GB" sz="2400" b="1" dirty="0">
                <a:solidFill>
                  <a:srgbClr val="FF0000"/>
                </a:solidFill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4357686" y="2786058"/>
              <a:ext cx="35719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 smtClean="0">
                  <a:solidFill>
                    <a:srgbClr val="00B050"/>
                  </a:solidFill>
                </a:rPr>
                <a:t>T</a:t>
              </a:r>
              <a:endParaRPr lang="en-GB" sz="2400" b="1" dirty="0">
                <a:solidFill>
                  <a:srgbClr val="00B050"/>
                </a:solidFill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4357686" y="3357562"/>
              <a:ext cx="35719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>
                  <a:solidFill>
                    <a:srgbClr val="0070C0"/>
                  </a:solidFill>
                </a:rPr>
                <a:t>G</a:t>
              </a: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4286248" y="3929066"/>
              <a:ext cx="35719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>
                  <a:solidFill>
                    <a:schemeClr val="accent6">
                      <a:lumMod val="75000"/>
                    </a:schemeClr>
                  </a:solidFill>
                </a:rPr>
                <a:t>A</a:t>
              </a: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4143372" y="4429132"/>
              <a:ext cx="35719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>
                  <a:solidFill>
                    <a:srgbClr val="0070C0"/>
                  </a:solidFill>
                </a:rPr>
                <a:t>G</a:t>
              </a:r>
            </a:p>
          </p:txBody>
        </p:sp>
      </p:grpSp>
      <p:sp>
        <p:nvSpPr>
          <p:cNvPr id="39" name="Content Placeholder 2"/>
          <p:cNvSpPr txBox="1">
            <a:spLocks/>
          </p:cNvSpPr>
          <p:nvPr/>
        </p:nvSpPr>
        <p:spPr>
          <a:xfrm>
            <a:off x="2500298" y="2643182"/>
            <a:ext cx="6500858" cy="40719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*mRNA</a:t>
            </a:r>
            <a:r>
              <a:rPr kumimoji="0" lang="en-GB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is </a:t>
            </a:r>
            <a:r>
              <a:rPr kumimoji="0" lang="en-GB" sz="26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not identical</a:t>
            </a:r>
            <a:r>
              <a:rPr kumimoji="0" lang="en-GB" sz="26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to the DNA template it has been formed </a:t>
            </a:r>
            <a:r>
              <a:rPr lang="en-GB" sz="2600" dirty="0" smtClean="0"/>
              <a:t>from*.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It</a:t>
            </a:r>
            <a:r>
              <a:rPr kumimoji="0" lang="en-GB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is </a:t>
            </a:r>
            <a:r>
              <a:rPr kumimoji="0" lang="en-GB" sz="2600" b="1" i="0" u="sng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complementary</a:t>
            </a:r>
            <a:r>
              <a:rPr kumimoji="0" lang="en-GB" sz="26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26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to the template.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GB" sz="2600" b="0" baseline="0" dirty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GB" sz="2600" b="0" baseline="0" dirty="0" smtClean="0"/>
              <a:t>mRNA</a:t>
            </a:r>
            <a:r>
              <a:rPr lang="en-GB" sz="2600" b="0" dirty="0" smtClean="0"/>
              <a:t> will move to the cytoplasm, where in conjunction with a </a:t>
            </a:r>
            <a:r>
              <a:rPr lang="en-GB" sz="2600" b="1" dirty="0" smtClean="0"/>
              <a:t>ribosome</a:t>
            </a:r>
            <a:r>
              <a:rPr lang="en-GB" sz="2600" dirty="0" smtClean="0"/>
              <a:t>, it acts as a </a:t>
            </a:r>
            <a:r>
              <a:rPr lang="en-GB" sz="2600" b="1" dirty="0" smtClean="0"/>
              <a:t>scaffold </a:t>
            </a:r>
            <a:r>
              <a:rPr lang="en-GB" sz="2600" dirty="0" smtClean="0"/>
              <a:t>to form proteins on.</a:t>
            </a:r>
            <a:endParaRPr lang="en-GB" sz="2600" dirty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GB" sz="2600" dirty="0" smtClean="0"/>
              <a:t>The bases on the mRNA indicate the </a:t>
            </a:r>
            <a:r>
              <a:rPr lang="en-GB" sz="2600" b="1" dirty="0" smtClean="0"/>
              <a:t>order</a:t>
            </a:r>
            <a:r>
              <a:rPr lang="en-GB" sz="2600" dirty="0" smtClean="0"/>
              <a:t> of amino acids in the protein being made.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35719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The Triplet Code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714356"/>
            <a:ext cx="8858312" cy="6000792"/>
          </a:xfrm>
        </p:spPr>
        <p:txBody>
          <a:bodyPr>
            <a:normAutofit/>
          </a:bodyPr>
          <a:lstStyle/>
          <a:p>
            <a:r>
              <a:rPr lang="en-GB" sz="2600" dirty="0" smtClean="0"/>
              <a:t>Each amino acid in a protein is coded for by a sequence of </a:t>
            </a:r>
            <a:r>
              <a:rPr lang="en-GB" sz="2600" b="1" dirty="0" smtClean="0"/>
              <a:t>three nucleotide bases </a:t>
            </a:r>
            <a:r>
              <a:rPr lang="en-GB" sz="2600" dirty="0" smtClean="0"/>
              <a:t>on the mRNA strand.</a:t>
            </a:r>
            <a:endParaRPr lang="en-GB" sz="2600" dirty="0"/>
          </a:p>
        </p:txBody>
      </p:sp>
      <p:grpSp>
        <p:nvGrpSpPr>
          <p:cNvPr id="61" name="Group 60"/>
          <p:cNvGrpSpPr/>
          <p:nvPr/>
        </p:nvGrpSpPr>
        <p:grpSpPr>
          <a:xfrm rot="3541216">
            <a:off x="-237250" y="3276077"/>
            <a:ext cx="3714776" cy="715968"/>
            <a:chOff x="642910" y="2143116"/>
            <a:chExt cx="3714776" cy="715968"/>
          </a:xfrm>
        </p:grpSpPr>
        <p:cxnSp>
          <p:nvCxnSpPr>
            <p:cNvPr id="40" name="Straight Connector 39"/>
            <p:cNvCxnSpPr/>
            <p:nvPr/>
          </p:nvCxnSpPr>
          <p:spPr>
            <a:xfrm>
              <a:off x="642910" y="2857496"/>
              <a:ext cx="3714776" cy="1588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 flipH="1" flipV="1">
              <a:off x="607191" y="2678901"/>
              <a:ext cx="357190" cy="1588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 flipH="1" flipV="1">
              <a:off x="1036613" y="2678107"/>
              <a:ext cx="357190" cy="1588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 flipH="1" flipV="1">
              <a:off x="1465241" y="2678107"/>
              <a:ext cx="357190" cy="1588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 flipH="1" flipV="1">
              <a:off x="1893869" y="2678107"/>
              <a:ext cx="357190" cy="1588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5400000" flipH="1" flipV="1">
              <a:off x="2320909" y="2678107"/>
              <a:ext cx="357190" cy="1588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5400000" flipH="1" flipV="1">
              <a:off x="2749537" y="2678107"/>
              <a:ext cx="357190" cy="1588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5400000" flipH="1" flipV="1">
              <a:off x="3178164" y="2678107"/>
              <a:ext cx="357190" cy="1588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5400000" flipH="1" flipV="1">
              <a:off x="3606792" y="2678107"/>
              <a:ext cx="357190" cy="1588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5400000" flipH="1" flipV="1">
              <a:off x="4035421" y="2678107"/>
              <a:ext cx="357190" cy="1588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sp>
          <p:nvSpPr>
            <p:cNvPr id="52" name="TextBox 51"/>
            <p:cNvSpPr txBox="1"/>
            <p:nvPr/>
          </p:nvSpPr>
          <p:spPr>
            <a:xfrm>
              <a:off x="642910" y="2143116"/>
              <a:ext cx="285752" cy="461665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2400" b="1" dirty="0">
                  <a:solidFill>
                    <a:srgbClr val="FF0000"/>
                  </a:solidFill>
                </a:rPr>
                <a:t>C</a:t>
              </a: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1071538" y="2143116"/>
              <a:ext cx="285752" cy="461665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2400" b="1" dirty="0" smtClean="0">
                  <a:solidFill>
                    <a:srgbClr val="00B050"/>
                  </a:solidFill>
                </a:rPr>
                <a:t>A</a:t>
              </a:r>
              <a:endParaRPr lang="en-GB" sz="2400" b="1" dirty="0">
                <a:solidFill>
                  <a:srgbClr val="00B050"/>
                </a:solidFill>
              </a:endParaRP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1500166" y="2143116"/>
              <a:ext cx="285752" cy="461665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2400" b="1" dirty="0" smtClean="0">
                  <a:solidFill>
                    <a:srgbClr val="EE00C1"/>
                  </a:solidFill>
                </a:rPr>
                <a:t>U</a:t>
              </a:r>
              <a:endParaRPr lang="en-GB" sz="2400" b="1" dirty="0">
                <a:solidFill>
                  <a:srgbClr val="EE00C1"/>
                </a:solidFill>
              </a:endParaRP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1928794" y="2143116"/>
              <a:ext cx="285752" cy="461665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2400" b="1" dirty="0" smtClean="0">
                  <a:solidFill>
                    <a:srgbClr val="00B050"/>
                  </a:solidFill>
                </a:rPr>
                <a:t>A</a:t>
              </a:r>
              <a:endParaRPr lang="en-GB" sz="2400" b="1" dirty="0">
                <a:solidFill>
                  <a:srgbClr val="00B050"/>
                </a:solidFill>
              </a:endParaRP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2357422" y="2143116"/>
              <a:ext cx="285752" cy="461665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2400" b="1" dirty="0" smtClean="0">
                  <a:solidFill>
                    <a:srgbClr val="FFC000"/>
                  </a:solidFill>
                </a:rPr>
                <a:t>G</a:t>
              </a:r>
              <a:endParaRPr lang="en-GB" sz="2400" b="1" dirty="0">
                <a:solidFill>
                  <a:srgbClr val="FFC000"/>
                </a:solidFill>
              </a:endParaRP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2786050" y="2143116"/>
              <a:ext cx="285752" cy="461665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2400" b="1" dirty="0" smtClean="0">
                  <a:solidFill>
                    <a:srgbClr val="FFC000"/>
                  </a:solidFill>
                </a:rPr>
                <a:t>G</a:t>
              </a:r>
              <a:endParaRPr lang="en-GB" sz="2400" b="1" dirty="0">
                <a:solidFill>
                  <a:srgbClr val="FFC000"/>
                </a:solidFill>
              </a:endParaRP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3214678" y="2143116"/>
              <a:ext cx="285752" cy="461665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2400" b="1" dirty="0">
                  <a:solidFill>
                    <a:srgbClr val="FF0000"/>
                  </a:solidFill>
                </a:rPr>
                <a:t>C</a:t>
              </a:r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3643306" y="2143116"/>
              <a:ext cx="285752" cy="461665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2400" b="1" dirty="0" smtClean="0">
                  <a:solidFill>
                    <a:srgbClr val="00B050"/>
                  </a:solidFill>
                </a:rPr>
                <a:t>A</a:t>
              </a:r>
              <a:endParaRPr lang="en-GB" sz="2400" b="1" dirty="0">
                <a:solidFill>
                  <a:srgbClr val="00B050"/>
                </a:solidFill>
              </a:endParaRP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4071934" y="2143116"/>
              <a:ext cx="285752" cy="461665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2400" b="1" dirty="0" smtClean="0">
                  <a:solidFill>
                    <a:srgbClr val="EE00C1"/>
                  </a:solidFill>
                </a:rPr>
                <a:t>U</a:t>
              </a:r>
              <a:endParaRPr lang="en-GB" sz="2400" b="1" dirty="0">
                <a:solidFill>
                  <a:srgbClr val="EE00C1"/>
                </a:solidFill>
              </a:endParaRPr>
            </a:p>
          </p:txBody>
        </p:sp>
      </p:grpSp>
      <p:sp>
        <p:nvSpPr>
          <p:cNvPr id="62" name="Right Brace 61"/>
          <p:cNvSpPr/>
          <p:nvPr/>
        </p:nvSpPr>
        <p:spPr>
          <a:xfrm rot="19670840">
            <a:off x="1298369" y="1617392"/>
            <a:ext cx="247137" cy="1192159"/>
          </a:xfrm>
          <a:prstGeom prst="rightBrac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64" name="Straight Arrow Connector 63"/>
          <p:cNvCxnSpPr/>
          <p:nvPr/>
        </p:nvCxnSpPr>
        <p:spPr>
          <a:xfrm rot="5400000">
            <a:off x="1571604" y="1643050"/>
            <a:ext cx="571504" cy="42862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5" name="Content Placeholder 2"/>
          <p:cNvSpPr txBox="1">
            <a:spLocks/>
          </p:cNvSpPr>
          <p:nvPr/>
        </p:nvSpPr>
        <p:spPr>
          <a:xfrm>
            <a:off x="3143240" y="1643050"/>
            <a:ext cx="5857916" cy="507209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These sequences</a:t>
            </a:r>
            <a:r>
              <a:rPr kumimoji="0" lang="en-GB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of </a:t>
            </a:r>
            <a:r>
              <a:rPr kumimoji="0" lang="en-GB" sz="26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three nucleotide bases </a:t>
            </a:r>
            <a:r>
              <a:rPr kumimoji="0" lang="en-GB" sz="26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are known as </a:t>
            </a:r>
            <a:r>
              <a:rPr kumimoji="0" lang="en-GB" sz="2600" b="1" i="0" u="sng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CODONS</a:t>
            </a:r>
            <a:r>
              <a:rPr kumimoji="0" lang="en-GB" sz="2600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600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GB" sz="2600" dirty="0" smtClean="0"/>
              <a:t>The triplet code is referred to as </a:t>
            </a:r>
            <a:r>
              <a:rPr lang="en-GB" sz="2600" b="1" dirty="0" smtClean="0"/>
              <a:t>degenerate</a:t>
            </a:r>
            <a:r>
              <a:rPr lang="en-GB" sz="2600" dirty="0" smtClean="0"/>
              <a:t>. – this is because most amino acids have </a:t>
            </a:r>
            <a:r>
              <a:rPr lang="en-GB" sz="2600" b="1" dirty="0" smtClean="0"/>
              <a:t>more than one codon</a:t>
            </a:r>
            <a:r>
              <a:rPr lang="en-GB" sz="2600" dirty="0" smtClean="0"/>
              <a:t>.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sz="2600" b="0" i="0" u="none" baseline="0" dirty="0" err="1" smtClean="0"/>
              <a:t>Eg</a:t>
            </a:r>
            <a:r>
              <a:rPr lang="en-GB" sz="2600" b="0" i="0" u="none" baseline="0" dirty="0" smtClean="0"/>
              <a:t>: UUA, UUG, CUU – all code for leucine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GB" sz="2600" b="0" i="0" u="none" baseline="0" dirty="0" smtClean="0"/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GB" sz="2600" dirty="0" smtClean="0"/>
              <a:t>Three codons are </a:t>
            </a:r>
            <a:r>
              <a:rPr lang="en-GB" sz="2600" b="1" dirty="0" smtClean="0"/>
              <a:t>stop codons</a:t>
            </a:r>
            <a:r>
              <a:rPr lang="en-GB" sz="2600" dirty="0" smtClean="0"/>
              <a:t>. They mark the </a:t>
            </a:r>
            <a:r>
              <a:rPr lang="en-GB" sz="2600" b="1" dirty="0" smtClean="0"/>
              <a:t>end </a:t>
            </a:r>
            <a:r>
              <a:rPr lang="en-GB" sz="2600" dirty="0" smtClean="0"/>
              <a:t>of a polypeptide chain.</a:t>
            </a:r>
            <a:endParaRPr lang="en-GB" sz="2600" b="0" i="0" u="none" baseline="0" dirty="0" smtClean="0"/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GB" sz="2600" b="0" i="0" u="none" baseline="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6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35719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The Triplet Code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714356"/>
            <a:ext cx="8858312" cy="6000792"/>
          </a:xfrm>
        </p:spPr>
        <p:txBody>
          <a:bodyPr>
            <a:normAutofit/>
          </a:bodyPr>
          <a:lstStyle/>
          <a:p>
            <a:r>
              <a:rPr lang="en-GB" sz="2600" dirty="0" smtClean="0"/>
              <a:t>The code is </a:t>
            </a:r>
            <a:r>
              <a:rPr lang="en-GB" sz="2600" b="1" dirty="0" smtClean="0"/>
              <a:t>non-overlapping</a:t>
            </a:r>
            <a:r>
              <a:rPr lang="en-GB" sz="2600" dirty="0" smtClean="0"/>
              <a:t>. </a:t>
            </a:r>
          </a:p>
          <a:p>
            <a:endParaRPr lang="en-GB" sz="2600" dirty="0" smtClean="0"/>
          </a:p>
          <a:p>
            <a:pPr algn="ctr">
              <a:buNone/>
            </a:pPr>
            <a:r>
              <a:rPr lang="en-GB" sz="2600" dirty="0" smtClean="0"/>
              <a:t>i.e. The mRNA strand below shows </a:t>
            </a:r>
            <a:r>
              <a:rPr lang="en-GB" sz="2600" b="1" dirty="0" smtClean="0"/>
              <a:t>three</a:t>
            </a:r>
            <a:r>
              <a:rPr lang="en-GB" sz="2600" dirty="0" smtClean="0"/>
              <a:t> codons in sequence</a:t>
            </a:r>
          </a:p>
          <a:p>
            <a:pPr algn="ctr">
              <a:buNone/>
            </a:pPr>
            <a:endParaRPr lang="en-GB" sz="2600" dirty="0" smtClean="0"/>
          </a:p>
          <a:p>
            <a:pPr algn="ctr">
              <a:buNone/>
            </a:pPr>
            <a:endParaRPr lang="en-GB" sz="2600" dirty="0" smtClean="0"/>
          </a:p>
          <a:p>
            <a:pPr algn="ctr">
              <a:buNone/>
            </a:pPr>
            <a:endParaRPr lang="en-GB" sz="2600" dirty="0" smtClean="0"/>
          </a:p>
          <a:p>
            <a:pPr algn="ctr">
              <a:buNone/>
            </a:pPr>
            <a:endParaRPr lang="en-GB" sz="2600" dirty="0" smtClean="0"/>
          </a:p>
          <a:p>
            <a:pPr algn="ctr">
              <a:buNone/>
            </a:pPr>
            <a:endParaRPr lang="en-GB" sz="2600" dirty="0" smtClean="0"/>
          </a:p>
          <a:p>
            <a:pPr algn="ctr">
              <a:buNone/>
            </a:pPr>
            <a:endParaRPr lang="en-GB" sz="2600" dirty="0" smtClean="0"/>
          </a:p>
          <a:p>
            <a:r>
              <a:rPr lang="en-GB" sz="2600" dirty="0" smtClean="0"/>
              <a:t>The code is </a:t>
            </a:r>
            <a:r>
              <a:rPr lang="en-GB" sz="2600" b="1" dirty="0" smtClean="0"/>
              <a:t>universal</a:t>
            </a:r>
            <a:r>
              <a:rPr lang="en-GB" sz="2600" dirty="0" smtClean="0"/>
              <a:t>. – The same codon codes for the same amino acid in all organisms.</a:t>
            </a:r>
            <a:endParaRPr lang="en-GB" sz="2600" dirty="0"/>
          </a:p>
        </p:txBody>
      </p:sp>
      <p:grpSp>
        <p:nvGrpSpPr>
          <p:cNvPr id="30" name="Group 29"/>
          <p:cNvGrpSpPr/>
          <p:nvPr/>
        </p:nvGrpSpPr>
        <p:grpSpPr>
          <a:xfrm>
            <a:off x="1571604" y="2285992"/>
            <a:ext cx="1928826" cy="857256"/>
            <a:chOff x="1571604" y="3214686"/>
            <a:chExt cx="1928826" cy="857256"/>
          </a:xfrm>
        </p:grpSpPr>
        <p:cxnSp>
          <p:nvCxnSpPr>
            <p:cNvPr id="40" name="Straight Connector 39"/>
            <p:cNvCxnSpPr/>
            <p:nvPr/>
          </p:nvCxnSpPr>
          <p:spPr>
            <a:xfrm>
              <a:off x="1571604" y="4061601"/>
              <a:ext cx="1928826" cy="10341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 flipH="1" flipV="1">
              <a:off x="1587046" y="3849551"/>
              <a:ext cx="423458" cy="2525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 flipH="1" flipV="1">
              <a:off x="2269822" y="3848610"/>
              <a:ext cx="423458" cy="2525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 flipH="1" flipV="1">
              <a:off x="2951336" y="3848610"/>
              <a:ext cx="423458" cy="2525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sp>
          <p:nvSpPr>
            <p:cNvPr id="52" name="TextBox 51"/>
            <p:cNvSpPr txBox="1"/>
            <p:nvPr/>
          </p:nvSpPr>
          <p:spPr>
            <a:xfrm>
              <a:off x="1571604" y="3214686"/>
              <a:ext cx="454342" cy="547315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2400" b="1" dirty="0">
                  <a:solidFill>
                    <a:srgbClr val="FF0000"/>
                  </a:solidFill>
                </a:rPr>
                <a:t>C</a:t>
              </a: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2253117" y="3214686"/>
              <a:ext cx="454342" cy="547315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2400" b="1" dirty="0" smtClean="0">
                  <a:solidFill>
                    <a:srgbClr val="00B050"/>
                  </a:solidFill>
                </a:rPr>
                <a:t>A</a:t>
              </a:r>
              <a:endParaRPr lang="en-GB" sz="2400" b="1" dirty="0">
                <a:solidFill>
                  <a:srgbClr val="00B050"/>
                </a:solidFill>
              </a:endParaRP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2934631" y="3214686"/>
              <a:ext cx="454342" cy="547315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2400" b="1" dirty="0" smtClean="0">
                  <a:solidFill>
                    <a:srgbClr val="EE00C1"/>
                  </a:solidFill>
                </a:rPr>
                <a:t>U</a:t>
              </a:r>
              <a:endParaRPr lang="en-GB" sz="2400" b="1" dirty="0">
                <a:solidFill>
                  <a:srgbClr val="EE00C1"/>
                </a:solidFill>
              </a:endParaRPr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3500430" y="2285992"/>
            <a:ext cx="1933083" cy="867597"/>
            <a:chOff x="3500430" y="3214686"/>
            <a:chExt cx="1933083" cy="867597"/>
          </a:xfrm>
        </p:grpSpPr>
        <p:cxnSp>
          <p:nvCxnSpPr>
            <p:cNvPr id="45" name="Straight Connector 44"/>
            <p:cNvCxnSpPr/>
            <p:nvPr/>
          </p:nvCxnSpPr>
          <p:spPr>
            <a:xfrm rot="5400000" flipH="1" flipV="1">
              <a:off x="3632849" y="3848610"/>
              <a:ext cx="423458" cy="2525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5400000" flipH="1" flipV="1">
              <a:off x="4311838" y="3848610"/>
              <a:ext cx="423458" cy="2525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5400000" flipH="1" flipV="1">
              <a:off x="4993351" y="3848610"/>
              <a:ext cx="423458" cy="2525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sp>
          <p:nvSpPr>
            <p:cNvPr id="55" name="TextBox 54"/>
            <p:cNvSpPr txBox="1"/>
            <p:nvPr/>
          </p:nvSpPr>
          <p:spPr>
            <a:xfrm>
              <a:off x="3616144" y="3214686"/>
              <a:ext cx="454342" cy="547315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2400" b="1" dirty="0" smtClean="0">
                  <a:solidFill>
                    <a:srgbClr val="00B050"/>
                  </a:solidFill>
                </a:rPr>
                <a:t>A</a:t>
              </a:r>
              <a:endParaRPr lang="en-GB" sz="2400" b="1" dirty="0">
                <a:solidFill>
                  <a:srgbClr val="00B050"/>
                </a:solidFill>
              </a:endParaRP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4297658" y="3214686"/>
              <a:ext cx="454342" cy="547315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2400" b="1" dirty="0" smtClean="0">
                  <a:solidFill>
                    <a:srgbClr val="FFC000"/>
                  </a:solidFill>
                </a:rPr>
                <a:t>G</a:t>
              </a:r>
              <a:endParaRPr lang="en-GB" sz="2400" b="1" dirty="0">
                <a:solidFill>
                  <a:srgbClr val="FFC000"/>
                </a:solidFill>
              </a:endParaRP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4979171" y="3214686"/>
              <a:ext cx="454342" cy="547315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2400" b="1" dirty="0" smtClean="0">
                  <a:solidFill>
                    <a:srgbClr val="FFC000"/>
                  </a:solidFill>
                </a:rPr>
                <a:t>G</a:t>
              </a:r>
              <a:endParaRPr lang="en-GB" sz="2400" b="1" dirty="0">
                <a:solidFill>
                  <a:srgbClr val="FFC000"/>
                </a:solidFill>
              </a:endParaRPr>
            </a:p>
          </p:txBody>
        </p:sp>
        <p:cxnSp>
          <p:nvCxnSpPr>
            <p:cNvPr id="28" name="Straight Connector 27"/>
            <p:cNvCxnSpPr/>
            <p:nvPr/>
          </p:nvCxnSpPr>
          <p:spPr>
            <a:xfrm>
              <a:off x="3500430" y="4071942"/>
              <a:ext cx="1928826" cy="10341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2" name="Group 31"/>
          <p:cNvGrpSpPr/>
          <p:nvPr/>
        </p:nvGrpSpPr>
        <p:grpSpPr>
          <a:xfrm>
            <a:off x="5429256" y="2285992"/>
            <a:ext cx="2048798" cy="867597"/>
            <a:chOff x="5429256" y="3214686"/>
            <a:chExt cx="2048798" cy="867597"/>
          </a:xfrm>
        </p:grpSpPr>
        <p:cxnSp>
          <p:nvCxnSpPr>
            <p:cNvPr id="48" name="Straight Connector 47"/>
            <p:cNvCxnSpPr/>
            <p:nvPr/>
          </p:nvCxnSpPr>
          <p:spPr>
            <a:xfrm rot="5400000" flipH="1" flipV="1">
              <a:off x="5674863" y="3848610"/>
              <a:ext cx="423458" cy="2525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5400000" flipH="1" flipV="1">
              <a:off x="6356376" y="3848610"/>
              <a:ext cx="423458" cy="2525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5400000" flipH="1" flipV="1">
              <a:off x="7037892" y="3848610"/>
              <a:ext cx="423458" cy="2525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sp>
          <p:nvSpPr>
            <p:cNvPr id="58" name="TextBox 57"/>
            <p:cNvSpPr txBox="1"/>
            <p:nvPr/>
          </p:nvSpPr>
          <p:spPr>
            <a:xfrm>
              <a:off x="5660685" y="3214686"/>
              <a:ext cx="454342" cy="547315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2400" b="1" dirty="0">
                  <a:solidFill>
                    <a:srgbClr val="FF0000"/>
                  </a:solidFill>
                </a:rPr>
                <a:t>C</a:t>
              </a:r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6342198" y="3214686"/>
              <a:ext cx="454342" cy="547315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2400" b="1" dirty="0" smtClean="0">
                  <a:solidFill>
                    <a:srgbClr val="00B050"/>
                  </a:solidFill>
                </a:rPr>
                <a:t>A</a:t>
              </a:r>
              <a:endParaRPr lang="en-GB" sz="2400" b="1" dirty="0">
                <a:solidFill>
                  <a:srgbClr val="00B050"/>
                </a:solidFill>
              </a:endParaRP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7023712" y="3214686"/>
              <a:ext cx="454342" cy="547315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2400" b="1" dirty="0" smtClean="0">
                  <a:solidFill>
                    <a:srgbClr val="EE00C1"/>
                  </a:solidFill>
                </a:rPr>
                <a:t>U</a:t>
              </a:r>
              <a:endParaRPr lang="en-GB" sz="2400" b="1" dirty="0">
                <a:solidFill>
                  <a:srgbClr val="EE00C1"/>
                </a:solidFill>
              </a:endParaRPr>
            </a:p>
          </p:txBody>
        </p:sp>
        <p:cxnSp>
          <p:nvCxnSpPr>
            <p:cNvPr id="29" name="Straight Connector 28"/>
            <p:cNvCxnSpPr/>
            <p:nvPr/>
          </p:nvCxnSpPr>
          <p:spPr>
            <a:xfrm>
              <a:off x="5429256" y="4071942"/>
              <a:ext cx="1928826" cy="10341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3" name="TextBox 32"/>
          <p:cNvSpPr txBox="1"/>
          <p:nvPr/>
        </p:nvSpPr>
        <p:spPr>
          <a:xfrm>
            <a:off x="214282" y="3357562"/>
            <a:ext cx="20717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err="1" smtClean="0"/>
              <a:t>Histidine</a:t>
            </a:r>
            <a:endParaRPr lang="en-GB" sz="2800" b="1" dirty="0"/>
          </a:p>
        </p:txBody>
      </p:sp>
      <p:sp>
        <p:nvSpPr>
          <p:cNvPr id="34" name="TextBox 33"/>
          <p:cNvSpPr txBox="1"/>
          <p:nvPr/>
        </p:nvSpPr>
        <p:spPr>
          <a:xfrm>
            <a:off x="3428992" y="3357562"/>
            <a:ext cx="20717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err="1" smtClean="0"/>
              <a:t>Arginine</a:t>
            </a:r>
            <a:endParaRPr lang="en-GB" sz="2800" b="1" dirty="0"/>
          </a:p>
        </p:txBody>
      </p:sp>
      <p:sp>
        <p:nvSpPr>
          <p:cNvPr id="35" name="TextBox 34"/>
          <p:cNvSpPr txBox="1"/>
          <p:nvPr/>
        </p:nvSpPr>
        <p:spPr>
          <a:xfrm>
            <a:off x="6786578" y="3357562"/>
            <a:ext cx="20717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800" b="1" dirty="0" err="1" smtClean="0"/>
              <a:t>Histidine</a:t>
            </a:r>
            <a:endParaRPr lang="en-GB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1.44311E-6 L -0.12379 0.00023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2" y="0"/>
                                    </p:animMotion>
                                  </p:childTnLst>
                                </p:cTn>
                              </p:par>
                              <p:par>
                                <p:cTn id="37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2.35893E-6 L 0.13281 -0.00046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6" y="0"/>
                                    </p:animMotion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3" grpId="1"/>
      <p:bldP spid="34" grpId="0"/>
      <p:bldP spid="34" grpId="1"/>
      <p:bldP spid="35" grpId="0"/>
      <p:bldP spid="35" grpId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http://evolution-textbook.org/content/free/figures/02_EVOW_Art/26_EVOW_CH02.jpg"/>
          <p:cNvPicPr>
            <a:picLocks noChangeAspect="1" noChangeArrowheads="1"/>
          </p:cNvPicPr>
          <p:nvPr/>
        </p:nvPicPr>
        <p:blipFill>
          <a:blip r:embed="rId2"/>
          <a:srcRect l="-524" b="17631"/>
          <a:stretch>
            <a:fillRect/>
          </a:stretch>
        </p:blipFill>
        <p:spPr bwMode="auto">
          <a:xfrm>
            <a:off x="642910" y="428604"/>
            <a:ext cx="7806649" cy="599441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tRNA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35719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tRNA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714356"/>
            <a:ext cx="8858312" cy="6000792"/>
          </a:xfrm>
        </p:spPr>
        <p:txBody>
          <a:bodyPr>
            <a:normAutofit/>
          </a:bodyPr>
          <a:lstStyle/>
          <a:p>
            <a:r>
              <a:rPr lang="en-GB" sz="2600" b="1" dirty="0" smtClean="0"/>
              <a:t>Transfer RNA (tRNA) </a:t>
            </a:r>
            <a:r>
              <a:rPr lang="en-GB" sz="2600" dirty="0" smtClean="0"/>
              <a:t>is a small molecule, existing as a single-strand that is </a:t>
            </a:r>
            <a:r>
              <a:rPr lang="en-GB" sz="2600" b="1" dirty="0" smtClean="0"/>
              <a:t>folded</a:t>
            </a:r>
            <a:r>
              <a:rPr lang="en-GB" sz="2600" dirty="0" smtClean="0"/>
              <a:t> into a </a:t>
            </a:r>
            <a:r>
              <a:rPr lang="en-GB" sz="2600" b="1" dirty="0" smtClean="0"/>
              <a:t>clover-leaf shape</a:t>
            </a:r>
            <a:r>
              <a:rPr lang="en-GB" sz="2600" dirty="0" smtClean="0"/>
              <a:t>.</a:t>
            </a:r>
            <a:endParaRPr lang="en-GB" sz="2600" b="1" dirty="0" smtClean="0"/>
          </a:p>
        </p:txBody>
      </p:sp>
      <p:pic>
        <p:nvPicPr>
          <p:cNvPr id="18434" name="Picture 2" descr="http://img.tfd.com/dorland/thumbs/RNA_transfer-RN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1785926"/>
            <a:ext cx="3714776" cy="4086254"/>
          </a:xfrm>
          <a:prstGeom prst="rect">
            <a:avLst/>
          </a:prstGeom>
          <a:noFill/>
        </p:spPr>
      </p:pic>
      <p:pic>
        <p:nvPicPr>
          <p:cNvPr id="18436" name="Picture 4" descr="Transfer RNA Cod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14876" y="2071678"/>
            <a:ext cx="3929090" cy="321471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35719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tRNA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714356"/>
            <a:ext cx="8858312" cy="6000792"/>
          </a:xfrm>
        </p:spPr>
        <p:txBody>
          <a:bodyPr>
            <a:normAutofit/>
          </a:bodyPr>
          <a:lstStyle/>
          <a:p>
            <a:r>
              <a:rPr lang="en-GB" sz="2600" b="1" dirty="0" smtClean="0"/>
              <a:t>The role of tRNA is to bring the amino acids to a ribosome where protein synthesis is taking place. (more on this later)</a:t>
            </a:r>
            <a:endParaRPr lang="en-GB" sz="2600" b="1" dirty="0" smtClean="0"/>
          </a:p>
        </p:txBody>
      </p:sp>
      <p:pic>
        <p:nvPicPr>
          <p:cNvPr id="33794" name="Picture 2" descr="http://gel.ym.edu.tw/~ycl6/sc2005/images/translation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00232" y="2000240"/>
            <a:ext cx="4786346" cy="41446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4000" smtClean="0"/>
              <a:t>14.1 Structure of ribonucleic acid</a:t>
            </a:r>
          </a:p>
        </p:txBody>
      </p:sp>
      <p:sp>
        <p:nvSpPr>
          <p:cNvPr id="5123" name="Content Placeholder 4"/>
          <p:cNvSpPr>
            <a:spLocks noGrp="1"/>
          </p:cNvSpPr>
          <p:nvPr>
            <p:ph sz="half" idx="1"/>
          </p:nvPr>
        </p:nvSpPr>
        <p:spPr>
          <a:xfrm>
            <a:off x="457200" y="1357313"/>
            <a:ext cx="4038600" cy="4525962"/>
          </a:xfrm>
        </p:spPr>
        <p:txBody>
          <a:bodyPr>
            <a:normAutofit fontScale="92500"/>
          </a:bodyPr>
          <a:lstStyle/>
          <a:p>
            <a:pPr eaLnBrk="1" hangingPunct="1">
              <a:buFont typeface="Arial" charset="0"/>
              <a:buNone/>
            </a:pPr>
            <a:r>
              <a:rPr lang="en-GB" sz="3200" dirty="0" smtClean="0"/>
              <a:t>Learning Objectives</a:t>
            </a:r>
          </a:p>
          <a:p>
            <a:pPr eaLnBrk="1" hangingPunct="1"/>
            <a:r>
              <a:rPr lang="en-GB" dirty="0" smtClean="0"/>
              <a:t>Compare and contrast the structure of DNA and RNA molecules</a:t>
            </a:r>
          </a:p>
          <a:p>
            <a:pPr eaLnBrk="1" hangingPunct="1"/>
            <a:r>
              <a:rPr lang="en-GB" dirty="0" smtClean="0"/>
              <a:t>Describe the role of messenger RNA (mRNA) and transfer RNA (tRNA)</a:t>
            </a:r>
          </a:p>
          <a:p>
            <a:pPr eaLnBrk="1" hangingPunct="1"/>
            <a:r>
              <a:rPr lang="en-GB" dirty="0" smtClean="0"/>
              <a:t>Explain how the genetic code influences protein synthesis</a:t>
            </a:r>
          </a:p>
          <a:p>
            <a:pPr eaLnBrk="1" hangingPunct="1"/>
            <a:endParaRPr lang="en-GB" sz="3200" dirty="0" smtClean="0"/>
          </a:p>
        </p:txBody>
      </p:sp>
      <p:sp>
        <p:nvSpPr>
          <p:cNvPr id="5124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1357313"/>
            <a:ext cx="4210050" cy="4525962"/>
          </a:xfrm>
        </p:spPr>
        <p:txBody>
          <a:bodyPr>
            <a:normAutofit fontScale="92500"/>
          </a:bodyPr>
          <a:lstStyle/>
          <a:p>
            <a:pPr eaLnBrk="1" hangingPunct="1">
              <a:buFont typeface="Arial" charset="0"/>
              <a:buNone/>
            </a:pPr>
            <a:r>
              <a:rPr lang="en-GB" sz="3200" smtClean="0"/>
              <a:t>Success Criteria</a:t>
            </a:r>
          </a:p>
          <a:p>
            <a:pPr eaLnBrk="1" hangingPunct="1"/>
            <a:r>
              <a:rPr lang="en-GB" smtClean="0"/>
              <a:t>Draw accurate diagrams of DNA and RNA molecules</a:t>
            </a:r>
          </a:p>
          <a:p>
            <a:pPr eaLnBrk="1" hangingPunct="1"/>
            <a:r>
              <a:rPr lang="en-GB" smtClean="0"/>
              <a:t>Complete a table to compare and contrast different ribonucleic acids </a:t>
            </a:r>
          </a:p>
          <a:p>
            <a:pPr eaLnBrk="1" hangingPunct="1"/>
            <a:r>
              <a:rPr lang="en-GB" smtClean="0"/>
              <a:t>Summarise the processes of transcription and translation</a:t>
            </a:r>
          </a:p>
          <a:p>
            <a:pPr eaLnBrk="1" hangingPunct="1"/>
            <a:endParaRPr lang="en-GB" smtClean="0"/>
          </a:p>
          <a:p>
            <a:pPr eaLnBrk="1" hangingPunct="1">
              <a:buFont typeface="Arial" charset="0"/>
              <a:buNone/>
            </a:pPr>
            <a:endParaRPr lang="en-GB" sz="3200" smtClean="0"/>
          </a:p>
          <a:p>
            <a:pPr eaLnBrk="1" hangingPunct="1"/>
            <a:endParaRPr lang="en-GB" sz="3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Remembering DNA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4"/>
          <p:cNvSpPr txBox="1">
            <a:spLocks noChangeArrowheads="1"/>
          </p:cNvSpPr>
          <p:nvPr/>
        </p:nvSpPr>
        <p:spPr bwMode="auto">
          <a:xfrm>
            <a:off x="563563" y="1257300"/>
            <a:ext cx="823118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400" dirty="0">
                <a:latin typeface="+mn-lt"/>
              </a:rPr>
              <a:t>Base pairs hold the two strands of the DNA helix together.</a:t>
            </a:r>
          </a:p>
          <a:p>
            <a:r>
              <a:rPr lang="en-GB" sz="2400" dirty="0">
                <a:latin typeface="+mn-lt"/>
              </a:rPr>
              <a:t>The rules for base pairing are…</a:t>
            </a:r>
          </a:p>
        </p:txBody>
      </p:sp>
      <p:sp>
        <p:nvSpPr>
          <p:cNvPr id="879622" name="Text Box 6"/>
          <p:cNvSpPr txBox="1">
            <a:spLocks noChangeArrowheads="1"/>
          </p:cNvSpPr>
          <p:nvPr/>
        </p:nvSpPr>
        <p:spPr bwMode="auto">
          <a:xfrm>
            <a:off x="563563" y="4171950"/>
            <a:ext cx="823118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400" dirty="0">
                <a:latin typeface="+mn-lt"/>
              </a:rPr>
              <a:t>There are millions of base pairs in a DNA molecule, and they </a:t>
            </a:r>
            <a:r>
              <a:rPr lang="en-GB" sz="2400" b="1" dirty="0">
                <a:latin typeface="+mn-lt"/>
              </a:rPr>
              <a:t>always</a:t>
            </a:r>
            <a:r>
              <a:rPr lang="en-GB" sz="2400" dirty="0">
                <a:latin typeface="+mn-lt"/>
              </a:rPr>
              <a:t> follow these rules.</a:t>
            </a:r>
          </a:p>
        </p:txBody>
      </p:sp>
      <p:sp>
        <p:nvSpPr>
          <p:cNvPr id="879624" name="Text Box 8"/>
          <p:cNvSpPr txBox="1">
            <a:spLocks noChangeArrowheads="1"/>
          </p:cNvSpPr>
          <p:nvPr/>
        </p:nvSpPr>
        <p:spPr bwMode="auto">
          <a:xfrm>
            <a:off x="593725" y="2427288"/>
            <a:ext cx="370046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2800" b="1" dirty="0">
                <a:solidFill>
                  <a:srgbClr val="FF0000"/>
                </a:solidFill>
                <a:latin typeface="+mj-lt"/>
              </a:rPr>
              <a:t>‘A’</a:t>
            </a:r>
            <a:r>
              <a:rPr lang="en-GB" sz="2800" dirty="0">
                <a:solidFill>
                  <a:srgbClr val="FF0000"/>
                </a:solidFill>
                <a:latin typeface="+mj-lt"/>
              </a:rPr>
              <a:t> </a:t>
            </a:r>
            <a:r>
              <a:rPr lang="en-GB" sz="2800" b="1" dirty="0">
                <a:solidFill>
                  <a:srgbClr val="FF0000"/>
                </a:solidFill>
                <a:latin typeface="+mj-lt"/>
              </a:rPr>
              <a:t>always pairs with</a:t>
            </a:r>
            <a:r>
              <a:rPr lang="en-GB" sz="2800" dirty="0">
                <a:solidFill>
                  <a:srgbClr val="FF0000"/>
                </a:solidFill>
                <a:latin typeface="+mj-lt"/>
              </a:rPr>
              <a:t> ‘</a:t>
            </a:r>
            <a:r>
              <a:rPr lang="en-GB" sz="2800" b="1" dirty="0">
                <a:solidFill>
                  <a:srgbClr val="FF0000"/>
                </a:solidFill>
                <a:latin typeface="+mj-lt"/>
              </a:rPr>
              <a:t>T’</a:t>
            </a:r>
          </a:p>
        </p:txBody>
      </p:sp>
      <p:sp>
        <p:nvSpPr>
          <p:cNvPr id="879625" name="Text Box 9"/>
          <p:cNvSpPr txBox="1">
            <a:spLocks noChangeArrowheads="1"/>
          </p:cNvSpPr>
          <p:nvPr/>
        </p:nvSpPr>
        <p:spPr bwMode="auto">
          <a:xfrm>
            <a:off x="4813300" y="2427288"/>
            <a:ext cx="373538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2800" b="1">
                <a:solidFill>
                  <a:srgbClr val="FF0000"/>
                </a:solidFill>
                <a:latin typeface="+mj-lt"/>
              </a:rPr>
              <a:t>‘C’</a:t>
            </a:r>
            <a:r>
              <a:rPr lang="en-GB" sz="2800">
                <a:solidFill>
                  <a:srgbClr val="FF0000"/>
                </a:solidFill>
                <a:latin typeface="+mj-lt"/>
              </a:rPr>
              <a:t> </a:t>
            </a:r>
            <a:r>
              <a:rPr lang="en-GB" sz="2800" b="1">
                <a:solidFill>
                  <a:srgbClr val="FF0000"/>
                </a:solidFill>
                <a:latin typeface="+mj-lt"/>
              </a:rPr>
              <a:t>always</a:t>
            </a:r>
            <a:r>
              <a:rPr lang="en-GB" sz="2800">
                <a:solidFill>
                  <a:srgbClr val="FF0000"/>
                </a:solidFill>
                <a:latin typeface="+mj-lt"/>
              </a:rPr>
              <a:t> </a:t>
            </a:r>
            <a:r>
              <a:rPr lang="en-GB" sz="2800" b="1">
                <a:solidFill>
                  <a:srgbClr val="FF0000"/>
                </a:solidFill>
                <a:latin typeface="+mj-lt"/>
              </a:rPr>
              <a:t>pairs with</a:t>
            </a:r>
            <a:r>
              <a:rPr lang="en-GB" sz="2800">
                <a:solidFill>
                  <a:srgbClr val="FF0000"/>
                </a:solidFill>
                <a:latin typeface="+mj-lt"/>
              </a:rPr>
              <a:t> ‘</a:t>
            </a:r>
            <a:r>
              <a:rPr lang="en-GB" sz="2800" b="1">
                <a:solidFill>
                  <a:srgbClr val="FF0000"/>
                </a:solidFill>
                <a:latin typeface="+mj-lt"/>
              </a:rPr>
              <a:t>G’</a:t>
            </a:r>
          </a:p>
        </p:txBody>
      </p:sp>
      <p:sp>
        <p:nvSpPr>
          <p:cNvPr id="879626" name="Text Box 10"/>
          <p:cNvSpPr txBox="1">
            <a:spLocks noChangeArrowheads="1"/>
          </p:cNvSpPr>
          <p:nvPr/>
        </p:nvSpPr>
        <p:spPr bwMode="auto">
          <a:xfrm>
            <a:off x="563563" y="5213350"/>
            <a:ext cx="800893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400" dirty="0">
                <a:latin typeface="+mn-lt"/>
              </a:rPr>
              <a:t>It is the sequence of these bases along a DNA molecule that forms the </a:t>
            </a:r>
            <a:r>
              <a:rPr lang="en-GB" sz="2400" b="1" dirty="0">
                <a:solidFill>
                  <a:srgbClr val="FF0000"/>
                </a:solidFill>
                <a:latin typeface="+mn-lt"/>
              </a:rPr>
              <a:t>genetic code</a:t>
            </a:r>
            <a:r>
              <a:rPr lang="en-GB" sz="2400" dirty="0">
                <a:solidFill>
                  <a:srgbClr val="FF0000"/>
                </a:solidFill>
                <a:latin typeface="+mn-lt"/>
              </a:rPr>
              <a:t> </a:t>
            </a:r>
            <a:r>
              <a:rPr lang="en-GB" sz="2400" dirty="0">
                <a:latin typeface="+mn-lt"/>
              </a:rPr>
              <a:t>– it’s that simple!</a:t>
            </a:r>
          </a:p>
        </p:txBody>
      </p:sp>
      <p:sp>
        <p:nvSpPr>
          <p:cNvPr id="7175" name="Rectangle 22"/>
          <p:cNvSpPr>
            <a:spLocks noGrp="1" noChangeArrowheads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pPr eaLnBrk="1" hangingPunct="1"/>
            <a:r>
              <a:rPr lang="en-GB" dirty="0" smtClean="0"/>
              <a:t>How do bases pair together?</a:t>
            </a:r>
          </a:p>
        </p:txBody>
      </p:sp>
      <p:grpSp>
        <p:nvGrpSpPr>
          <p:cNvPr id="2" name="Group 31"/>
          <p:cNvGrpSpPr>
            <a:grpSpLocks/>
          </p:cNvGrpSpPr>
          <p:nvPr/>
        </p:nvGrpSpPr>
        <p:grpSpPr bwMode="auto">
          <a:xfrm>
            <a:off x="782638" y="3011488"/>
            <a:ext cx="2159000" cy="641350"/>
            <a:chOff x="493" y="1599"/>
            <a:chExt cx="1360" cy="404"/>
          </a:xfrm>
        </p:grpSpPr>
        <p:pic>
          <p:nvPicPr>
            <p:cNvPr id="7188" name="Picture 23" descr="a_base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93" y="1626"/>
              <a:ext cx="1360" cy="3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189" name="Text Box 27"/>
            <p:cNvSpPr txBox="1">
              <a:spLocks noChangeArrowheads="1"/>
            </p:cNvSpPr>
            <p:nvPr/>
          </p:nvSpPr>
          <p:spPr bwMode="auto">
            <a:xfrm>
              <a:off x="580" y="1599"/>
              <a:ext cx="295" cy="40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GB" sz="3600" b="1"/>
                <a:t>A</a:t>
              </a:r>
            </a:p>
          </p:txBody>
        </p:sp>
      </p:grpSp>
      <p:grpSp>
        <p:nvGrpSpPr>
          <p:cNvPr id="3" name="Group 36"/>
          <p:cNvGrpSpPr>
            <a:grpSpLocks/>
          </p:cNvGrpSpPr>
          <p:nvPr/>
        </p:nvGrpSpPr>
        <p:grpSpPr bwMode="auto">
          <a:xfrm>
            <a:off x="2789238" y="3011488"/>
            <a:ext cx="996950" cy="641350"/>
            <a:chOff x="1757" y="1599"/>
            <a:chExt cx="628" cy="404"/>
          </a:xfrm>
        </p:grpSpPr>
        <p:pic>
          <p:nvPicPr>
            <p:cNvPr id="7186" name="Picture 26" descr="t_base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1757" y="1624"/>
              <a:ext cx="628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187" name="Text Box 28"/>
            <p:cNvSpPr txBox="1">
              <a:spLocks noChangeArrowheads="1"/>
            </p:cNvSpPr>
            <p:nvPr/>
          </p:nvSpPr>
          <p:spPr bwMode="auto">
            <a:xfrm>
              <a:off x="2003" y="1599"/>
              <a:ext cx="295" cy="40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GB" sz="3600" b="1"/>
                <a:t>T</a:t>
              </a:r>
            </a:p>
          </p:txBody>
        </p:sp>
      </p:grpSp>
      <p:grpSp>
        <p:nvGrpSpPr>
          <p:cNvPr id="4" name="Group 34"/>
          <p:cNvGrpSpPr>
            <a:grpSpLocks/>
          </p:cNvGrpSpPr>
          <p:nvPr/>
        </p:nvGrpSpPr>
        <p:grpSpPr bwMode="auto">
          <a:xfrm>
            <a:off x="5092700" y="3011488"/>
            <a:ext cx="1658938" cy="641350"/>
            <a:chOff x="3208" y="1599"/>
            <a:chExt cx="1045" cy="404"/>
          </a:xfrm>
        </p:grpSpPr>
        <p:pic>
          <p:nvPicPr>
            <p:cNvPr id="7184" name="Picture 24" descr="c_base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3208" y="1621"/>
              <a:ext cx="1045" cy="3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185" name="Text Box 29"/>
            <p:cNvSpPr txBox="1">
              <a:spLocks noChangeArrowheads="1"/>
            </p:cNvSpPr>
            <p:nvPr/>
          </p:nvSpPr>
          <p:spPr bwMode="auto">
            <a:xfrm>
              <a:off x="3298" y="1599"/>
              <a:ext cx="295" cy="40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GB" sz="3600" b="1"/>
                <a:t>C</a:t>
              </a:r>
            </a:p>
          </p:txBody>
        </p:sp>
      </p:grpSp>
      <p:grpSp>
        <p:nvGrpSpPr>
          <p:cNvPr id="5" name="Group 35"/>
          <p:cNvGrpSpPr>
            <a:grpSpLocks/>
          </p:cNvGrpSpPr>
          <p:nvPr/>
        </p:nvGrpSpPr>
        <p:grpSpPr bwMode="auto">
          <a:xfrm>
            <a:off x="6543675" y="3011488"/>
            <a:ext cx="1573213" cy="641350"/>
            <a:chOff x="4122" y="1599"/>
            <a:chExt cx="991" cy="404"/>
          </a:xfrm>
        </p:grpSpPr>
        <p:pic>
          <p:nvPicPr>
            <p:cNvPr id="7182" name="Picture 25" descr="g_base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4122" y="1621"/>
              <a:ext cx="991" cy="3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183" name="Text Box 30"/>
            <p:cNvSpPr txBox="1">
              <a:spLocks noChangeArrowheads="1"/>
            </p:cNvSpPr>
            <p:nvPr/>
          </p:nvSpPr>
          <p:spPr bwMode="auto">
            <a:xfrm>
              <a:off x="4729" y="1599"/>
              <a:ext cx="295" cy="40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GB" sz="3600" b="1"/>
                <a:t>G</a:t>
              </a:r>
            </a:p>
          </p:txBody>
        </p:sp>
      </p:grpSp>
      <p:pic>
        <p:nvPicPr>
          <p:cNvPr id="879653" name="Picture 37" descr="forward_arrow_colour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8447088" y="5786438"/>
            <a:ext cx="630237" cy="57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81" name="TextBox 20"/>
          <p:cNvSpPr txBox="1">
            <a:spLocks noChangeArrowheads="1"/>
          </p:cNvSpPr>
          <p:nvPr/>
        </p:nvSpPr>
        <p:spPr bwMode="auto">
          <a:xfrm>
            <a:off x="4572000" y="6143625"/>
            <a:ext cx="27860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dirty="0">
                <a:hlinkClick r:id="rId8" action="ppaction://hlinkfile"/>
              </a:rPr>
              <a:t>Genetic Code Intro.swf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9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796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9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8796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9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8796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9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879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9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9622" grpId="0"/>
      <p:bldP spid="879624" grpId="0"/>
      <p:bldP spid="879625" grpId="0"/>
      <p:bldP spid="87962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35719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What’s the point of DNA?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714356"/>
            <a:ext cx="8858312" cy="6000792"/>
          </a:xfrm>
        </p:spPr>
        <p:txBody>
          <a:bodyPr>
            <a:normAutofit/>
          </a:bodyPr>
          <a:lstStyle/>
          <a:p>
            <a:r>
              <a:rPr lang="en-GB" sz="2600" dirty="0" smtClean="0"/>
              <a:t>It’s a code that gives us the order for a sequence of amino acids.</a:t>
            </a:r>
          </a:p>
          <a:p>
            <a:r>
              <a:rPr lang="en-GB" sz="2600" dirty="0" smtClean="0"/>
              <a:t>The amino acids combine by </a:t>
            </a:r>
            <a:r>
              <a:rPr lang="en-GB" sz="2600" b="1" dirty="0" smtClean="0"/>
              <a:t>condensation </a:t>
            </a:r>
            <a:r>
              <a:rPr lang="en-GB" sz="2600" dirty="0" smtClean="0"/>
              <a:t>reactions, forming a </a:t>
            </a:r>
            <a:r>
              <a:rPr lang="en-GB" sz="2600" b="1" dirty="0" smtClean="0"/>
              <a:t>polypeptide chain</a:t>
            </a:r>
            <a:r>
              <a:rPr lang="en-GB" sz="2600" dirty="0" smtClean="0"/>
              <a:t>.</a:t>
            </a:r>
            <a:endParaRPr lang="en-GB" sz="2600" dirty="0"/>
          </a:p>
        </p:txBody>
      </p:sp>
      <p:pic>
        <p:nvPicPr>
          <p:cNvPr id="2050" name="Picture 2" descr="http://upload.wikimedia.org/wikipedia/commons/c/c4/DNA_double_helix_horizontal.png"/>
          <p:cNvPicPr>
            <a:picLocks noChangeAspect="1" noChangeArrowheads="1"/>
          </p:cNvPicPr>
          <p:nvPr/>
        </p:nvPicPr>
        <p:blipFill>
          <a:blip r:embed="rId2"/>
          <a:srcRect l="6228" t="21895" r="2862" b="26634"/>
          <a:stretch>
            <a:fillRect/>
          </a:stretch>
        </p:blipFill>
        <p:spPr bwMode="auto">
          <a:xfrm rot="5400000">
            <a:off x="-185771" y="3614739"/>
            <a:ext cx="3643338" cy="1700224"/>
          </a:xfrm>
          <a:prstGeom prst="rect">
            <a:avLst/>
          </a:prstGeom>
          <a:noFill/>
        </p:spPr>
      </p:pic>
      <p:pic>
        <p:nvPicPr>
          <p:cNvPr id="2052" name="Picture 4" descr="http://www.pearsonsuccessnet.com/snpapp/iText/products/0-13-115075-8/text/chapter5/05images/05-13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70369" y="2643182"/>
            <a:ext cx="3706885" cy="3643338"/>
          </a:xfrm>
          <a:prstGeom prst="rect">
            <a:avLst/>
          </a:prstGeom>
          <a:noFill/>
        </p:spPr>
      </p:pic>
      <p:sp>
        <p:nvSpPr>
          <p:cNvPr id="6" name="Right Arrow 5"/>
          <p:cNvSpPr/>
          <p:nvPr/>
        </p:nvSpPr>
        <p:spPr>
          <a:xfrm>
            <a:off x="2643174" y="4000504"/>
            <a:ext cx="1928826" cy="857256"/>
          </a:xfrm>
          <a:prstGeom prst="rightArrow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642910" y="6072206"/>
            <a:ext cx="20002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b="1" dirty="0" err="1" smtClean="0"/>
              <a:t>dna</a:t>
            </a:r>
            <a:endParaRPr lang="en-GB" sz="4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5643570" y="6072206"/>
            <a:ext cx="20002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b="1" dirty="0" smtClean="0"/>
              <a:t>protein</a:t>
            </a:r>
            <a:endParaRPr lang="en-GB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35719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Location, Location, Location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714356"/>
            <a:ext cx="8858312" cy="6000792"/>
          </a:xfrm>
        </p:spPr>
        <p:txBody>
          <a:bodyPr>
            <a:normAutofit/>
          </a:bodyPr>
          <a:lstStyle/>
          <a:p>
            <a:r>
              <a:rPr lang="en-GB" sz="2600" dirty="0" smtClean="0"/>
              <a:t>We know that DNA is compartmentalised in the:</a:t>
            </a:r>
          </a:p>
          <a:p>
            <a:pPr algn="ctr">
              <a:buNone/>
            </a:pPr>
            <a:r>
              <a:rPr lang="en-GB" sz="2600" b="1" dirty="0" smtClean="0"/>
              <a:t>NUCLEUS</a:t>
            </a:r>
          </a:p>
          <a:p>
            <a:r>
              <a:rPr lang="en-GB" sz="2600" dirty="0" smtClean="0"/>
              <a:t>We know that proteins are synthesised in the:</a:t>
            </a:r>
          </a:p>
          <a:p>
            <a:pPr algn="ctr">
              <a:buNone/>
            </a:pPr>
            <a:r>
              <a:rPr lang="en-GB" sz="2600" b="1" dirty="0" smtClean="0"/>
              <a:t>CYTOPLASM</a:t>
            </a:r>
          </a:p>
          <a:p>
            <a:pPr algn="ctr">
              <a:buNone/>
            </a:pPr>
            <a:endParaRPr lang="en-GB" sz="2600" b="1" dirty="0" smtClean="0"/>
          </a:p>
          <a:p>
            <a:pPr algn="ctr">
              <a:buNone/>
            </a:pPr>
            <a:r>
              <a:rPr lang="en-GB" sz="2600" b="1" dirty="0" smtClean="0"/>
              <a:t>DNA can’t leave the nucleus because it’s </a:t>
            </a:r>
            <a:r>
              <a:rPr lang="en-GB" sz="2600" b="1" u="sng" dirty="0" smtClean="0"/>
              <a:t>too large</a:t>
            </a:r>
            <a:r>
              <a:rPr lang="en-GB" sz="2600" dirty="0"/>
              <a:t> </a:t>
            </a:r>
            <a:r>
              <a:rPr lang="en-GB" sz="2600" b="1" dirty="0" smtClean="0"/>
              <a:t>to fit through the nuclear pores.</a:t>
            </a:r>
            <a:endParaRPr lang="en-GB" sz="2600" b="1" dirty="0"/>
          </a:p>
          <a:p>
            <a:pPr algn="ctr">
              <a:buNone/>
            </a:pPr>
            <a:endParaRPr lang="en-GB" sz="2600" b="1" dirty="0" smtClean="0"/>
          </a:p>
          <a:p>
            <a:pPr algn="ctr">
              <a:buNone/>
            </a:pPr>
            <a:r>
              <a:rPr lang="en-GB" sz="2600" b="1" dirty="0" smtClean="0"/>
              <a:t>How does the code contained within DNA get to the cytoplasm where it is needed for protein production?</a:t>
            </a:r>
          </a:p>
          <a:p>
            <a:pPr algn="ctr">
              <a:buNone/>
            </a:pPr>
            <a:endParaRPr lang="en-GB" sz="2600" b="1" dirty="0"/>
          </a:p>
          <a:p>
            <a:pPr algn="ctr">
              <a:buNone/>
            </a:pPr>
            <a:endParaRPr lang="en-GB" sz="4000" b="1" dirty="0" smtClean="0"/>
          </a:p>
          <a:p>
            <a:pPr algn="ctr">
              <a:buNone/>
            </a:pPr>
            <a:endParaRPr lang="en-GB" sz="2600" b="1" dirty="0"/>
          </a:p>
          <a:p>
            <a:pPr algn="ctr">
              <a:buNone/>
            </a:pPr>
            <a:endParaRPr lang="en-GB" sz="2600" b="1" dirty="0" smtClean="0"/>
          </a:p>
          <a:p>
            <a:pPr algn="ctr">
              <a:buNone/>
            </a:pPr>
            <a:endParaRPr lang="en-GB" sz="2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Freeform 144"/>
          <p:cNvSpPr/>
          <p:nvPr/>
        </p:nvSpPr>
        <p:spPr>
          <a:xfrm>
            <a:off x="3582537" y="-373039"/>
            <a:ext cx="5918579" cy="7701887"/>
          </a:xfrm>
          <a:custGeom>
            <a:avLst/>
            <a:gdLst>
              <a:gd name="connsiteX0" fmla="*/ 75063 w 5918579"/>
              <a:gd name="connsiteY0" fmla="*/ 154675 h 7701887"/>
              <a:gd name="connsiteX1" fmla="*/ 689212 w 5918579"/>
              <a:gd name="connsiteY1" fmla="*/ 714233 h 7701887"/>
              <a:gd name="connsiteX2" fmla="*/ 1562669 w 5918579"/>
              <a:gd name="connsiteY2" fmla="*/ 1669576 h 7701887"/>
              <a:gd name="connsiteX3" fmla="*/ 2081284 w 5918579"/>
              <a:gd name="connsiteY3" fmla="*/ 2351964 h 7701887"/>
              <a:gd name="connsiteX4" fmla="*/ 2722729 w 5918579"/>
              <a:gd name="connsiteY4" fmla="*/ 3402842 h 7701887"/>
              <a:gd name="connsiteX5" fmla="*/ 3104866 w 5918579"/>
              <a:gd name="connsiteY5" fmla="*/ 4330890 h 7701887"/>
              <a:gd name="connsiteX6" fmla="*/ 3473356 w 5918579"/>
              <a:gd name="connsiteY6" fmla="*/ 5613779 h 7701887"/>
              <a:gd name="connsiteX7" fmla="*/ 3541594 w 5918579"/>
              <a:gd name="connsiteY7" fmla="*/ 6664657 h 7701887"/>
              <a:gd name="connsiteX8" fmla="*/ 3596185 w 5918579"/>
              <a:gd name="connsiteY8" fmla="*/ 7347045 h 7701887"/>
              <a:gd name="connsiteX9" fmla="*/ 4032914 w 5918579"/>
              <a:gd name="connsiteY9" fmla="*/ 7387988 h 7701887"/>
              <a:gd name="connsiteX10" fmla="*/ 5616054 w 5918579"/>
              <a:gd name="connsiteY10" fmla="*/ 7347045 h 7701887"/>
              <a:gd name="connsiteX11" fmla="*/ 5848066 w 5918579"/>
              <a:gd name="connsiteY11" fmla="*/ 7019499 h 7701887"/>
              <a:gd name="connsiteX12" fmla="*/ 5889009 w 5918579"/>
              <a:gd name="connsiteY12" fmla="*/ 3252717 h 7701887"/>
              <a:gd name="connsiteX13" fmla="*/ 5820770 w 5918579"/>
              <a:gd name="connsiteY13" fmla="*/ 823415 h 7701887"/>
              <a:gd name="connsiteX14" fmla="*/ 5738884 w 5918579"/>
              <a:gd name="connsiteY14" fmla="*/ 181970 h 7701887"/>
              <a:gd name="connsiteX15" fmla="*/ 4892723 w 5918579"/>
              <a:gd name="connsiteY15" fmla="*/ 100084 h 7701887"/>
              <a:gd name="connsiteX16" fmla="*/ 1603612 w 5918579"/>
              <a:gd name="connsiteY16" fmla="*/ 195618 h 7701887"/>
              <a:gd name="connsiteX17" fmla="*/ 470848 w 5918579"/>
              <a:gd name="connsiteY17" fmla="*/ 113732 h 7701887"/>
              <a:gd name="connsiteX18" fmla="*/ 238836 w 5918579"/>
              <a:gd name="connsiteY18" fmla="*/ 4549 h 7701887"/>
              <a:gd name="connsiteX19" fmla="*/ 75063 w 5918579"/>
              <a:gd name="connsiteY19" fmla="*/ 154675 h 77018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5918579" h="7701887">
                <a:moveTo>
                  <a:pt x="75063" y="154675"/>
                </a:moveTo>
                <a:cubicBezTo>
                  <a:pt x="150126" y="272956"/>
                  <a:pt x="441278" y="461750"/>
                  <a:pt x="689212" y="714233"/>
                </a:cubicBezTo>
                <a:cubicBezTo>
                  <a:pt x="937146" y="966716"/>
                  <a:pt x="1330657" y="1396621"/>
                  <a:pt x="1562669" y="1669576"/>
                </a:cubicBezTo>
                <a:cubicBezTo>
                  <a:pt x="1794681" y="1942531"/>
                  <a:pt x="1887941" y="2063087"/>
                  <a:pt x="2081284" y="2351964"/>
                </a:cubicBezTo>
                <a:cubicBezTo>
                  <a:pt x="2274627" y="2640841"/>
                  <a:pt x="2552132" y="3073021"/>
                  <a:pt x="2722729" y="3402842"/>
                </a:cubicBezTo>
                <a:cubicBezTo>
                  <a:pt x="2893326" y="3732663"/>
                  <a:pt x="2979762" y="3962401"/>
                  <a:pt x="3104866" y="4330890"/>
                </a:cubicBezTo>
                <a:cubicBezTo>
                  <a:pt x="3229970" y="4699379"/>
                  <a:pt x="3400568" y="5224818"/>
                  <a:pt x="3473356" y="5613779"/>
                </a:cubicBezTo>
                <a:cubicBezTo>
                  <a:pt x="3546144" y="6002740"/>
                  <a:pt x="3521123" y="6375779"/>
                  <a:pt x="3541594" y="6664657"/>
                </a:cubicBezTo>
                <a:cubicBezTo>
                  <a:pt x="3562065" y="6953535"/>
                  <a:pt x="3514298" y="7226490"/>
                  <a:pt x="3596185" y="7347045"/>
                </a:cubicBezTo>
                <a:cubicBezTo>
                  <a:pt x="3678072" y="7467600"/>
                  <a:pt x="3696269" y="7387988"/>
                  <a:pt x="4032914" y="7387988"/>
                </a:cubicBezTo>
                <a:cubicBezTo>
                  <a:pt x="4369559" y="7387988"/>
                  <a:pt x="5313529" y="7408460"/>
                  <a:pt x="5616054" y="7347045"/>
                </a:cubicBezTo>
                <a:cubicBezTo>
                  <a:pt x="5918579" y="7285630"/>
                  <a:pt x="5802573" y="7701887"/>
                  <a:pt x="5848066" y="7019499"/>
                </a:cubicBezTo>
                <a:cubicBezTo>
                  <a:pt x="5893559" y="6337111"/>
                  <a:pt x="5893558" y="4285398"/>
                  <a:pt x="5889009" y="3252717"/>
                </a:cubicBezTo>
                <a:cubicBezTo>
                  <a:pt x="5884460" y="2220036"/>
                  <a:pt x="5845791" y="1335206"/>
                  <a:pt x="5820770" y="823415"/>
                </a:cubicBezTo>
                <a:cubicBezTo>
                  <a:pt x="5795749" y="311624"/>
                  <a:pt x="5893558" y="302525"/>
                  <a:pt x="5738884" y="181970"/>
                </a:cubicBezTo>
                <a:cubicBezTo>
                  <a:pt x="5584210" y="61415"/>
                  <a:pt x="5581935" y="97809"/>
                  <a:pt x="4892723" y="100084"/>
                </a:cubicBezTo>
                <a:cubicBezTo>
                  <a:pt x="4203511" y="102359"/>
                  <a:pt x="2340591" y="193343"/>
                  <a:pt x="1603612" y="195618"/>
                </a:cubicBezTo>
                <a:cubicBezTo>
                  <a:pt x="866633" y="197893"/>
                  <a:pt x="698311" y="145577"/>
                  <a:pt x="470848" y="113732"/>
                </a:cubicBezTo>
                <a:cubicBezTo>
                  <a:pt x="243385" y="81887"/>
                  <a:pt x="302525" y="0"/>
                  <a:pt x="238836" y="4549"/>
                </a:cubicBezTo>
                <a:cubicBezTo>
                  <a:pt x="175147" y="9098"/>
                  <a:pt x="0" y="36394"/>
                  <a:pt x="75063" y="154675"/>
                </a:cubicBezTo>
                <a:close/>
              </a:path>
            </a:pathLst>
          </a:custGeom>
          <a:solidFill>
            <a:srgbClr val="E5C2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3" name="Freeform 142"/>
          <p:cNvSpPr/>
          <p:nvPr/>
        </p:nvSpPr>
        <p:spPr>
          <a:xfrm>
            <a:off x="-541361" y="-484495"/>
            <a:ext cx="8275093" cy="7679140"/>
          </a:xfrm>
          <a:custGeom>
            <a:avLst/>
            <a:gdLst>
              <a:gd name="connsiteX0" fmla="*/ 4062483 w 8275093"/>
              <a:gd name="connsiteY0" fmla="*/ 156949 h 7679140"/>
              <a:gd name="connsiteX1" fmla="*/ 5154304 w 8275093"/>
              <a:gd name="connsiteY1" fmla="*/ 1112292 h 7679140"/>
              <a:gd name="connsiteX2" fmla="*/ 5727510 w 8275093"/>
              <a:gd name="connsiteY2" fmla="*/ 1835623 h 7679140"/>
              <a:gd name="connsiteX3" fmla="*/ 6682854 w 8275093"/>
              <a:gd name="connsiteY3" fmla="*/ 3118513 h 7679140"/>
              <a:gd name="connsiteX4" fmla="*/ 7269707 w 8275093"/>
              <a:gd name="connsiteY4" fmla="*/ 4155743 h 7679140"/>
              <a:gd name="connsiteX5" fmla="*/ 7474424 w 8275093"/>
              <a:gd name="connsiteY5" fmla="*/ 4865426 h 7679140"/>
              <a:gd name="connsiteX6" fmla="*/ 7679140 w 8275093"/>
              <a:gd name="connsiteY6" fmla="*/ 5820770 h 7679140"/>
              <a:gd name="connsiteX7" fmla="*/ 7665492 w 8275093"/>
              <a:gd name="connsiteY7" fmla="*/ 6107373 h 7679140"/>
              <a:gd name="connsiteX8" fmla="*/ 7706436 w 8275093"/>
              <a:gd name="connsiteY8" fmla="*/ 6830704 h 7679140"/>
              <a:gd name="connsiteX9" fmla="*/ 7706436 w 8275093"/>
              <a:gd name="connsiteY9" fmla="*/ 7390262 h 7679140"/>
              <a:gd name="connsiteX10" fmla="*/ 7310651 w 8275093"/>
              <a:gd name="connsiteY10" fmla="*/ 7635922 h 7679140"/>
              <a:gd name="connsiteX11" fmla="*/ 1919785 w 8275093"/>
              <a:gd name="connsiteY11" fmla="*/ 7649570 h 7679140"/>
              <a:gd name="connsiteX12" fmla="*/ 459474 w 8275093"/>
              <a:gd name="connsiteY12" fmla="*/ 7540388 h 7679140"/>
              <a:gd name="connsiteX13" fmla="*/ 118280 w 8275093"/>
              <a:gd name="connsiteY13" fmla="*/ 6857999 h 7679140"/>
              <a:gd name="connsiteX14" fmla="*/ 22746 w 8275093"/>
              <a:gd name="connsiteY14" fmla="*/ 3268638 h 7679140"/>
              <a:gd name="connsiteX15" fmla="*/ 254758 w 8275093"/>
              <a:gd name="connsiteY15" fmla="*/ 907576 h 7679140"/>
              <a:gd name="connsiteX16" fmla="*/ 623248 w 8275093"/>
              <a:gd name="connsiteY16" fmla="*/ 266131 h 7679140"/>
              <a:gd name="connsiteX17" fmla="*/ 1851546 w 8275093"/>
              <a:gd name="connsiteY17" fmla="*/ 225188 h 7679140"/>
              <a:gd name="connsiteX18" fmla="*/ 3093492 w 8275093"/>
              <a:gd name="connsiteY18" fmla="*/ 170596 h 7679140"/>
              <a:gd name="connsiteX19" fmla="*/ 4062483 w 8275093"/>
              <a:gd name="connsiteY19" fmla="*/ 156949 h 76791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8275093" h="7679140">
                <a:moveTo>
                  <a:pt x="4062483" y="156949"/>
                </a:moveTo>
                <a:cubicBezTo>
                  <a:pt x="4405952" y="313898"/>
                  <a:pt x="4876800" y="832513"/>
                  <a:pt x="5154304" y="1112292"/>
                </a:cubicBezTo>
                <a:cubicBezTo>
                  <a:pt x="5431808" y="1392071"/>
                  <a:pt x="5472752" y="1501253"/>
                  <a:pt x="5727510" y="1835623"/>
                </a:cubicBezTo>
                <a:cubicBezTo>
                  <a:pt x="5982268" y="2169993"/>
                  <a:pt x="6425821" y="2731826"/>
                  <a:pt x="6682854" y="3118513"/>
                </a:cubicBezTo>
                <a:cubicBezTo>
                  <a:pt x="6939887" y="3505200"/>
                  <a:pt x="7137779" y="3864591"/>
                  <a:pt x="7269707" y="4155743"/>
                </a:cubicBezTo>
                <a:cubicBezTo>
                  <a:pt x="7401635" y="4446895"/>
                  <a:pt x="7406185" y="4587922"/>
                  <a:pt x="7474424" y="4865426"/>
                </a:cubicBezTo>
                <a:cubicBezTo>
                  <a:pt x="7542663" y="5142931"/>
                  <a:pt x="7647295" y="5613779"/>
                  <a:pt x="7679140" y="5820770"/>
                </a:cubicBezTo>
                <a:cubicBezTo>
                  <a:pt x="7710985" y="6027761"/>
                  <a:pt x="7660943" y="5939051"/>
                  <a:pt x="7665492" y="6107373"/>
                </a:cubicBezTo>
                <a:cubicBezTo>
                  <a:pt x="7670041" y="6275695"/>
                  <a:pt x="7699612" y="6616889"/>
                  <a:pt x="7706436" y="6830704"/>
                </a:cubicBezTo>
                <a:cubicBezTo>
                  <a:pt x="7713260" y="7044519"/>
                  <a:pt x="7772400" y="7256059"/>
                  <a:pt x="7706436" y="7390262"/>
                </a:cubicBezTo>
                <a:cubicBezTo>
                  <a:pt x="7640472" y="7524465"/>
                  <a:pt x="8275093" y="7592704"/>
                  <a:pt x="7310651" y="7635922"/>
                </a:cubicBezTo>
                <a:cubicBezTo>
                  <a:pt x="6346209" y="7679140"/>
                  <a:pt x="3061648" y="7665492"/>
                  <a:pt x="1919785" y="7649570"/>
                </a:cubicBezTo>
                <a:cubicBezTo>
                  <a:pt x="777922" y="7633648"/>
                  <a:pt x="759725" y="7672317"/>
                  <a:pt x="459474" y="7540388"/>
                </a:cubicBezTo>
                <a:cubicBezTo>
                  <a:pt x="159223" y="7408460"/>
                  <a:pt x="191068" y="7569957"/>
                  <a:pt x="118280" y="6857999"/>
                </a:cubicBezTo>
                <a:cubicBezTo>
                  <a:pt x="45492" y="6146041"/>
                  <a:pt x="0" y="4260375"/>
                  <a:pt x="22746" y="3268638"/>
                </a:cubicBezTo>
                <a:cubicBezTo>
                  <a:pt x="45492" y="2276901"/>
                  <a:pt x="154674" y="1407994"/>
                  <a:pt x="254758" y="907576"/>
                </a:cubicBezTo>
                <a:cubicBezTo>
                  <a:pt x="354842" y="407158"/>
                  <a:pt x="357117" y="379862"/>
                  <a:pt x="623248" y="266131"/>
                </a:cubicBezTo>
                <a:cubicBezTo>
                  <a:pt x="889379" y="152400"/>
                  <a:pt x="1851546" y="225188"/>
                  <a:pt x="1851546" y="225188"/>
                </a:cubicBezTo>
                <a:lnTo>
                  <a:pt x="3093492" y="170596"/>
                </a:lnTo>
                <a:cubicBezTo>
                  <a:pt x="3461981" y="159223"/>
                  <a:pt x="3719014" y="0"/>
                  <a:pt x="4062483" y="156949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48" name="Group 47"/>
          <p:cNvGrpSpPr/>
          <p:nvPr/>
        </p:nvGrpSpPr>
        <p:grpSpPr>
          <a:xfrm>
            <a:off x="428596" y="642918"/>
            <a:ext cx="785818" cy="5697089"/>
            <a:chOff x="500034" y="463639"/>
            <a:chExt cx="1303009" cy="5947806"/>
          </a:xfrm>
        </p:grpSpPr>
        <p:sp>
          <p:nvSpPr>
            <p:cNvPr id="4" name="Freeform 3"/>
            <p:cNvSpPr/>
            <p:nvPr/>
          </p:nvSpPr>
          <p:spPr>
            <a:xfrm>
              <a:off x="504423" y="463639"/>
              <a:ext cx="1298620" cy="5911403"/>
            </a:xfrm>
            <a:custGeom>
              <a:avLst/>
              <a:gdLst>
                <a:gd name="connsiteX0" fmla="*/ 62247 w 1298620"/>
                <a:gd name="connsiteY0" fmla="*/ 0 h 5911403"/>
                <a:gd name="connsiteX1" fmla="*/ 100884 w 1298620"/>
                <a:gd name="connsiteY1" fmla="*/ 309093 h 5911403"/>
                <a:gd name="connsiteX2" fmla="*/ 448614 w 1298620"/>
                <a:gd name="connsiteY2" fmla="*/ 656823 h 5911403"/>
                <a:gd name="connsiteX3" fmla="*/ 1002405 w 1298620"/>
                <a:gd name="connsiteY3" fmla="*/ 901522 h 5911403"/>
                <a:gd name="connsiteX4" fmla="*/ 1182709 w 1298620"/>
                <a:gd name="connsiteY4" fmla="*/ 1249251 h 5911403"/>
                <a:gd name="connsiteX5" fmla="*/ 1092557 w 1298620"/>
                <a:gd name="connsiteY5" fmla="*/ 1777285 h 5911403"/>
                <a:gd name="connsiteX6" fmla="*/ 538766 w 1298620"/>
                <a:gd name="connsiteY6" fmla="*/ 2086378 h 5911403"/>
                <a:gd name="connsiteX7" fmla="*/ 165278 w 1298620"/>
                <a:gd name="connsiteY7" fmla="*/ 2395471 h 5911403"/>
                <a:gd name="connsiteX8" fmla="*/ 36490 w 1298620"/>
                <a:gd name="connsiteY8" fmla="*/ 2756079 h 5911403"/>
                <a:gd name="connsiteX9" fmla="*/ 88005 w 1298620"/>
                <a:gd name="connsiteY9" fmla="*/ 3193961 h 5911403"/>
                <a:gd name="connsiteX10" fmla="*/ 564523 w 1298620"/>
                <a:gd name="connsiteY10" fmla="*/ 3528812 h 5911403"/>
                <a:gd name="connsiteX11" fmla="*/ 1092557 w 1298620"/>
                <a:gd name="connsiteY11" fmla="*/ 3747753 h 5911403"/>
                <a:gd name="connsiteX12" fmla="*/ 1272862 w 1298620"/>
                <a:gd name="connsiteY12" fmla="*/ 4043967 h 5911403"/>
                <a:gd name="connsiteX13" fmla="*/ 1247104 w 1298620"/>
                <a:gd name="connsiteY13" fmla="*/ 4687910 h 5911403"/>
                <a:gd name="connsiteX14" fmla="*/ 976647 w 1298620"/>
                <a:gd name="connsiteY14" fmla="*/ 4932609 h 5911403"/>
                <a:gd name="connsiteX15" fmla="*/ 513008 w 1298620"/>
                <a:gd name="connsiteY15" fmla="*/ 5164429 h 5911403"/>
                <a:gd name="connsiteX16" fmla="*/ 191036 w 1298620"/>
                <a:gd name="connsiteY16" fmla="*/ 5512158 h 5911403"/>
                <a:gd name="connsiteX17" fmla="*/ 62247 w 1298620"/>
                <a:gd name="connsiteY17" fmla="*/ 5911403 h 59114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298620" h="5911403">
                  <a:moveTo>
                    <a:pt x="62247" y="0"/>
                  </a:moveTo>
                  <a:cubicBezTo>
                    <a:pt x="49368" y="99811"/>
                    <a:pt x="36490" y="199623"/>
                    <a:pt x="100884" y="309093"/>
                  </a:cubicBezTo>
                  <a:cubicBezTo>
                    <a:pt x="165278" y="418563"/>
                    <a:pt x="298361" y="558085"/>
                    <a:pt x="448614" y="656823"/>
                  </a:cubicBezTo>
                  <a:cubicBezTo>
                    <a:pt x="598867" y="755561"/>
                    <a:pt x="880056" y="802784"/>
                    <a:pt x="1002405" y="901522"/>
                  </a:cubicBezTo>
                  <a:cubicBezTo>
                    <a:pt x="1124754" y="1000260"/>
                    <a:pt x="1167684" y="1103291"/>
                    <a:pt x="1182709" y="1249251"/>
                  </a:cubicBezTo>
                  <a:cubicBezTo>
                    <a:pt x="1197734" y="1395211"/>
                    <a:pt x="1199881" y="1637764"/>
                    <a:pt x="1092557" y="1777285"/>
                  </a:cubicBezTo>
                  <a:cubicBezTo>
                    <a:pt x="985233" y="1916806"/>
                    <a:pt x="693312" y="1983347"/>
                    <a:pt x="538766" y="2086378"/>
                  </a:cubicBezTo>
                  <a:cubicBezTo>
                    <a:pt x="384220" y="2189409"/>
                    <a:pt x="248991" y="2283854"/>
                    <a:pt x="165278" y="2395471"/>
                  </a:cubicBezTo>
                  <a:cubicBezTo>
                    <a:pt x="81565" y="2507088"/>
                    <a:pt x="49369" y="2622997"/>
                    <a:pt x="36490" y="2756079"/>
                  </a:cubicBezTo>
                  <a:cubicBezTo>
                    <a:pt x="23611" y="2889161"/>
                    <a:pt x="0" y="3065172"/>
                    <a:pt x="88005" y="3193961"/>
                  </a:cubicBezTo>
                  <a:cubicBezTo>
                    <a:pt x="176011" y="3322750"/>
                    <a:pt x="397098" y="3436513"/>
                    <a:pt x="564523" y="3528812"/>
                  </a:cubicBezTo>
                  <a:cubicBezTo>
                    <a:pt x="731948" y="3621111"/>
                    <a:pt x="974501" y="3661894"/>
                    <a:pt x="1092557" y="3747753"/>
                  </a:cubicBezTo>
                  <a:cubicBezTo>
                    <a:pt x="1210613" y="3833612"/>
                    <a:pt x="1247104" y="3887274"/>
                    <a:pt x="1272862" y="4043967"/>
                  </a:cubicBezTo>
                  <a:cubicBezTo>
                    <a:pt x="1298620" y="4200660"/>
                    <a:pt x="1296473" y="4539803"/>
                    <a:pt x="1247104" y="4687910"/>
                  </a:cubicBezTo>
                  <a:cubicBezTo>
                    <a:pt x="1197735" y="4836017"/>
                    <a:pt x="1098996" y="4853189"/>
                    <a:pt x="976647" y="4932609"/>
                  </a:cubicBezTo>
                  <a:cubicBezTo>
                    <a:pt x="854298" y="5012029"/>
                    <a:pt x="643943" y="5067838"/>
                    <a:pt x="513008" y="5164429"/>
                  </a:cubicBezTo>
                  <a:cubicBezTo>
                    <a:pt x="382073" y="5261020"/>
                    <a:pt x="266163" y="5387662"/>
                    <a:pt x="191036" y="5512158"/>
                  </a:cubicBezTo>
                  <a:cubicBezTo>
                    <a:pt x="115909" y="5636654"/>
                    <a:pt x="89078" y="5774028"/>
                    <a:pt x="62247" y="5911403"/>
                  </a:cubicBezTo>
                </a:path>
              </a:pathLst>
            </a:custGeom>
            <a:ln w="85725"/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" name="Freeform 4"/>
            <p:cNvSpPr/>
            <p:nvPr/>
          </p:nvSpPr>
          <p:spPr>
            <a:xfrm flipH="1">
              <a:off x="500034" y="500042"/>
              <a:ext cx="1298620" cy="5911403"/>
            </a:xfrm>
            <a:custGeom>
              <a:avLst/>
              <a:gdLst>
                <a:gd name="connsiteX0" fmla="*/ 62247 w 1298620"/>
                <a:gd name="connsiteY0" fmla="*/ 0 h 5911403"/>
                <a:gd name="connsiteX1" fmla="*/ 100884 w 1298620"/>
                <a:gd name="connsiteY1" fmla="*/ 309093 h 5911403"/>
                <a:gd name="connsiteX2" fmla="*/ 448614 w 1298620"/>
                <a:gd name="connsiteY2" fmla="*/ 656823 h 5911403"/>
                <a:gd name="connsiteX3" fmla="*/ 1002405 w 1298620"/>
                <a:gd name="connsiteY3" fmla="*/ 901522 h 5911403"/>
                <a:gd name="connsiteX4" fmla="*/ 1182709 w 1298620"/>
                <a:gd name="connsiteY4" fmla="*/ 1249251 h 5911403"/>
                <a:gd name="connsiteX5" fmla="*/ 1092557 w 1298620"/>
                <a:gd name="connsiteY5" fmla="*/ 1777285 h 5911403"/>
                <a:gd name="connsiteX6" fmla="*/ 538766 w 1298620"/>
                <a:gd name="connsiteY6" fmla="*/ 2086378 h 5911403"/>
                <a:gd name="connsiteX7" fmla="*/ 165278 w 1298620"/>
                <a:gd name="connsiteY7" fmla="*/ 2395471 h 5911403"/>
                <a:gd name="connsiteX8" fmla="*/ 36490 w 1298620"/>
                <a:gd name="connsiteY8" fmla="*/ 2756079 h 5911403"/>
                <a:gd name="connsiteX9" fmla="*/ 88005 w 1298620"/>
                <a:gd name="connsiteY9" fmla="*/ 3193961 h 5911403"/>
                <a:gd name="connsiteX10" fmla="*/ 564523 w 1298620"/>
                <a:gd name="connsiteY10" fmla="*/ 3528812 h 5911403"/>
                <a:gd name="connsiteX11" fmla="*/ 1092557 w 1298620"/>
                <a:gd name="connsiteY11" fmla="*/ 3747753 h 5911403"/>
                <a:gd name="connsiteX12" fmla="*/ 1272862 w 1298620"/>
                <a:gd name="connsiteY12" fmla="*/ 4043967 h 5911403"/>
                <a:gd name="connsiteX13" fmla="*/ 1247104 w 1298620"/>
                <a:gd name="connsiteY13" fmla="*/ 4687910 h 5911403"/>
                <a:gd name="connsiteX14" fmla="*/ 976647 w 1298620"/>
                <a:gd name="connsiteY14" fmla="*/ 4932609 h 5911403"/>
                <a:gd name="connsiteX15" fmla="*/ 513008 w 1298620"/>
                <a:gd name="connsiteY15" fmla="*/ 5164429 h 5911403"/>
                <a:gd name="connsiteX16" fmla="*/ 191036 w 1298620"/>
                <a:gd name="connsiteY16" fmla="*/ 5512158 h 5911403"/>
                <a:gd name="connsiteX17" fmla="*/ 62247 w 1298620"/>
                <a:gd name="connsiteY17" fmla="*/ 5911403 h 59114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298620" h="5911403">
                  <a:moveTo>
                    <a:pt x="62247" y="0"/>
                  </a:moveTo>
                  <a:cubicBezTo>
                    <a:pt x="49368" y="99811"/>
                    <a:pt x="36490" y="199623"/>
                    <a:pt x="100884" y="309093"/>
                  </a:cubicBezTo>
                  <a:cubicBezTo>
                    <a:pt x="165278" y="418563"/>
                    <a:pt x="298361" y="558085"/>
                    <a:pt x="448614" y="656823"/>
                  </a:cubicBezTo>
                  <a:cubicBezTo>
                    <a:pt x="598867" y="755561"/>
                    <a:pt x="880056" y="802784"/>
                    <a:pt x="1002405" y="901522"/>
                  </a:cubicBezTo>
                  <a:cubicBezTo>
                    <a:pt x="1124754" y="1000260"/>
                    <a:pt x="1167684" y="1103291"/>
                    <a:pt x="1182709" y="1249251"/>
                  </a:cubicBezTo>
                  <a:cubicBezTo>
                    <a:pt x="1197734" y="1395211"/>
                    <a:pt x="1199881" y="1637764"/>
                    <a:pt x="1092557" y="1777285"/>
                  </a:cubicBezTo>
                  <a:cubicBezTo>
                    <a:pt x="985233" y="1916806"/>
                    <a:pt x="693312" y="1983347"/>
                    <a:pt x="538766" y="2086378"/>
                  </a:cubicBezTo>
                  <a:cubicBezTo>
                    <a:pt x="384220" y="2189409"/>
                    <a:pt x="248991" y="2283854"/>
                    <a:pt x="165278" y="2395471"/>
                  </a:cubicBezTo>
                  <a:cubicBezTo>
                    <a:pt x="81565" y="2507088"/>
                    <a:pt x="49369" y="2622997"/>
                    <a:pt x="36490" y="2756079"/>
                  </a:cubicBezTo>
                  <a:cubicBezTo>
                    <a:pt x="23611" y="2889161"/>
                    <a:pt x="0" y="3065172"/>
                    <a:pt x="88005" y="3193961"/>
                  </a:cubicBezTo>
                  <a:cubicBezTo>
                    <a:pt x="176011" y="3322750"/>
                    <a:pt x="397098" y="3436513"/>
                    <a:pt x="564523" y="3528812"/>
                  </a:cubicBezTo>
                  <a:cubicBezTo>
                    <a:pt x="731948" y="3621111"/>
                    <a:pt x="974501" y="3661894"/>
                    <a:pt x="1092557" y="3747753"/>
                  </a:cubicBezTo>
                  <a:cubicBezTo>
                    <a:pt x="1210613" y="3833612"/>
                    <a:pt x="1247104" y="3887274"/>
                    <a:pt x="1272862" y="4043967"/>
                  </a:cubicBezTo>
                  <a:cubicBezTo>
                    <a:pt x="1298620" y="4200660"/>
                    <a:pt x="1296473" y="4539803"/>
                    <a:pt x="1247104" y="4687910"/>
                  </a:cubicBezTo>
                  <a:cubicBezTo>
                    <a:pt x="1197735" y="4836017"/>
                    <a:pt x="1098996" y="4853189"/>
                    <a:pt x="976647" y="4932609"/>
                  </a:cubicBezTo>
                  <a:cubicBezTo>
                    <a:pt x="854298" y="5012029"/>
                    <a:pt x="643943" y="5067838"/>
                    <a:pt x="513008" y="5164429"/>
                  </a:cubicBezTo>
                  <a:cubicBezTo>
                    <a:pt x="382073" y="5261020"/>
                    <a:pt x="266163" y="5387662"/>
                    <a:pt x="191036" y="5512158"/>
                  </a:cubicBezTo>
                  <a:cubicBezTo>
                    <a:pt x="115909" y="5636654"/>
                    <a:pt x="89078" y="5774028"/>
                    <a:pt x="62247" y="5911403"/>
                  </a:cubicBezTo>
                </a:path>
              </a:pathLst>
            </a:custGeom>
            <a:ln w="85725"/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7" name="Straight Connector 6"/>
            <p:cNvCxnSpPr/>
            <p:nvPr/>
          </p:nvCxnSpPr>
          <p:spPr>
            <a:xfrm>
              <a:off x="571472" y="642918"/>
              <a:ext cx="1143008" cy="1588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785786" y="927082"/>
              <a:ext cx="785818" cy="1588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>
              <a:endCxn id="5" idx="2"/>
            </p:cNvCxnSpPr>
            <p:nvPr/>
          </p:nvCxnSpPr>
          <p:spPr>
            <a:xfrm>
              <a:off x="1000100" y="1142984"/>
              <a:ext cx="349940" cy="13881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785786" y="1428736"/>
              <a:ext cx="785818" cy="1588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>
              <a:endCxn id="4" idx="4"/>
            </p:cNvCxnSpPr>
            <p:nvPr/>
          </p:nvCxnSpPr>
          <p:spPr>
            <a:xfrm flipV="1">
              <a:off x="642910" y="1712891"/>
              <a:ext cx="1044222" cy="1597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flipV="1">
              <a:off x="642910" y="2000240"/>
              <a:ext cx="1044222" cy="1597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flipV="1">
              <a:off x="785786" y="2285992"/>
              <a:ext cx="714380" cy="1598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flipV="1">
              <a:off x="857224" y="2714620"/>
              <a:ext cx="500066" cy="1598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V="1">
              <a:off x="642910" y="3000372"/>
              <a:ext cx="1071570" cy="1598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>
              <a:endCxn id="5" idx="8"/>
            </p:cNvCxnSpPr>
            <p:nvPr/>
          </p:nvCxnSpPr>
          <p:spPr>
            <a:xfrm flipV="1">
              <a:off x="571472" y="3256121"/>
              <a:ext cx="1190692" cy="31601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flipV="1">
              <a:off x="571472" y="3571876"/>
              <a:ext cx="1214446" cy="1598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flipV="1">
              <a:off x="785786" y="3857628"/>
              <a:ext cx="714380" cy="1598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>
              <a:stCxn id="5" idx="11"/>
            </p:cNvCxnSpPr>
            <p:nvPr/>
          </p:nvCxnSpPr>
          <p:spPr>
            <a:xfrm rot="10800000" flipH="1" flipV="1">
              <a:off x="706097" y="4247796"/>
              <a:ext cx="936944" cy="38460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flipV="1">
              <a:off x="571472" y="4572008"/>
              <a:ext cx="1143008" cy="1598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flipV="1">
              <a:off x="500034" y="4929198"/>
              <a:ext cx="1285884" cy="1598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>
              <a:off x="642910" y="5286388"/>
              <a:ext cx="1000132" cy="1588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flipV="1">
              <a:off x="857224" y="5786454"/>
              <a:ext cx="500066" cy="1598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>
              <a:off x="642910" y="6072206"/>
              <a:ext cx="928694" cy="1588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>
              <a:stCxn id="4" idx="17"/>
            </p:cNvCxnSpPr>
            <p:nvPr/>
          </p:nvCxnSpPr>
          <p:spPr>
            <a:xfrm flipV="1">
              <a:off x="566670" y="6357958"/>
              <a:ext cx="1147810" cy="17084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88" name="Group 87"/>
          <p:cNvGrpSpPr/>
          <p:nvPr/>
        </p:nvGrpSpPr>
        <p:grpSpPr>
          <a:xfrm>
            <a:off x="2071670" y="642918"/>
            <a:ext cx="2303771" cy="5802024"/>
            <a:chOff x="2411105" y="642918"/>
            <a:chExt cx="2803837" cy="5730586"/>
          </a:xfrm>
        </p:grpSpPr>
        <p:sp>
          <p:nvSpPr>
            <p:cNvPr id="50" name="Freeform 49"/>
            <p:cNvSpPr/>
            <p:nvPr/>
          </p:nvSpPr>
          <p:spPr>
            <a:xfrm>
              <a:off x="2432469" y="642918"/>
              <a:ext cx="1067961" cy="5662220"/>
            </a:xfrm>
            <a:custGeom>
              <a:avLst/>
              <a:gdLst>
                <a:gd name="connsiteX0" fmla="*/ 62247 w 1298620"/>
                <a:gd name="connsiteY0" fmla="*/ 0 h 5911403"/>
                <a:gd name="connsiteX1" fmla="*/ 100884 w 1298620"/>
                <a:gd name="connsiteY1" fmla="*/ 309093 h 5911403"/>
                <a:gd name="connsiteX2" fmla="*/ 448614 w 1298620"/>
                <a:gd name="connsiteY2" fmla="*/ 656823 h 5911403"/>
                <a:gd name="connsiteX3" fmla="*/ 1002405 w 1298620"/>
                <a:gd name="connsiteY3" fmla="*/ 901522 h 5911403"/>
                <a:gd name="connsiteX4" fmla="*/ 1182709 w 1298620"/>
                <a:gd name="connsiteY4" fmla="*/ 1249251 h 5911403"/>
                <a:gd name="connsiteX5" fmla="*/ 1092557 w 1298620"/>
                <a:gd name="connsiteY5" fmla="*/ 1777285 h 5911403"/>
                <a:gd name="connsiteX6" fmla="*/ 538766 w 1298620"/>
                <a:gd name="connsiteY6" fmla="*/ 2086378 h 5911403"/>
                <a:gd name="connsiteX7" fmla="*/ 165278 w 1298620"/>
                <a:gd name="connsiteY7" fmla="*/ 2395471 h 5911403"/>
                <a:gd name="connsiteX8" fmla="*/ 36490 w 1298620"/>
                <a:gd name="connsiteY8" fmla="*/ 2756079 h 5911403"/>
                <a:gd name="connsiteX9" fmla="*/ 88005 w 1298620"/>
                <a:gd name="connsiteY9" fmla="*/ 3193961 h 5911403"/>
                <a:gd name="connsiteX10" fmla="*/ 564523 w 1298620"/>
                <a:gd name="connsiteY10" fmla="*/ 3528812 h 5911403"/>
                <a:gd name="connsiteX11" fmla="*/ 1092557 w 1298620"/>
                <a:gd name="connsiteY11" fmla="*/ 3747753 h 5911403"/>
                <a:gd name="connsiteX12" fmla="*/ 1272862 w 1298620"/>
                <a:gd name="connsiteY12" fmla="*/ 4043967 h 5911403"/>
                <a:gd name="connsiteX13" fmla="*/ 1247104 w 1298620"/>
                <a:gd name="connsiteY13" fmla="*/ 4687910 h 5911403"/>
                <a:gd name="connsiteX14" fmla="*/ 976647 w 1298620"/>
                <a:gd name="connsiteY14" fmla="*/ 4932609 h 5911403"/>
                <a:gd name="connsiteX15" fmla="*/ 513008 w 1298620"/>
                <a:gd name="connsiteY15" fmla="*/ 5164429 h 5911403"/>
                <a:gd name="connsiteX16" fmla="*/ 191036 w 1298620"/>
                <a:gd name="connsiteY16" fmla="*/ 5512158 h 5911403"/>
                <a:gd name="connsiteX17" fmla="*/ 62247 w 1298620"/>
                <a:gd name="connsiteY17" fmla="*/ 5911403 h 59114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298620" h="5911403">
                  <a:moveTo>
                    <a:pt x="62247" y="0"/>
                  </a:moveTo>
                  <a:cubicBezTo>
                    <a:pt x="49368" y="99811"/>
                    <a:pt x="36490" y="199623"/>
                    <a:pt x="100884" y="309093"/>
                  </a:cubicBezTo>
                  <a:cubicBezTo>
                    <a:pt x="165278" y="418563"/>
                    <a:pt x="298361" y="558085"/>
                    <a:pt x="448614" y="656823"/>
                  </a:cubicBezTo>
                  <a:cubicBezTo>
                    <a:pt x="598867" y="755561"/>
                    <a:pt x="880056" y="802784"/>
                    <a:pt x="1002405" y="901522"/>
                  </a:cubicBezTo>
                  <a:cubicBezTo>
                    <a:pt x="1124754" y="1000260"/>
                    <a:pt x="1167684" y="1103291"/>
                    <a:pt x="1182709" y="1249251"/>
                  </a:cubicBezTo>
                  <a:cubicBezTo>
                    <a:pt x="1197734" y="1395211"/>
                    <a:pt x="1199881" y="1637764"/>
                    <a:pt x="1092557" y="1777285"/>
                  </a:cubicBezTo>
                  <a:cubicBezTo>
                    <a:pt x="985233" y="1916806"/>
                    <a:pt x="693312" y="1983347"/>
                    <a:pt x="538766" y="2086378"/>
                  </a:cubicBezTo>
                  <a:cubicBezTo>
                    <a:pt x="384220" y="2189409"/>
                    <a:pt x="248991" y="2283854"/>
                    <a:pt x="165278" y="2395471"/>
                  </a:cubicBezTo>
                  <a:cubicBezTo>
                    <a:pt x="81565" y="2507088"/>
                    <a:pt x="49369" y="2622997"/>
                    <a:pt x="36490" y="2756079"/>
                  </a:cubicBezTo>
                  <a:cubicBezTo>
                    <a:pt x="23611" y="2889161"/>
                    <a:pt x="0" y="3065172"/>
                    <a:pt x="88005" y="3193961"/>
                  </a:cubicBezTo>
                  <a:cubicBezTo>
                    <a:pt x="176011" y="3322750"/>
                    <a:pt x="397098" y="3436513"/>
                    <a:pt x="564523" y="3528812"/>
                  </a:cubicBezTo>
                  <a:cubicBezTo>
                    <a:pt x="731948" y="3621111"/>
                    <a:pt x="974501" y="3661894"/>
                    <a:pt x="1092557" y="3747753"/>
                  </a:cubicBezTo>
                  <a:cubicBezTo>
                    <a:pt x="1210613" y="3833612"/>
                    <a:pt x="1247104" y="3887274"/>
                    <a:pt x="1272862" y="4043967"/>
                  </a:cubicBezTo>
                  <a:cubicBezTo>
                    <a:pt x="1298620" y="4200660"/>
                    <a:pt x="1296473" y="4539803"/>
                    <a:pt x="1247104" y="4687910"/>
                  </a:cubicBezTo>
                  <a:cubicBezTo>
                    <a:pt x="1197735" y="4836017"/>
                    <a:pt x="1098996" y="4853189"/>
                    <a:pt x="976647" y="4932609"/>
                  </a:cubicBezTo>
                  <a:cubicBezTo>
                    <a:pt x="854298" y="5012029"/>
                    <a:pt x="643943" y="5067838"/>
                    <a:pt x="513008" y="5164429"/>
                  </a:cubicBezTo>
                  <a:cubicBezTo>
                    <a:pt x="382073" y="5261020"/>
                    <a:pt x="266163" y="5387662"/>
                    <a:pt x="191036" y="5512158"/>
                  </a:cubicBezTo>
                  <a:cubicBezTo>
                    <a:pt x="115909" y="5636654"/>
                    <a:pt x="89078" y="5774028"/>
                    <a:pt x="62247" y="5911403"/>
                  </a:cubicBezTo>
                </a:path>
              </a:pathLst>
            </a:custGeom>
            <a:ln w="85725"/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52" name="Straight Connector 51"/>
            <p:cNvCxnSpPr/>
            <p:nvPr/>
          </p:nvCxnSpPr>
          <p:spPr>
            <a:xfrm>
              <a:off x="2487609" y="814640"/>
              <a:ext cx="939988" cy="1521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>
              <a:off x="2663857" y="1086826"/>
              <a:ext cx="646242" cy="1521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>
              <a:off x="2840105" y="1293627"/>
              <a:ext cx="287784" cy="13296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>
              <a:off x="2663857" y="1567333"/>
              <a:ext cx="646242" cy="1521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>
              <a:endCxn id="50" idx="4"/>
            </p:cNvCxnSpPr>
            <p:nvPr/>
          </p:nvCxnSpPr>
          <p:spPr>
            <a:xfrm flipV="1">
              <a:off x="2546359" y="1839510"/>
              <a:ext cx="858748" cy="1530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flipV="1">
              <a:off x="2546359" y="2114747"/>
              <a:ext cx="858748" cy="1530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flipV="1">
              <a:off x="2663857" y="2388454"/>
              <a:ext cx="587493" cy="1531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flipV="1">
              <a:off x="2722606" y="2799014"/>
              <a:ext cx="411245" cy="1531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flipV="1">
              <a:off x="2546359" y="3071810"/>
              <a:ext cx="454005" cy="244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>
              <a:off x="2487609" y="3347959"/>
              <a:ext cx="512755" cy="9603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>
              <a:off x="2487609" y="3621666"/>
              <a:ext cx="584193" cy="21648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>
              <a:off x="2663857" y="3895373"/>
              <a:ext cx="407945" cy="33693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0800000" flipH="1" flipV="1">
              <a:off x="2598322" y="4267562"/>
              <a:ext cx="770525" cy="36839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flipV="1">
              <a:off x="2487609" y="4578108"/>
              <a:ext cx="939988" cy="1531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flipV="1">
              <a:off x="2428860" y="4920241"/>
              <a:ext cx="1057487" cy="1531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>
              <a:off x="2546359" y="5262374"/>
              <a:ext cx="822490" cy="1521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flipV="1">
              <a:off x="2722606" y="5741361"/>
              <a:ext cx="411245" cy="1531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>
              <a:off x="2546359" y="6015068"/>
              <a:ext cx="763740" cy="1521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>
              <a:stCxn id="50" idx="17"/>
            </p:cNvCxnSpPr>
            <p:nvPr/>
          </p:nvCxnSpPr>
          <p:spPr>
            <a:xfrm flipV="1">
              <a:off x="2483660" y="6288775"/>
              <a:ext cx="943937" cy="16364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sp>
          <p:nvSpPr>
            <p:cNvPr id="73" name="Freeform 72"/>
            <p:cNvSpPr/>
            <p:nvPr/>
          </p:nvSpPr>
          <p:spPr>
            <a:xfrm>
              <a:off x="2411105" y="655093"/>
              <a:ext cx="2433851" cy="5718411"/>
            </a:xfrm>
            <a:custGeom>
              <a:avLst/>
              <a:gdLst>
                <a:gd name="connsiteX0" fmla="*/ 1028131 w 2433851"/>
                <a:gd name="connsiteY0" fmla="*/ 0 h 5718411"/>
                <a:gd name="connsiteX1" fmla="*/ 1028131 w 2433851"/>
                <a:gd name="connsiteY1" fmla="*/ 259307 h 5718411"/>
                <a:gd name="connsiteX2" fmla="*/ 850710 w 2433851"/>
                <a:gd name="connsiteY2" fmla="*/ 518614 h 5718411"/>
                <a:gd name="connsiteX3" fmla="*/ 659641 w 2433851"/>
                <a:gd name="connsiteY3" fmla="*/ 709683 h 5718411"/>
                <a:gd name="connsiteX4" fmla="*/ 359391 w 2433851"/>
                <a:gd name="connsiteY4" fmla="*/ 832513 h 5718411"/>
                <a:gd name="connsiteX5" fmla="*/ 236561 w 2433851"/>
                <a:gd name="connsiteY5" fmla="*/ 968991 h 5718411"/>
                <a:gd name="connsiteX6" fmla="*/ 113731 w 2433851"/>
                <a:gd name="connsiteY6" fmla="*/ 1241946 h 5718411"/>
                <a:gd name="connsiteX7" fmla="*/ 127379 w 2433851"/>
                <a:gd name="connsiteY7" fmla="*/ 1555844 h 5718411"/>
                <a:gd name="connsiteX8" fmla="*/ 236561 w 2433851"/>
                <a:gd name="connsiteY8" fmla="*/ 1719617 h 5718411"/>
                <a:gd name="connsiteX9" fmla="*/ 577755 w 2433851"/>
                <a:gd name="connsiteY9" fmla="*/ 2006220 h 5718411"/>
                <a:gd name="connsiteX10" fmla="*/ 987188 w 2433851"/>
                <a:gd name="connsiteY10" fmla="*/ 2169994 h 5718411"/>
                <a:gd name="connsiteX11" fmla="*/ 1342029 w 2433851"/>
                <a:gd name="connsiteY11" fmla="*/ 2156346 h 5718411"/>
                <a:gd name="connsiteX12" fmla="*/ 1410268 w 2433851"/>
                <a:gd name="connsiteY12" fmla="*/ 2006220 h 5718411"/>
                <a:gd name="connsiteX13" fmla="*/ 1464859 w 2433851"/>
                <a:gd name="connsiteY13" fmla="*/ 1815152 h 5718411"/>
                <a:gd name="connsiteX14" fmla="*/ 1560394 w 2433851"/>
                <a:gd name="connsiteY14" fmla="*/ 1678674 h 5718411"/>
                <a:gd name="connsiteX15" fmla="*/ 1683223 w 2433851"/>
                <a:gd name="connsiteY15" fmla="*/ 1610435 h 5718411"/>
                <a:gd name="connsiteX16" fmla="*/ 1915235 w 2433851"/>
                <a:gd name="connsiteY16" fmla="*/ 1610435 h 5718411"/>
                <a:gd name="connsiteX17" fmla="*/ 2038065 w 2433851"/>
                <a:gd name="connsiteY17" fmla="*/ 1678674 h 5718411"/>
                <a:gd name="connsiteX18" fmla="*/ 2188191 w 2433851"/>
                <a:gd name="connsiteY18" fmla="*/ 1883391 h 5718411"/>
                <a:gd name="connsiteX19" fmla="*/ 2392907 w 2433851"/>
                <a:gd name="connsiteY19" fmla="*/ 2661313 h 5718411"/>
                <a:gd name="connsiteX20" fmla="*/ 2406555 w 2433851"/>
                <a:gd name="connsiteY20" fmla="*/ 3179928 h 5718411"/>
                <a:gd name="connsiteX21" fmla="*/ 2229134 w 2433851"/>
                <a:gd name="connsiteY21" fmla="*/ 3684895 h 5718411"/>
                <a:gd name="connsiteX22" fmla="*/ 1928883 w 2433851"/>
                <a:gd name="connsiteY22" fmla="*/ 3998794 h 5718411"/>
                <a:gd name="connsiteX23" fmla="*/ 1710519 w 2433851"/>
                <a:gd name="connsiteY23" fmla="*/ 4012441 h 5718411"/>
                <a:gd name="connsiteX24" fmla="*/ 1492155 w 2433851"/>
                <a:gd name="connsiteY24" fmla="*/ 3821373 h 5718411"/>
                <a:gd name="connsiteX25" fmla="*/ 1410268 w 2433851"/>
                <a:gd name="connsiteY25" fmla="*/ 3466531 h 5718411"/>
                <a:gd name="connsiteX26" fmla="*/ 1342029 w 2433851"/>
                <a:gd name="connsiteY26" fmla="*/ 3452883 h 5718411"/>
                <a:gd name="connsiteX27" fmla="*/ 1014483 w 2433851"/>
                <a:gd name="connsiteY27" fmla="*/ 3480179 h 5718411"/>
                <a:gd name="connsiteX28" fmla="*/ 441277 w 2433851"/>
                <a:gd name="connsiteY28" fmla="*/ 3507474 h 5718411"/>
                <a:gd name="connsiteX29" fmla="*/ 209265 w 2433851"/>
                <a:gd name="connsiteY29" fmla="*/ 3643952 h 5718411"/>
                <a:gd name="connsiteX30" fmla="*/ 100083 w 2433851"/>
                <a:gd name="connsiteY30" fmla="*/ 3998794 h 5718411"/>
                <a:gd name="connsiteX31" fmla="*/ 4549 w 2433851"/>
                <a:gd name="connsiteY31" fmla="*/ 4367283 h 5718411"/>
                <a:gd name="connsiteX32" fmla="*/ 127379 w 2433851"/>
                <a:gd name="connsiteY32" fmla="*/ 4626591 h 5718411"/>
                <a:gd name="connsiteX33" fmla="*/ 468573 w 2433851"/>
                <a:gd name="connsiteY33" fmla="*/ 4844955 h 5718411"/>
                <a:gd name="connsiteX34" fmla="*/ 850710 w 2433851"/>
                <a:gd name="connsiteY34" fmla="*/ 5254388 h 5718411"/>
                <a:gd name="connsiteX35" fmla="*/ 1055426 w 2433851"/>
                <a:gd name="connsiteY35" fmla="*/ 5718411 h 57184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</a:cxnLst>
              <a:rect l="l" t="t" r="r" b="b"/>
              <a:pathLst>
                <a:path w="2433851" h="5718411">
                  <a:moveTo>
                    <a:pt x="1028131" y="0"/>
                  </a:moveTo>
                  <a:cubicBezTo>
                    <a:pt x="1042916" y="86435"/>
                    <a:pt x="1057701" y="172871"/>
                    <a:pt x="1028131" y="259307"/>
                  </a:cubicBezTo>
                  <a:cubicBezTo>
                    <a:pt x="998561" y="345743"/>
                    <a:pt x="912125" y="443551"/>
                    <a:pt x="850710" y="518614"/>
                  </a:cubicBezTo>
                  <a:cubicBezTo>
                    <a:pt x="789295" y="593677"/>
                    <a:pt x="741527" y="657367"/>
                    <a:pt x="659641" y="709683"/>
                  </a:cubicBezTo>
                  <a:cubicBezTo>
                    <a:pt x="577755" y="761999"/>
                    <a:pt x="429904" y="789295"/>
                    <a:pt x="359391" y="832513"/>
                  </a:cubicBezTo>
                  <a:cubicBezTo>
                    <a:pt x="288878" y="875731"/>
                    <a:pt x="277504" y="900752"/>
                    <a:pt x="236561" y="968991"/>
                  </a:cubicBezTo>
                  <a:cubicBezTo>
                    <a:pt x="195618" y="1037230"/>
                    <a:pt x="131928" y="1144137"/>
                    <a:pt x="113731" y="1241946"/>
                  </a:cubicBezTo>
                  <a:cubicBezTo>
                    <a:pt x="95534" y="1339755"/>
                    <a:pt x="106907" y="1476232"/>
                    <a:pt x="127379" y="1555844"/>
                  </a:cubicBezTo>
                  <a:cubicBezTo>
                    <a:pt x="147851" y="1635456"/>
                    <a:pt x="161498" y="1644554"/>
                    <a:pt x="236561" y="1719617"/>
                  </a:cubicBezTo>
                  <a:cubicBezTo>
                    <a:pt x="311624" y="1794680"/>
                    <a:pt x="452651" y="1931157"/>
                    <a:pt x="577755" y="2006220"/>
                  </a:cubicBezTo>
                  <a:cubicBezTo>
                    <a:pt x="702859" y="2081283"/>
                    <a:pt x="859809" y="2144973"/>
                    <a:pt x="987188" y="2169994"/>
                  </a:cubicBezTo>
                  <a:cubicBezTo>
                    <a:pt x="1114567" y="2195015"/>
                    <a:pt x="1271516" y="2183642"/>
                    <a:pt x="1342029" y="2156346"/>
                  </a:cubicBezTo>
                  <a:cubicBezTo>
                    <a:pt x="1412542" y="2129050"/>
                    <a:pt x="1389796" y="2063086"/>
                    <a:pt x="1410268" y="2006220"/>
                  </a:cubicBezTo>
                  <a:cubicBezTo>
                    <a:pt x="1430740" y="1949354"/>
                    <a:pt x="1439838" y="1869743"/>
                    <a:pt x="1464859" y="1815152"/>
                  </a:cubicBezTo>
                  <a:cubicBezTo>
                    <a:pt x="1489880" y="1760561"/>
                    <a:pt x="1524000" y="1712793"/>
                    <a:pt x="1560394" y="1678674"/>
                  </a:cubicBezTo>
                  <a:cubicBezTo>
                    <a:pt x="1596788" y="1644555"/>
                    <a:pt x="1624083" y="1621808"/>
                    <a:pt x="1683223" y="1610435"/>
                  </a:cubicBezTo>
                  <a:cubicBezTo>
                    <a:pt x="1742363" y="1599062"/>
                    <a:pt x="1856095" y="1599062"/>
                    <a:pt x="1915235" y="1610435"/>
                  </a:cubicBezTo>
                  <a:cubicBezTo>
                    <a:pt x="1974375" y="1621808"/>
                    <a:pt x="1992572" y="1633181"/>
                    <a:pt x="2038065" y="1678674"/>
                  </a:cubicBezTo>
                  <a:cubicBezTo>
                    <a:pt x="2083558" y="1724167"/>
                    <a:pt x="2129051" y="1719618"/>
                    <a:pt x="2188191" y="1883391"/>
                  </a:cubicBezTo>
                  <a:cubicBezTo>
                    <a:pt x="2247331" y="2047164"/>
                    <a:pt x="2356513" y="2445224"/>
                    <a:pt x="2392907" y="2661313"/>
                  </a:cubicBezTo>
                  <a:cubicBezTo>
                    <a:pt x="2429301" y="2877402"/>
                    <a:pt x="2433851" y="3009331"/>
                    <a:pt x="2406555" y="3179928"/>
                  </a:cubicBezTo>
                  <a:cubicBezTo>
                    <a:pt x="2379259" y="3350525"/>
                    <a:pt x="2308746" y="3548417"/>
                    <a:pt x="2229134" y="3684895"/>
                  </a:cubicBezTo>
                  <a:cubicBezTo>
                    <a:pt x="2149522" y="3821373"/>
                    <a:pt x="2015319" y="3944203"/>
                    <a:pt x="1928883" y="3998794"/>
                  </a:cubicBezTo>
                  <a:cubicBezTo>
                    <a:pt x="1842447" y="4053385"/>
                    <a:pt x="1783307" y="4042011"/>
                    <a:pt x="1710519" y="4012441"/>
                  </a:cubicBezTo>
                  <a:cubicBezTo>
                    <a:pt x="1637731" y="3982871"/>
                    <a:pt x="1542197" y="3912358"/>
                    <a:pt x="1492155" y="3821373"/>
                  </a:cubicBezTo>
                  <a:cubicBezTo>
                    <a:pt x="1442113" y="3730388"/>
                    <a:pt x="1435289" y="3527946"/>
                    <a:pt x="1410268" y="3466531"/>
                  </a:cubicBezTo>
                  <a:cubicBezTo>
                    <a:pt x="1385247" y="3405116"/>
                    <a:pt x="1407993" y="3450608"/>
                    <a:pt x="1342029" y="3452883"/>
                  </a:cubicBezTo>
                  <a:cubicBezTo>
                    <a:pt x="1276065" y="3455158"/>
                    <a:pt x="1164608" y="3471081"/>
                    <a:pt x="1014483" y="3480179"/>
                  </a:cubicBezTo>
                  <a:cubicBezTo>
                    <a:pt x="864358" y="3489277"/>
                    <a:pt x="575480" y="3480179"/>
                    <a:pt x="441277" y="3507474"/>
                  </a:cubicBezTo>
                  <a:cubicBezTo>
                    <a:pt x="307074" y="3534769"/>
                    <a:pt x="266131" y="3562065"/>
                    <a:pt x="209265" y="3643952"/>
                  </a:cubicBezTo>
                  <a:cubicBezTo>
                    <a:pt x="152399" y="3725839"/>
                    <a:pt x="134202" y="3878239"/>
                    <a:pt x="100083" y="3998794"/>
                  </a:cubicBezTo>
                  <a:cubicBezTo>
                    <a:pt x="65964" y="4119349"/>
                    <a:pt x="0" y="4262650"/>
                    <a:pt x="4549" y="4367283"/>
                  </a:cubicBezTo>
                  <a:cubicBezTo>
                    <a:pt x="9098" y="4471916"/>
                    <a:pt x="50042" y="4546979"/>
                    <a:pt x="127379" y="4626591"/>
                  </a:cubicBezTo>
                  <a:cubicBezTo>
                    <a:pt x="204716" y="4706203"/>
                    <a:pt x="348018" y="4740322"/>
                    <a:pt x="468573" y="4844955"/>
                  </a:cubicBezTo>
                  <a:cubicBezTo>
                    <a:pt x="589128" y="4949588"/>
                    <a:pt x="752901" y="5108812"/>
                    <a:pt x="850710" y="5254388"/>
                  </a:cubicBezTo>
                  <a:cubicBezTo>
                    <a:pt x="948519" y="5399964"/>
                    <a:pt x="1001972" y="5559187"/>
                    <a:pt x="1055426" y="5718411"/>
                  </a:cubicBezTo>
                </a:path>
              </a:pathLst>
            </a:custGeom>
            <a:ln w="79375"/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78" name="Straight Connector 77"/>
            <p:cNvCxnSpPr/>
            <p:nvPr/>
          </p:nvCxnSpPr>
          <p:spPr>
            <a:xfrm flipV="1">
              <a:off x="4643438" y="2500306"/>
              <a:ext cx="357190" cy="142876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flipV="1">
              <a:off x="4786314" y="3000372"/>
              <a:ext cx="357190" cy="71438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>
              <a:off x="4857752" y="3500438"/>
              <a:ext cx="357190" cy="1588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>
              <a:off x="4786314" y="4000504"/>
              <a:ext cx="357190" cy="71438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>
              <a:off x="4572000" y="4429132"/>
              <a:ext cx="428628" cy="142876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89" name="TextBox 88"/>
          <p:cNvSpPr txBox="1"/>
          <p:nvPr/>
        </p:nvSpPr>
        <p:spPr>
          <a:xfrm>
            <a:off x="4214810" y="2285992"/>
            <a:ext cx="3571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rgbClr val="FF0000"/>
                </a:solidFill>
              </a:rPr>
              <a:t>C</a:t>
            </a:r>
            <a:endParaRPr lang="en-GB" sz="2400" b="1" dirty="0">
              <a:solidFill>
                <a:srgbClr val="FF0000"/>
              </a:solidFill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4357686" y="2786058"/>
            <a:ext cx="3571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rgbClr val="00B050"/>
                </a:solidFill>
              </a:rPr>
              <a:t>T</a:t>
            </a:r>
            <a:endParaRPr lang="en-GB" sz="2400" b="1" dirty="0">
              <a:solidFill>
                <a:srgbClr val="00B050"/>
              </a:solidFill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4357686" y="3357562"/>
            <a:ext cx="3571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rgbClr val="0070C0"/>
                </a:solidFill>
              </a:rPr>
              <a:t>G</a:t>
            </a:r>
          </a:p>
        </p:txBody>
      </p:sp>
      <p:sp>
        <p:nvSpPr>
          <p:cNvPr id="92" name="TextBox 91"/>
          <p:cNvSpPr txBox="1"/>
          <p:nvPr/>
        </p:nvSpPr>
        <p:spPr>
          <a:xfrm>
            <a:off x="4286248" y="3929066"/>
            <a:ext cx="3571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chemeClr val="accent6">
                    <a:lumMod val="75000"/>
                  </a:schemeClr>
                </a:solidFill>
              </a:rPr>
              <a:t>A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4143372" y="4429132"/>
            <a:ext cx="3571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rgbClr val="0070C0"/>
                </a:solidFill>
              </a:rPr>
              <a:t>G</a:t>
            </a:r>
          </a:p>
        </p:txBody>
      </p:sp>
      <p:grpSp>
        <p:nvGrpSpPr>
          <p:cNvPr id="114" name="Group 113"/>
          <p:cNvGrpSpPr/>
          <p:nvPr/>
        </p:nvGrpSpPr>
        <p:grpSpPr>
          <a:xfrm>
            <a:off x="4500562" y="5643578"/>
            <a:ext cx="658770" cy="461665"/>
            <a:chOff x="4714876" y="2285992"/>
            <a:chExt cx="658770" cy="461665"/>
          </a:xfrm>
        </p:grpSpPr>
        <p:cxnSp>
          <p:nvCxnSpPr>
            <p:cNvPr id="95" name="Straight Connector 94"/>
            <p:cNvCxnSpPr/>
            <p:nvPr/>
          </p:nvCxnSpPr>
          <p:spPr>
            <a:xfrm rot="5400000">
              <a:off x="5144298" y="2499512"/>
              <a:ext cx="428628" cy="1588"/>
            </a:xfrm>
            <a:prstGeom prst="line">
              <a:avLst/>
            </a:prstGeom>
            <a:ln w="63500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96" name="Straight Connector 95"/>
            <p:cNvCxnSpPr/>
            <p:nvPr/>
          </p:nvCxnSpPr>
          <p:spPr>
            <a:xfrm flipV="1">
              <a:off x="5072066" y="2500306"/>
              <a:ext cx="301580" cy="1531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sp>
          <p:nvSpPr>
            <p:cNvPr id="105" name="TextBox 104"/>
            <p:cNvSpPr txBox="1"/>
            <p:nvPr/>
          </p:nvSpPr>
          <p:spPr>
            <a:xfrm>
              <a:off x="4714876" y="2285992"/>
              <a:ext cx="35719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>
                  <a:solidFill>
                    <a:srgbClr val="0070C0"/>
                  </a:solidFill>
                </a:rPr>
                <a:t>G</a:t>
              </a:r>
            </a:p>
          </p:txBody>
        </p:sp>
      </p:grpSp>
      <p:grpSp>
        <p:nvGrpSpPr>
          <p:cNvPr id="113" name="Group 112"/>
          <p:cNvGrpSpPr/>
          <p:nvPr/>
        </p:nvGrpSpPr>
        <p:grpSpPr>
          <a:xfrm>
            <a:off x="5786446" y="5786454"/>
            <a:ext cx="658770" cy="461665"/>
            <a:chOff x="4714876" y="2786058"/>
            <a:chExt cx="658770" cy="461665"/>
          </a:xfrm>
        </p:grpSpPr>
        <p:cxnSp>
          <p:nvCxnSpPr>
            <p:cNvPr id="97" name="Straight Connector 96"/>
            <p:cNvCxnSpPr/>
            <p:nvPr/>
          </p:nvCxnSpPr>
          <p:spPr>
            <a:xfrm rot="5400000">
              <a:off x="5144298" y="2999578"/>
              <a:ext cx="428628" cy="1588"/>
            </a:xfrm>
            <a:prstGeom prst="line">
              <a:avLst/>
            </a:prstGeom>
            <a:ln w="63500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98" name="Straight Connector 97"/>
            <p:cNvCxnSpPr/>
            <p:nvPr/>
          </p:nvCxnSpPr>
          <p:spPr>
            <a:xfrm flipV="1">
              <a:off x="5072066" y="3000372"/>
              <a:ext cx="301580" cy="1531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sp>
          <p:nvSpPr>
            <p:cNvPr id="106" name="TextBox 105"/>
            <p:cNvSpPr txBox="1"/>
            <p:nvPr/>
          </p:nvSpPr>
          <p:spPr>
            <a:xfrm>
              <a:off x="4714876" y="2786058"/>
              <a:ext cx="35719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>
                  <a:solidFill>
                    <a:schemeClr val="accent6">
                      <a:lumMod val="75000"/>
                    </a:schemeClr>
                  </a:solidFill>
                </a:rPr>
                <a:t>A</a:t>
              </a:r>
            </a:p>
          </p:txBody>
        </p:sp>
      </p:grpSp>
      <p:grpSp>
        <p:nvGrpSpPr>
          <p:cNvPr id="112" name="Group 111"/>
          <p:cNvGrpSpPr/>
          <p:nvPr/>
        </p:nvGrpSpPr>
        <p:grpSpPr>
          <a:xfrm>
            <a:off x="3786182" y="6143644"/>
            <a:ext cx="658770" cy="461665"/>
            <a:chOff x="4714876" y="3357562"/>
            <a:chExt cx="658770" cy="461665"/>
          </a:xfrm>
        </p:grpSpPr>
        <p:cxnSp>
          <p:nvCxnSpPr>
            <p:cNvPr id="99" name="Straight Connector 98"/>
            <p:cNvCxnSpPr/>
            <p:nvPr/>
          </p:nvCxnSpPr>
          <p:spPr>
            <a:xfrm rot="5400000">
              <a:off x="5144298" y="3571082"/>
              <a:ext cx="428628" cy="1588"/>
            </a:xfrm>
            <a:prstGeom prst="line">
              <a:avLst/>
            </a:prstGeom>
            <a:ln w="63500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00" name="Straight Connector 99"/>
            <p:cNvCxnSpPr/>
            <p:nvPr/>
          </p:nvCxnSpPr>
          <p:spPr>
            <a:xfrm flipV="1">
              <a:off x="5072066" y="3571876"/>
              <a:ext cx="301580" cy="1531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sp>
          <p:nvSpPr>
            <p:cNvPr id="107" name="TextBox 106"/>
            <p:cNvSpPr txBox="1"/>
            <p:nvPr/>
          </p:nvSpPr>
          <p:spPr>
            <a:xfrm>
              <a:off x="4714876" y="3357562"/>
              <a:ext cx="35719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 smtClean="0">
                  <a:solidFill>
                    <a:srgbClr val="FF0000"/>
                  </a:solidFill>
                </a:rPr>
                <a:t>C</a:t>
              </a:r>
              <a:endParaRPr lang="en-GB" sz="2400" b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11" name="Group 110"/>
          <p:cNvGrpSpPr/>
          <p:nvPr/>
        </p:nvGrpSpPr>
        <p:grpSpPr>
          <a:xfrm>
            <a:off x="5643570" y="6215082"/>
            <a:ext cx="658770" cy="461665"/>
            <a:chOff x="4714876" y="3857628"/>
            <a:chExt cx="658770" cy="461665"/>
          </a:xfrm>
        </p:grpSpPr>
        <p:cxnSp>
          <p:nvCxnSpPr>
            <p:cNvPr id="101" name="Straight Connector 100"/>
            <p:cNvCxnSpPr/>
            <p:nvPr/>
          </p:nvCxnSpPr>
          <p:spPr>
            <a:xfrm rot="5400000">
              <a:off x="5144298" y="4071148"/>
              <a:ext cx="428628" cy="1588"/>
            </a:xfrm>
            <a:prstGeom prst="line">
              <a:avLst/>
            </a:prstGeom>
            <a:ln w="63500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02" name="Straight Connector 101"/>
            <p:cNvCxnSpPr/>
            <p:nvPr/>
          </p:nvCxnSpPr>
          <p:spPr>
            <a:xfrm flipV="1">
              <a:off x="5072066" y="4071942"/>
              <a:ext cx="301580" cy="1531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sp>
          <p:nvSpPr>
            <p:cNvPr id="108" name="TextBox 107"/>
            <p:cNvSpPr txBox="1"/>
            <p:nvPr/>
          </p:nvSpPr>
          <p:spPr>
            <a:xfrm>
              <a:off x="4714876" y="3857628"/>
              <a:ext cx="35719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 smtClean="0">
                  <a:solidFill>
                    <a:srgbClr val="EE00C1"/>
                  </a:solidFill>
                </a:rPr>
                <a:t>U</a:t>
              </a:r>
              <a:endParaRPr lang="en-GB" sz="2400" b="1" dirty="0">
                <a:solidFill>
                  <a:srgbClr val="EE00C1"/>
                </a:solidFill>
              </a:endParaRPr>
            </a:p>
          </p:txBody>
        </p:sp>
      </p:grpSp>
      <p:grpSp>
        <p:nvGrpSpPr>
          <p:cNvPr id="110" name="Group 109"/>
          <p:cNvGrpSpPr/>
          <p:nvPr/>
        </p:nvGrpSpPr>
        <p:grpSpPr>
          <a:xfrm>
            <a:off x="4714876" y="6000768"/>
            <a:ext cx="658770" cy="461665"/>
            <a:chOff x="4714876" y="6000768"/>
            <a:chExt cx="658770" cy="461665"/>
          </a:xfrm>
        </p:grpSpPr>
        <p:cxnSp>
          <p:nvCxnSpPr>
            <p:cNvPr id="103" name="Straight Connector 102"/>
            <p:cNvCxnSpPr/>
            <p:nvPr/>
          </p:nvCxnSpPr>
          <p:spPr>
            <a:xfrm rot="5400000">
              <a:off x="5144298" y="6214288"/>
              <a:ext cx="428628" cy="1588"/>
            </a:xfrm>
            <a:prstGeom prst="line">
              <a:avLst/>
            </a:prstGeom>
            <a:ln w="63500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04" name="Straight Connector 103"/>
            <p:cNvCxnSpPr/>
            <p:nvPr/>
          </p:nvCxnSpPr>
          <p:spPr>
            <a:xfrm flipV="1">
              <a:off x="5072066" y="6215082"/>
              <a:ext cx="301580" cy="1531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sp>
          <p:nvSpPr>
            <p:cNvPr id="109" name="TextBox 108"/>
            <p:cNvSpPr txBox="1"/>
            <p:nvPr/>
          </p:nvSpPr>
          <p:spPr>
            <a:xfrm>
              <a:off x="4714876" y="6000768"/>
              <a:ext cx="35719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 smtClean="0">
                  <a:solidFill>
                    <a:srgbClr val="FF0000"/>
                  </a:solidFill>
                </a:rPr>
                <a:t>C</a:t>
              </a:r>
              <a:endParaRPr lang="en-GB" sz="2400" b="1" dirty="0">
                <a:solidFill>
                  <a:srgbClr val="FF0000"/>
                </a:solidFill>
              </a:endParaRPr>
            </a:p>
          </p:txBody>
        </p:sp>
      </p:grpSp>
      <p:cxnSp>
        <p:nvCxnSpPr>
          <p:cNvPr id="116" name="Straight Connector 115"/>
          <p:cNvCxnSpPr/>
          <p:nvPr/>
        </p:nvCxnSpPr>
        <p:spPr>
          <a:xfrm rot="5400000">
            <a:off x="4251323" y="3606801"/>
            <a:ext cx="2357454" cy="1588"/>
          </a:xfrm>
          <a:prstGeom prst="line">
            <a:avLst/>
          </a:prstGeom>
          <a:ln w="66675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18" name="Freeform 117"/>
          <p:cNvSpPr/>
          <p:nvPr/>
        </p:nvSpPr>
        <p:spPr>
          <a:xfrm>
            <a:off x="3500430" y="-142900"/>
            <a:ext cx="2235959" cy="2117677"/>
          </a:xfrm>
          <a:custGeom>
            <a:avLst/>
            <a:gdLst>
              <a:gd name="connsiteX0" fmla="*/ 529989 w 2235959"/>
              <a:gd name="connsiteY0" fmla="*/ 504967 h 2117677"/>
              <a:gd name="connsiteX1" fmla="*/ 1444389 w 2235959"/>
              <a:gd name="connsiteY1" fmla="*/ 1487605 h 2117677"/>
              <a:gd name="connsiteX2" fmla="*/ 1826526 w 2235959"/>
              <a:gd name="connsiteY2" fmla="*/ 1992573 h 2117677"/>
              <a:gd name="connsiteX3" fmla="*/ 1949356 w 2235959"/>
              <a:gd name="connsiteY3" fmla="*/ 2074459 h 2117677"/>
              <a:gd name="connsiteX4" fmla="*/ 2099481 w 2235959"/>
              <a:gd name="connsiteY4" fmla="*/ 2088107 h 2117677"/>
              <a:gd name="connsiteX5" fmla="*/ 2235959 w 2235959"/>
              <a:gd name="connsiteY5" fmla="*/ 1897038 h 2117677"/>
              <a:gd name="connsiteX6" fmla="*/ 2099481 w 2235959"/>
              <a:gd name="connsiteY6" fmla="*/ 1624083 h 2117677"/>
              <a:gd name="connsiteX7" fmla="*/ 1662753 w 2235959"/>
              <a:gd name="connsiteY7" fmla="*/ 1091820 h 2117677"/>
              <a:gd name="connsiteX8" fmla="*/ 1226024 w 2235959"/>
              <a:gd name="connsiteY8" fmla="*/ 559558 h 2117677"/>
              <a:gd name="connsiteX9" fmla="*/ 884830 w 2235959"/>
              <a:gd name="connsiteY9" fmla="*/ 204716 h 2117677"/>
              <a:gd name="connsiteX10" fmla="*/ 611875 w 2235959"/>
              <a:gd name="connsiteY10" fmla="*/ 27295 h 2117677"/>
              <a:gd name="connsiteX11" fmla="*/ 79612 w 2235959"/>
              <a:gd name="connsiteY11" fmla="*/ 40943 h 2117677"/>
              <a:gd name="connsiteX12" fmla="*/ 134204 w 2235959"/>
              <a:gd name="connsiteY12" fmla="*/ 177420 h 2117677"/>
              <a:gd name="connsiteX13" fmla="*/ 420807 w 2235959"/>
              <a:gd name="connsiteY13" fmla="*/ 382137 h 2117677"/>
              <a:gd name="connsiteX14" fmla="*/ 529989 w 2235959"/>
              <a:gd name="connsiteY14" fmla="*/ 504967 h 21176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235959" h="2117677">
                <a:moveTo>
                  <a:pt x="529989" y="504967"/>
                </a:moveTo>
                <a:cubicBezTo>
                  <a:pt x="700586" y="689212"/>
                  <a:pt x="1228300" y="1239671"/>
                  <a:pt x="1444389" y="1487605"/>
                </a:cubicBezTo>
                <a:cubicBezTo>
                  <a:pt x="1660479" y="1735539"/>
                  <a:pt x="1742365" y="1894764"/>
                  <a:pt x="1826526" y="1992573"/>
                </a:cubicBezTo>
                <a:cubicBezTo>
                  <a:pt x="1910687" y="2090382"/>
                  <a:pt x="1903864" y="2058537"/>
                  <a:pt x="1949356" y="2074459"/>
                </a:cubicBezTo>
                <a:cubicBezTo>
                  <a:pt x="1994848" y="2090381"/>
                  <a:pt x="2051714" y="2117677"/>
                  <a:pt x="2099481" y="2088107"/>
                </a:cubicBezTo>
                <a:cubicBezTo>
                  <a:pt x="2147248" y="2058537"/>
                  <a:pt x="2235959" y="1974375"/>
                  <a:pt x="2235959" y="1897038"/>
                </a:cubicBezTo>
                <a:cubicBezTo>
                  <a:pt x="2235959" y="1819701"/>
                  <a:pt x="2195015" y="1758286"/>
                  <a:pt x="2099481" y="1624083"/>
                </a:cubicBezTo>
                <a:cubicBezTo>
                  <a:pt x="2003947" y="1489880"/>
                  <a:pt x="1662753" y="1091820"/>
                  <a:pt x="1662753" y="1091820"/>
                </a:cubicBezTo>
                <a:cubicBezTo>
                  <a:pt x="1517177" y="914399"/>
                  <a:pt x="1355678" y="707409"/>
                  <a:pt x="1226024" y="559558"/>
                </a:cubicBezTo>
                <a:cubicBezTo>
                  <a:pt x="1096370" y="411707"/>
                  <a:pt x="987188" y="293427"/>
                  <a:pt x="884830" y="204716"/>
                </a:cubicBezTo>
                <a:cubicBezTo>
                  <a:pt x="782472" y="116006"/>
                  <a:pt x="746078" y="54590"/>
                  <a:pt x="611875" y="27295"/>
                </a:cubicBezTo>
                <a:cubicBezTo>
                  <a:pt x="477672" y="0"/>
                  <a:pt x="159224" y="15922"/>
                  <a:pt x="79612" y="40943"/>
                </a:cubicBezTo>
                <a:cubicBezTo>
                  <a:pt x="0" y="65964"/>
                  <a:pt x="77338" y="120554"/>
                  <a:pt x="134204" y="177420"/>
                </a:cubicBezTo>
                <a:cubicBezTo>
                  <a:pt x="191070" y="234286"/>
                  <a:pt x="354843" y="327546"/>
                  <a:pt x="420807" y="382137"/>
                </a:cubicBezTo>
                <a:cubicBezTo>
                  <a:pt x="486771" y="436728"/>
                  <a:pt x="359392" y="320722"/>
                  <a:pt x="529989" y="504967"/>
                </a:cubicBezTo>
                <a:close/>
              </a:path>
            </a:pathLst>
          </a:cu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9" name="Freeform 118"/>
          <p:cNvSpPr/>
          <p:nvPr/>
        </p:nvSpPr>
        <p:spPr>
          <a:xfrm>
            <a:off x="5834418" y="2433851"/>
            <a:ext cx="1505803" cy="3036626"/>
          </a:xfrm>
          <a:custGeom>
            <a:avLst/>
            <a:gdLst>
              <a:gd name="connsiteX0" fmla="*/ 75063 w 1505803"/>
              <a:gd name="connsiteY0" fmla="*/ 350292 h 3036626"/>
              <a:gd name="connsiteX1" fmla="*/ 470848 w 1505803"/>
              <a:gd name="connsiteY1" fmla="*/ 923498 h 3036626"/>
              <a:gd name="connsiteX2" fmla="*/ 716507 w 1505803"/>
              <a:gd name="connsiteY2" fmla="*/ 1551295 h 3036626"/>
              <a:gd name="connsiteX3" fmla="*/ 975815 w 1505803"/>
              <a:gd name="connsiteY3" fmla="*/ 2383809 h 3036626"/>
              <a:gd name="connsiteX4" fmla="*/ 1044054 w 1505803"/>
              <a:gd name="connsiteY4" fmla="*/ 2820537 h 3036626"/>
              <a:gd name="connsiteX5" fmla="*/ 1139588 w 1505803"/>
              <a:gd name="connsiteY5" fmla="*/ 2984310 h 3036626"/>
              <a:gd name="connsiteX6" fmla="*/ 1289713 w 1505803"/>
              <a:gd name="connsiteY6" fmla="*/ 3025253 h 3036626"/>
              <a:gd name="connsiteX7" fmla="*/ 1467134 w 1505803"/>
              <a:gd name="connsiteY7" fmla="*/ 2916071 h 3036626"/>
              <a:gd name="connsiteX8" fmla="*/ 1494430 w 1505803"/>
              <a:gd name="connsiteY8" fmla="*/ 2684059 h 3036626"/>
              <a:gd name="connsiteX9" fmla="*/ 1398895 w 1505803"/>
              <a:gd name="connsiteY9" fmla="*/ 2138149 h 3036626"/>
              <a:gd name="connsiteX10" fmla="*/ 1180531 w 1505803"/>
              <a:gd name="connsiteY10" fmla="*/ 1387522 h 3036626"/>
              <a:gd name="connsiteX11" fmla="*/ 962167 w 1505803"/>
              <a:gd name="connsiteY11" fmla="*/ 787021 h 3036626"/>
              <a:gd name="connsiteX12" fmla="*/ 675564 w 1505803"/>
              <a:gd name="connsiteY12" fmla="*/ 309349 h 3036626"/>
              <a:gd name="connsiteX13" fmla="*/ 470848 w 1505803"/>
              <a:gd name="connsiteY13" fmla="*/ 50042 h 3036626"/>
              <a:gd name="connsiteX14" fmla="*/ 348018 w 1505803"/>
              <a:gd name="connsiteY14" fmla="*/ 9098 h 3036626"/>
              <a:gd name="connsiteX15" fmla="*/ 170597 w 1505803"/>
              <a:gd name="connsiteY15" fmla="*/ 22746 h 3036626"/>
              <a:gd name="connsiteX16" fmla="*/ 88710 w 1505803"/>
              <a:gd name="connsiteY16" fmla="*/ 50042 h 3036626"/>
              <a:gd name="connsiteX17" fmla="*/ 20472 w 1505803"/>
              <a:gd name="connsiteY17" fmla="*/ 159224 h 3036626"/>
              <a:gd name="connsiteX18" fmla="*/ 75063 w 1505803"/>
              <a:gd name="connsiteY18" fmla="*/ 350292 h 30366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505803" h="3036626">
                <a:moveTo>
                  <a:pt x="75063" y="350292"/>
                </a:moveTo>
                <a:cubicBezTo>
                  <a:pt x="150126" y="477671"/>
                  <a:pt x="363941" y="723331"/>
                  <a:pt x="470848" y="923498"/>
                </a:cubicBezTo>
                <a:cubicBezTo>
                  <a:pt x="577755" y="1123665"/>
                  <a:pt x="632346" y="1307910"/>
                  <a:pt x="716507" y="1551295"/>
                </a:cubicBezTo>
                <a:cubicBezTo>
                  <a:pt x="800668" y="1794680"/>
                  <a:pt x="921224" y="2172269"/>
                  <a:pt x="975815" y="2383809"/>
                </a:cubicBezTo>
                <a:cubicBezTo>
                  <a:pt x="1030406" y="2595349"/>
                  <a:pt x="1016759" y="2720454"/>
                  <a:pt x="1044054" y="2820537"/>
                </a:cubicBezTo>
                <a:cubicBezTo>
                  <a:pt x="1071350" y="2920621"/>
                  <a:pt x="1098645" y="2950191"/>
                  <a:pt x="1139588" y="2984310"/>
                </a:cubicBezTo>
                <a:cubicBezTo>
                  <a:pt x="1180531" y="3018429"/>
                  <a:pt x="1235122" y="3036626"/>
                  <a:pt x="1289713" y="3025253"/>
                </a:cubicBezTo>
                <a:cubicBezTo>
                  <a:pt x="1344304" y="3013880"/>
                  <a:pt x="1433015" y="2972937"/>
                  <a:pt x="1467134" y="2916071"/>
                </a:cubicBezTo>
                <a:cubicBezTo>
                  <a:pt x="1501253" y="2859205"/>
                  <a:pt x="1505803" y="2813713"/>
                  <a:pt x="1494430" y="2684059"/>
                </a:cubicBezTo>
                <a:cubicBezTo>
                  <a:pt x="1483057" y="2554405"/>
                  <a:pt x="1451211" y="2354238"/>
                  <a:pt x="1398895" y="2138149"/>
                </a:cubicBezTo>
                <a:cubicBezTo>
                  <a:pt x="1346579" y="1922060"/>
                  <a:pt x="1253319" y="1612710"/>
                  <a:pt x="1180531" y="1387522"/>
                </a:cubicBezTo>
                <a:cubicBezTo>
                  <a:pt x="1107743" y="1162334"/>
                  <a:pt x="1046328" y="966716"/>
                  <a:pt x="962167" y="787021"/>
                </a:cubicBezTo>
                <a:cubicBezTo>
                  <a:pt x="878006" y="607326"/>
                  <a:pt x="757450" y="432179"/>
                  <a:pt x="675564" y="309349"/>
                </a:cubicBezTo>
                <a:cubicBezTo>
                  <a:pt x="593678" y="186519"/>
                  <a:pt x="525439" y="100084"/>
                  <a:pt x="470848" y="50042"/>
                </a:cubicBezTo>
                <a:cubicBezTo>
                  <a:pt x="416257" y="0"/>
                  <a:pt x="398060" y="13647"/>
                  <a:pt x="348018" y="9098"/>
                </a:cubicBezTo>
                <a:cubicBezTo>
                  <a:pt x="297976" y="4549"/>
                  <a:pt x="213815" y="15922"/>
                  <a:pt x="170597" y="22746"/>
                </a:cubicBezTo>
                <a:cubicBezTo>
                  <a:pt x="127379" y="29570"/>
                  <a:pt x="113731" y="27296"/>
                  <a:pt x="88710" y="50042"/>
                </a:cubicBezTo>
                <a:cubicBezTo>
                  <a:pt x="63689" y="72788"/>
                  <a:pt x="22747" y="104633"/>
                  <a:pt x="20472" y="159224"/>
                </a:cubicBezTo>
                <a:cubicBezTo>
                  <a:pt x="18198" y="213815"/>
                  <a:pt x="0" y="222913"/>
                  <a:pt x="75063" y="350292"/>
                </a:cubicBezTo>
                <a:close/>
              </a:path>
            </a:pathLst>
          </a:cu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1" name="Bent Arrow 120"/>
          <p:cNvSpPr/>
          <p:nvPr/>
        </p:nvSpPr>
        <p:spPr>
          <a:xfrm rot="1140204">
            <a:off x="5597538" y="1739893"/>
            <a:ext cx="714380" cy="714380"/>
          </a:xfrm>
          <a:prstGeom prst="bentArrow">
            <a:avLst>
              <a:gd name="adj1" fmla="val 25000"/>
              <a:gd name="adj2" fmla="val 25000"/>
              <a:gd name="adj3" fmla="val 25000"/>
              <a:gd name="adj4" fmla="val 75000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cxnSp>
        <p:nvCxnSpPr>
          <p:cNvPr id="122" name="Straight Connector 121"/>
          <p:cNvCxnSpPr/>
          <p:nvPr/>
        </p:nvCxnSpPr>
        <p:spPr>
          <a:xfrm rot="5400000">
            <a:off x="7251719" y="1677975"/>
            <a:ext cx="2357454" cy="1588"/>
          </a:xfrm>
          <a:prstGeom prst="line">
            <a:avLst/>
          </a:prstGeom>
          <a:ln w="66675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123" name="Group 122"/>
          <p:cNvGrpSpPr/>
          <p:nvPr/>
        </p:nvGrpSpPr>
        <p:grpSpPr>
          <a:xfrm>
            <a:off x="7786710" y="500042"/>
            <a:ext cx="658770" cy="461665"/>
            <a:chOff x="4714876" y="2285992"/>
            <a:chExt cx="658770" cy="461665"/>
          </a:xfrm>
        </p:grpSpPr>
        <p:cxnSp>
          <p:nvCxnSpPr>
            <p:cNvPr id="124" name="Straight Connector 123"/>
            <p:cNvCxnSpPr/>
            <p:nvPr/>
          </p:nvCxnSpPr>
          <p:spPr>
            <a:xfrm rot="5400000">
              <a:off x="5144298" y="2499512"/>
              <a:ext cx="428628" cy="1588"/>
            </a:xfrm>
            <a:prstGeom prst="line">
              <a:avLst/>
            </a:prstGeom>
            <a:ln w="63500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25" name="Straight Connector 124"/>
            <p:cNvCxnSpPr/>
            <p:nvPr/>
          </p:nvCxnSpPr>
          <p:spPr>
            <a:xfrm flipV="1">
              <a:off x="5072066" y="2500306"/>
              <a:ext cx="301580" cy="1531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sp>
          <p:nvSpPr>
            <p:cNvPr id="126" name="TextBox 125"/>
            <p:cNvSpPr txBox="1"/>
            <p:nvPr/>
          </p:nvSpPr>
          <p:spPr>
            <a:xfrm>
              <a:off x="4714876" y="2285992"/>
              <a:ext cx="35719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>
                  <a:solidFill>
                    <a:srgbClr val="0070C0"/>
                  </a:solidFill>
                </a:rPr>
                <a:t>G</a:t>
              </a:r>
            </a:p>
          </p:txBody>
        </p:sp>
      </p:grpSp>
      <p:grpSp>
        <p:nvGrpSpPr>
          <p:cNvPr id="127" name="Group 126"/>
          <p:cNvGrpSpPr/>
          <p:nvPr/>
        </p:nvGrpSpPr>
        <p:grpSpPr>
          <a:xfrm>
            <a:off x="7786710" y="1000108"/>
            <a:ext cx="658770" cy="461665"/>
            <a:chOff x="4714876" y="2786058"/>
            <a:chExt cx="658770" cy="461665"/>
          </a:xfrm>
        </p:grpSpPr>
        <p:cxnSp>
          <p:nvCxnSpPr>
            <p:cNvPr id="128" name="Straight Connector 127"/>
            <p:cNvCxnSpPr/>
            <p:nvPr/>
          </p:nvCxnSpPr>
          <p:spPr>
            <a:xfrm rot="5400000">
              <a:off x="5144298" y="2999578"/>
              <a:ext cx="428628" cy="1588"/>
            </a:xfrm>
            <a:prstGeom prst="line">
              <a:avLst/>
            </a:prstGeom>
            <a:ln w="63500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29" name="Straight Connector 128"/>
            <p:cNvCxnSpPr/>
            <p:nvPr/>
          </p:nvCxnSpPr>
          <p:spPr>
            <a:xfrm flipV="1">
              <a:off x="5072066" y="3000372"/>
              <a:ext cx="301580" cy="1531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sp>
          <p:nvSpPr>
            <p:cNvPr id="130" name="TextBox 129"/>
            <p:cNvSpPr txBox="1"/>
            <p:nvPr/>
          </p:nvSpPr>
          <p:spPr>
            <a:xfrm>
              <a:off x="4714876" y="2786058"/>
              <a:ext cx="35719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>
                  <a:solidFill>
                    <a:schemeClr val="accent6">
                      <a:lumMod val="75000"/>
                    </a:schemeClr>
                  </a:solidFill>
                </a:rPr>
                <a:t>A</a:t>
              </a:r>
            </a:p>
          </p:txBody>
        </p:sp>
      </p:grpSp>
      <p:grpSp>
        <p:nvGrpSpPr>
          <p:cNvPr id="131" name="Group 130"/>
          <p:cNvGrpSpPr/>
          <p:nvPr/>
        </p:nvGrpSpPr>
        <p:grpSpPr>
          <a:xfrm>
            <a:off x="7786710" y="1500174"/>
            <a:ext cx="658770" cy="461665"/>
            <a:chOff x="4714876" y="3357562"/>
            <a:chExt cx="658770" cy="461665"/>
          </a:xfrm>
        </p:grpSpPr>
        <p:cxnSp>
          <p:nvCxnSpPr>
            <p:cNvPr id="132" name="Straight Connector 131"/>
            <p:cNvCxnSpPr/>
            <p:nvPr/>
          </p:nvCxnSpPr>
          <p:spPr>
            <a:xfrm rot="5400000">
              <a:off x="5144298" y="3571082"/>
              <a:ext cx="428628" cy="1588"/>
            </a:xfrm>
            <a:prstGeom prst="line">
              <a:avLst/>
            </a:prstGeom>
            <a:ln w="63500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33" name="Straight Connector 132"/>
            <p:cNvCxnSpPr/>
            <p:nvPr/>
          </p:nvCxnSpPr>
          <p:spPr>
            <a:xfrm flipV="1">
              <a:off x="5072066" y="3571876"/>
              <a:ext cx="301580" cy="1531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sp>
          <p:nvSpPr>
            <p:cNvPr id="134" name="TextBox 133"/>
            <p:cNvSpPr txBox="1"/>
            <p:nvPr/>
          </p:nvSpPr>
          <p:spPr>
            <a:xfrm>
              <a:off x="4714876" y="3357562"/>
              <a:ext cx="35719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 smtClean="0">
                  <a:solidFill>
                    <a:srgbClr val="FF0000"/>
                  </a:solidFill>
                </a:rPr>
                <a:t>C</a:t>
              </a:r>
              <a:endParaRPr lang="en-GB" sz="2400" b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35" name="Group 134"/>
          <p:cNvGrpSpPr/>
          <p:nvPr/>
        </p:nvGrpSpPr>
        <p:grpSpPr>
          <a:xfrm>
            <a:off x="7786710" y="2000240"/>
            <a:ext cx="658770" cy="461665"/>
            <a:chOff x="4714876" y="3857628"/>
            <a:chExt cx="658770" cy="461665"/>
          </a:xfrm>
        </p:grpSpPr>
        <p:cxnSp>
          <p:nvCxnSpPr>
            <p:cNvPr id="136" name="Straight Connector 135"/>
            <p:cNvCxnSpPr/>
            <p:nvPr/>
          </p:nvCxnSpPr>
          <p:spPr>
            <a:xfrm rot="5400000">
              <a:off x="5144298" y="4071148"/>
              <a:ext cx="428628" cy="1588"/>
            </a:xfrm>
            <a:prstGeom prst="line">
              <a:avLst/>
            </a:prstGeom>
            <a:ln w="63500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37" name="Straight Connector 136"/>
            <p:cNvCxnSpPr/>
            <p:nvPr/>
          </p:nvCxnSpPr>
          <p:spPr>
            <a:xfrm flipV="1">
              <a:off x="5072066" y="4071942"/>
              <a:ext cx="301580" cy="1531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sp>
          <p:nvSpPr>
            <p:cNvPr id="138" name="TextBox 137"/>
            <p:cNvSpPr txBox="1"/>
            <p:nvPr/>
          </p:nvSpPr>
          <p:spPr>
            <a:xfrm>
              <a:off x="4714876" y="3857628"/>
              <a:ext cx="35719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 smtClean="0">
                  <a:solidFill>
                    <a:srgbClr val="EE00C1"/>
                  </a:solidFill>
                </a:rPr>
                <a:t>U</a:t>
              </a:r>
              <a:endParaRPr lang="en-GB" sz="2400" b="1" dirty="0">
                <a:solidFill>
                  <a:srgbClr val="EE00C1"/>
                </a:solidFill>
              </a:endParaRPr>
            </a:p>
          </p:txBody>
        </p:sp>
      </p:grpSp>
      <p:grpSp>
        <p:nvGrpSpPr>
          <p:cNvPr id="139" name="Group 138"/>
          <p:cNvGrpSpPr/>
          <p:nvPr/>
        </p:nvGrpSpPr>
        <p:grpSpPr>
          <a:xfrm>
            <a:off x="7786710" y="2500306"/>
            <a:ext cx="658770" cy="461665"/>
            <a:chOff x="4714876" y="6000768"/>
            <a:chExt cx="658770" cy="461665"/>
          </a:xfrm>
        </p:grpSpPr>
        <p:cxnSp>
          <p:nvCxnSpPr>
            <p:cNvPr id="140" name="Straight Connector 139"/>
            <p:cNvCxnSpPr/>
            <p:nvPr/>
          </p:nvCxnSpPr>
          <p:spPr>
            <a:xfrm rot="5400000">
              <a:off x="5144298" y="6214288"/>
              <a:ext cx="428628" cy="1588"/>
            </a:xfrm>
            <a:prstGeom prst="line">
              <a:avLst/>
            </a:prstGeom>
            <a:ln w="63500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41" name="Straight Connector 140"/>
            <p:cNvCxnSpPr/>
            <p:nvPr/>
          </p:nvCxnSpPr>
          <p:spPr>
            <a:xfrm flipV="1">
              <a:off x="5072066" y="6215082"/>
              <a:ext cx="301580" cy="1531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sp>
          <p:nvSpPr>
            <p:cNvPr id="142" name="TextBox 141"/>
            <p:cNvSpPr txBox="1"/>
            <p:nvPr/>
          </p:nvSpPr>
          <p:spPr>
            <a:xfrm>
              <a:off x="4714876" y="6000768"/>
              <a:ext cx="35719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 smtClean="0">
                  <a:solidFill>
                    <a:srgbClr val="FF0000"/>
                  </a:solidFill>
                </a:rPr>
                <a:t>C</a:t>
              </a:r>
              <a:endParaRPr lang="en-GB" sz="2400" b="1" dirty="0">
                <a:solidFill>
                  <a:srgbClr val="FF0000"/>
                </a:solidFill>
              </a:endParaRPr>
            </a:p>
          </p:txBody>
        </p:sp>
      </p:grpSp>
      <p:sp>
        <p:nvSpPr>
          <p:cNvPr id="146" name="Freeform 145"/>
          <p:cNvSpPr/>
          <p:nvPr/>
        </p:nvSpPr>
        <p:spPr>
          <a:xfrm>
            <a:off x="6971731" y="6043683"/>
            <a:ext cx="514066" cy="1228299"/>
          </a:xfrm>
          <a:custGeom>
            <a:avLst/>
            <a:gdLst>
              <a:gd name="connsiteX0" fmla="*/ 29570 w 514066"/>
              <a:gd name="connsiteY0" fmla="*/ 1107744 h 1228299"/>
              <a:gd name="connsiteX1" fmla="*/ 29570 w 514066"/>
              <a:gd name="connsiteY1" fmla="*/ 479947 h 1228299"/>
              <a:gd name="connsiteX2" fmla="*/ 43218 w 514066"/>
              <a:gd name="connsiteY2" fmla="*/ 138753 h 1228299"/>
              <a:gd name="connsiteX3" fmla="*/ 288878 w 514066"/>
              <a:gd name="connsiteY3" fmla="*/ 2275 h 1228299"/>
              <a:gd name="connsiteX4" fmla="*/ 452651 w 514066"/>
              <a:gd name="connsiteY4" fmla="*/ 125105 h 1228299"/>
              <a:gd name="connsiteX5" fmla="*/ 507242 w 514066"/>
              <a:gd name="connsiteY5" fmla="*/ 548186 h 1228299"/>
              <a:gd name="connsiteX6" fmla="*/ 493594 w 514066"/>
              <a:gd name="connsiteY6" fmla="*/ 971266 h 1228299"/>
              <a:gd name="connsiteX7" fmla="*/ 466299 w 514066"/>
              <a:gd name="connsiteY7" fmla="*/ 1148687 h 1228299"/>
              <a:gd name="connsiteX8" fmla="*/ 247935 w 514066"/>
              <a:gd name="connsiteY8" fmla="*/ 1203278 h 1228299"/>
              <a:gd name="connsiteX9" fmla="*/ 84162 w 514066"/>
              <a:gd name="connsiteY9" fmla="*/ 1203278 h 1228299"/>
              <a:gd name="connsiteX10" fmla="*/ 29570 w 514066"/>
              <a:gd name="connsiteY10" fmla="*/ 1107744 h 12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14066" h="1228299">
                <a:moveTo>
                  <a:pt x="29570" y="1107744"/>
                </a:moveTo>
                <a:cubicBezTo>
                  <a:pt x="20471" y="987189"/>
                  <a:pt x="27295" y="641445"/>
                  <a:pt x="29570" y="479947"/>
                </a:cubicBezTo>
                <a:cubicBezTo>
                  <a:pt x="31845" y="318449"/>
                  <a:pt x="0" y="218365"/>
                  <a:pt x="43218" y="138753"/>
                </a:cubicBezTo>
                <a:cubicBezTo>
                  <a:pt x="86436" y="59141"/>
                  <a:pt x="220639" y="4550"/>
                  <a:pt x="288878" y="2275"/>
                </a:cubicBezTo>
                <a:cubicBezTo>
                  <a:pt x="357117" y="0"/>
                  <a:pt x="416257" y="34120"/>
                  <a:pt x="452651" y="125105"/>
                </a:cubicBezTo>
                <a:cubicBezTo>
                  <a:pt x="489045" y="216090"/>
                  <a:pt x="500418" y="407159"/>
                  <a:pt x="507242" y="548186"/>
                </a:cubicBezTo>
                <a:cubicBezTo>
                  <a:pt x="514066" y="689213"/>
                  <a:pt x="500418" y="871183"/>
                  <a:pt x="493594" y="971266"/>
                </a:cubicBezTo>
                <a:cubicBezTo>
                  <a:pt x="486770" y="1071349"/>
                  <a:pt x="507242" y="1110018"/>
                  <a:pt x="466299" y="1148687"/>
                </a:cubicBezTo>
                <a:cubicBezTo>
                  <a:pt x="425356" y="1187356"/>
                  <a:pt x="311624" y="1194180"/>
                  <a:pt x="247935" y="1203278"/>
                </a:cubicBezTo>
                <a:cubicBezTo>
                  <a:pt x="184246" y="1212376"/>
                  <a:pt x="120556" y="1221475"/>
                  <a:pt x="84162" y="1203278"/>
                </a:cubicBezTo>
                <a:cubicBezTo>
                  <a:pt x="47768" y="1185081"/>
                  <a:pt x="38669" y="1228299"/>
                  <a:pt x="29570" y="1107744"/>
                </a:cubicBezTo>
                <a:close/>
              </a:path>
            </a:pathLst>
          </a:cu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7" name="TextBox 146"/>
          <p:cNvSpPr txBox="1"/>
          <p:nvPr/>
        </p:nvSpPr>
        <p:spPr>
          <a:xfrm>
            <a:off x="3214678" y="1142984"/>
            <a:ext cx="17859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/>
              <a:t>nucleus</a:t>
            </a:r>
            <a:endParaRPr lang="en-GB" sz="3200" b="1" dirty="0"/>
          </a:p>
        </p:txBody>
      </p:sp>
      <p:sp>
        <p:nvSpPr>
          <p:cNvPr id="148" name="TextBox 147"/>
          <p:cNvSpPr txBox="1"/>
          <p:nvPr/>
        </p:nvSpPr>
        <p:spPr>
          <a:xfrm>
            <a:off x="7143768" y="3357562"/>
            <a:ext cx="20002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/>
              <a:t>cytoplasm</a:t>
            </a:r>
            <a:endParaRPr lang="en-GB" sz="3200" b="1" dirty="0"/>
          </a:p>
        </p:txBody>
      </p:sp>
      <p:sp>
        <p:nvSpPr>
          <p:cNvPr id="149" name="TextBox 148"/>
          <p:cNvSpPr txBox="1"/>
          <p:nvPr/>
        </p:nvSpPr>
        <p:spPr>
          <a:xfrm>
            <a:off x="357158" y="6357958"/>
            <a:ext cx="928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/>
              <a:t>DNA</a:t>
            </a:r>
            <a:endParaRPr lang="en-GB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73 -0.00069 L -0.02813 -0.09829 L 0.00902 -0.28515 L 0.07066 -0.36656 L 0.08386 -0.44612 L 0.0302 -0.49376 " pathEditMode="relative" rAng="0" ptsTypes="AAAAAA">
                                      <p:cBhvr>
                                        <p:cTn id="45" dur="2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" y="-247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1.12858E-6 L -0.01632 -0.13922 L -0.07465 -0.22271 C -0.09062 -0.22803 -0.10677 -0.23196 -0.1224 -0.23866 C -0.12951 -0.24167 -0.12378 -0.2685 -0.12378 -0.2685 L -0.06267 -0.30018 L -0.04913 -0.38575 C -0.06163 -0.40356 -0.07205 -0.42437 -0.08646 -0.4394 C -0.09288 -0.44611 -0.10486 -0.43154 -0.11198 -0.43154 C -0.11267 -0.43154 -0.11094 -0.4327 -0.11042 -0.43339 " pathEditMode="relative" ptsTypes="AAffAAfffA">
                                      <p:cBhvr>
                                        <p:cTn id="47" dur="2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4.93062E-6 L -0.02379 -0.09436 L 0.03142 -0.20976 L 0.07083 -0.34621 L 0.04722 -0.37766 L 0.00781 -0.38807 " pathEditMode="relative" ptsTypes="AAAAAA">
                                      <p:cBhvr>
                                        <p:cTn id="49" dur="2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9.72222E-6 -6.33673E-6 L -0.03142 -0.11541 L 9.72222E-6 -0.24122 L -0.02361 -0.33558 L -0.04722 -0.33558 L -0.09445 -0.33558 " pathEditMode="relative" ptsTypes="AAAAAA">
                                      <p:cBhvr>
                                        <p:cTn id="51" dur="2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2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6.33673E-6 L -0.02361 -0.07355 L -0.0158 -0.18895 L 0.11024 -0.18895 L 0.16528 -0.1575 L 0.21267 -0.20976 L 0.19687 -0.2729 L 0.17326 -0.2729 L 0.14965 -0.25186 L 0.11024 -0.25186 " pathEditMode="relative" ptsTypes="AAAAAAAAAA">
                                      <p:cBhvr>
                                        <p:cTn id="53" dur="2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8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3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7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70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73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76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79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82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6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9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2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5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8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1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" grpId="0"/>
      <p:bldP spid="90" grpId="0"/>
      <p:bldP spid="91" grpId="0"/>
      <p:bldP spid="92" grpId="0"/>
      <p:bldP spid="93" grpId="0"/>
      <p:bldP spid="12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35719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Introducing RNA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714356"/>
            <a:ext cx="8858312" cy="6000792"/>
          </a:xfrm>
        </p:spPr>
        <p:txBody>
          <a:bodyPr>
            <a:normAutofit/>
          </a:bodyPr>
          <a:lstStyle/>
          <a:p>
            <a:r>
              <a:rPr lang="en-GB" sz="2600" dirty="0" smtClean="0"/>
              <a:t>You’ve just been introduced to a type of RNA.</a:t>
            </a:r>
          </a:p>
          <a:p>
            <a:r>
              <a:rPr lang="en-GB" sz="2600" dirty="0" smtClean="0"/>
              <a:t>There are </a:t>
            </a:r>
            <a:r>
              <a:rPr lang="en-GB" sz="2600" b="1" u="sng" dirty="0" smtClean="0"/>
              <a:t>TWO</a:t>
            </a:r>
            <a:r>
              <a:rPr lang="en-GB" sz="2600" dirty="0" smtClean="0"/>
              <a:t> main types of RNA you need to know about at this stage.</a:t>
            </a:r>
          </a:p>
          <a:p>
            <a:endParaRPr lang="en-GB" sz="2600" b="1" dirty="0"/>
          </a:p>
          <a:p>
            <a:endParaRPr lang="en-GB" sz="2600" b="1" dirty="0" smtClean="0"/>
          </a:p>
          <a:p>
            <a:endParaRPr lang="en-GB" sz="2600" b="1" dirty="0"/>
          </a:p>
          <a:p>
            <a:r>
              <a:rPr lang="en-GB" sz="2600" dirty="0" smtClean="0"/>
              <a:t>In the previous slide, you saw a type of RNA that acted as a </a:t>
            </a:r>
            <a:r>
              <a:rPr lang="en-GB" sz="2600" b="1" dirty="0" smtClean="0"/>
              <a:t>messenger.</a:t>
            </a:r>
          </a:p>
          <a:p>
            <a:r>
              <a:rPr lang="en-GB" sz="2600" dirty="0" smtClean="0"/>
              <a:t>It transferred the DNA code from the nucleus to the cytoplasm.</a:t>
            </a:r>
          </a:p>
          <a:p>
            <a:r>
              <a:rPr lang="en-GB" sz="2600" dirty="0" smtClean="0"/>
              <a:t>Hence, we call it </a:t>
            </a:r>
            <a:r>
              <a:rPr lang="en-GB" sz="2600" b="1" dirty="0" smtClean="0"/>
              <a:t>messenger RNA </a:t>
            </a:r>
            <a:r>
              <a:rPr lang="en-GB" sz="2600" dirty="0" smtClean="0"/>
              <a:t>(or </a:t>
            </a:r>
            <a:r>
              <a:rPr lang="en-GB" sz="2600" b="1" dirty="0" smtClean="0"/>
              <a:t>mRNA</a:t>
            </a:r>
            <a:r>
              <a:rPr lang="en-GB" sz="2600" dirty="0" smtClean="0"/>
              <a:t>).</a:t>
            </a:r>
          </a:p>
          <a:p>
            <a:r>
              <a:rPr lang="en-GB" sz="2600" dirty="0" smtClean="0"/>
              <a:t>mRNA is small enough to leave through the nuclear pores.</a:t>
            </a:r>
            <a:endParaRPr lang="en-GB" sz="4000" dirty="0" smtClean="0"/>
          </a:p>
          <a:p>
            <a:pPr algn="ctr">
              <a:buNone/>
            </a:pPr>
            <a:endParaRPr lang="en-GB" sz="2600" b="1" dirty="0"/>
          </a:p>
          <a:p>
            <a:pPr algn="ctr">
              <a:buNone/>
            </a:pPr>
            <a:endParaRPr lang="en-GB" sz="2600" b="1" dirty="0" smtClean="0"/>
          </a:p>
          <a:p>
            <a:pPr algn="ctr">
              <a:buNone/>
            </a:pPr>
            <a:endParaRPr lang="en-GB" sz="26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500166" y="2428868"/>
            <a:ext cx="25717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/>
              <a:t>mRNA</a:t>
            </a:r>
            <a:endParaRPr lang="en-GB" sz="32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4643438" y="2428868"/>
            <a:ext cx="25717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/>
              <a:t>tRNA</a:t>
            </a:r>
            <a:endParaRPr lang="en-GB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http://images1.clinicaltools.com/images/gene/rna2.jpg"/>
          <p:cNvPicPr>
            <a:picLocks noChangeAspect="1" noChangeArrowheads="1"/>
          </p:cNvPicPr>
          <p:nvPr/>
        </p:nvPicPr>
        <p:blipFill>
          <a:blip r:embed="rId2"/>
          <a:srcRect l="26186" t="2175" r="28241" b="19297"/>
          <a:stretch>
            <a:fillRect/>
          </a:stretch>
        </p:blipFill>
        <p:spPr bwMode="auto">
          <a:xfrm>
            <a:off x="142844" y="142851"/>
            <a:ext cx="3357586" cy="6619209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14282" y="5929330"/>
            <a:ext cx="121444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 smtClean="0"/>
              <a:t>RNA</a:t>
            </a:r>
            <a:endParaRPr lang="en-GB" sz="4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214546" y="5929330"/>
            <a:ext cx="121444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 smtClean="0"/>
              <a:t>DNA</a:t>
            </a:r>
            <a:endParaRPr lang="en-GB" sz="4000" b="1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3571868" y="142852"/>
            <a:ext cx="5429288" cy="657229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GB" sz="26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RNA</a:t>
            </a:r>
            <a:r>
              <a:rPr kumimoji="0" lang="en-GB" sz="2600" b="1" i="0" u="sng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vs. DNA Structure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GB" sz="2600" b="1" u="sng" baseline="0" dirty="0"/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GB" sz="2600" i="0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Just like DNA, RNA is a </a:t>
            </a:r>
            <a:r>
              <a:rPr kumimoji="0" lang="en-GB" sz="2600" b="1" i="0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polymer</a:t>
            </a:r>
            <a:r>
              <a:rPr kumimoji="0" lang="en-GB" sz="2600" i="0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made up of repeating </a:t>
            </a:r>
            <a:r>
              <a:rPr kumimoji="0" lang="en-GB" sz="2600" b="1" i="0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nucleotide monomers</a:t>
            </a:r>
            <a:r>
              <a:rPr kumimoji="0" lang="en-GB" sz="2600" i="0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GB" sz="2600" baseline="0" dirty="0"/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GB" sz="2600" i="0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RNA however, does </a:t>
            </a:r>
            <a:r>
              <a:rPr kumimoji="0" lang="en-GB" sz="2600" b="1" i="0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not</a:t>
            </a:r>
            <a:r>
              <a:rPr kumimoji="0" lang="en-GB" sz="2600" i="0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pair up with a corresponding strand. It stays as a </a:t>
            </a:r>
            <a:r>
              <a:rPr kumimoji="0" lang="en-GB" sz="2600" b="1" i="0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single-strand</a:t>
            </a:r>
            <a:r>
              <a:rPr kumimoji="0" lang="en-GB" sz="2600" i="0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GB" sz="2600" baseline="0" dirty="0"/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GB" sz="2600" i="0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nucleotides that make up RNA and DNA are very similar, but have some </a:t>
            </a:r>
            <a:r>
              <a:rPr kumimoji="0" lang="en-GB" sz="2600" b="1" i="0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subtle differences</a:t>
            </a:r>
            <a:r>
              <a:rPr kumimoji="0" lang="en-GB" sz="2600" i="0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endParaRPr kumimoji="0" lang="en-GB" sz="2600" i="0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321</TotalTime>
  <Words>789</Words>
  <Application>Microsoft Office PowerPoint</Application>
  <PresentationFormat>On-screen Show (4:3)</PresentationFormat>
  <Paragraphs>163</Paragraphs>
  <Slides>18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14.1 Structure of Ribonucleic Acid (RNA)</vt:lpstr>
      <vt:lpstr>14.1 Structure of ribonucleic acid</vt:lpstr>
      <vt:lpstr>Remembering DNA</vt:lpstr>
      <vt:lpstr>How do bases pair together?</vt:lpstr>
      <vt:lpstr>What’s the point of DNA?</vt:lpstr>
      <vt:lpstr>Location, Location, Location</vt:lpstr>
      <vt:lpstr>Slide 7</vt:lpstr>
      <vt:lpstr>Introducing RNA</vt:lpstr>
      <vt:lpstr>Slide 9</vt:lpstr>
      <vt:lpstr>Nucleotides in RNA and DNA</vt:lpstr>
      <vt:lpstr>mRNA</vt:lpstr>
      <vt:lpstr>mRNA</vt:lpstr>
      <vt:lpstr>The Triplet Code</vt:lpstr>
      <vt:lpstr>The Triplet Code</vt:lpstr>
      <vt:lpstr>Slide 15</vt:lpstr>
      <vt:lpstr>tRNA</vt:lpstr>
      <vt:lpstr>tRNA</vt:lpstr>
      <vt:lpstr>tRNA</vt:lpstr>
    </vt:vector>
  </TitlesOfParts>
  <Company>RM plc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14.1 Structure of Ribonucleic Acid (RNA)</dc:title>
  <dc:creator> </dc:creator>
  <cp:lastModifiedBy> </cp:lastModifiedBy>
  <cp:revision>16</cp:revision>
  <dcterms:created xsi:type="dcterms:W3CDTF">2010-01-26T11:51:36Z</dcterms:created>
  <dcterms:modified xsi:type="dcterms:W3CDTF">2010-02-01T13:45:54Z</dcterms:modified>
</cp:coreProperties>
</file>