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0" r:id="rId4"/>
    <p:sldId id="256" r:id="rId5"/>
    <p:sldId id="267" r:id="rId6"/>
    <p:sldId id="257" r:id="rId7"/>
    <p:sldId id="258" r:id="rId8"/>
    <p:sldId id="261" r:id="rId9"/>
    <p:sldId id="262" r:id="rId10"/>
    <p:sldId id="260" r:id="rId11"/>
    <p:sldId id="259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4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2/2/2010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597EF-428B-4E53-BA18-2569CC3FDF2F}" type="datetimeFigureOut">
              <a:rPr lang="en-US" smtClean="0"/>
              <a:pPr/>
              <a:t>2/2/2010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tRNA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ounded Rectangle 115"/>
          <p:cNvSpPr/>
          <p:nvPr/>
        </p:nvSpPr>
        <p:spPr>
          <a:xfrm>
            <a:off x="3071802" y="1714488"/>
            <a:ext cx="1500198" cy="1000132"/>
          </a:xfrm>
          <a:prstGeom prst="roundRect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ounded Rectangle 111"/>
          <p:cNvSpPr/>
          <p:nvPr/>
        </p:nvSpPr>
        <p:spPr>
          <a:xfrm>
            <a:off x="3071802" y="4429132"/>
            <a:ext cx="1500198" cy="1000132"/>
          </a:xfrm>
          <a:prstGeom prst="roundRect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ounded Rectangle 44"/>
          <p:cNvSpPr/>
          <p:nvPr/>
        </p:nvSpPr>
        <p:spPr>
          <a:xfrm>
            <a:off x="5000628" y="1643050"/>
            <a:ext cx="1500198" cy="1000132"/>
          </a:xfrm>
          <a:prstGeom prst="roundRect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2612950" y="642918"/>
            <a:ext cx="1792309" cy="5512158"/>
          </a:xfrm>
          <a:custGeom>
            <a:avLst/>
            <a:gdLst>
              <a:gd name="connsiteX0" fmla="*/ 42929 w 1792309"/>
              <a:gd name="connsiteY0" fmla="*/ 0 h 5512158"/>
              <a:gd name="connsiteX1" fmla="*/ 210354 w 1792309"/>
              <a:gd name="connsiteY1" fmla="*/ 128789 h 5512158"/>
              <a:gd name="connsiteX2" fmla="*/ 854298 w 1792309"/>
              <a:gd name="connsiteY2" fmla="*/ 257578 h 5512158"/>
              <a:gd name="connsiteX3" fmla="*/ 1176270 w 1792309"/>
              <a:gd name="connsiteY3" fmla="*/ 309093 h 5512158"/>
              <a:gd name="connsiteX4" fmla="*/ 1292180 w 1792309"/>
              <a:gd name="connsiteY4" fmla="*/ 502276 h 5512158"/>
              <a:gd name="connsiteX5" fmla="*/ 931571 w 1792309"/>
              <a:gd name="connsiteY5" fmla="*/ 669702 h 5512158"/>
              <a:gd name="connsiteX6" fmla="*/ 158839 w 1792309"/>
              <a:gd name="connsiteY6" fmla="*/ 811369 h 5512158"/>
              <a:gd name="connsiteX7" fmla="*/ 68687 w 1792309"/>
              <a:gd name="connsiteY7" fmla="*/ 888643 h 5512158"/>
              <a:gd name="connsiteX8" fmla="*/ 81566 w 1792309"/>
              <a:gd name="connsiteY8" fmla="*/ 1004552 h 5512158"/>
              <a:gd name="connsiteX9" fmla="*/ 390659 w 1792309"/>
              <a:gd name="connsiteY9" fmla="*/ 1120462 h 5512158"/>
              <a:gd name="connsiteX10" fmla="*/ 1279301 w 1792309"/>
              <a:gd name="connsiteY10" fmla="*/ 1223493 h 5512158"/>
              <a:gd name="connsiteX11" fmla="*/ 1704304 w 1792309"/>
              <a:gd name="connsiteY11" fmla="*/ 1352282 h 5512158"/>
              <a:gd name="connsiteX12" fmla="*/ 1768698 w 1792309"/>
              <a:gd name="connsiteY12" fmla="*/ 1854558 h 5512158"/>
              <a:gd name="connsiteX13" fmla="*/ 1768698 w 1792309"/>
              <a:gd name="connsiteY13" fmla="*/ 4031088 h 5512158"/>
              <a:gd name="connsiteX14" fmla="*/ 1627031 w 1792309"/>
              <a:gd name="connsiteY14" fmla="*/ 4417454 h 5512158"/>
              <a:gd name="connsiteX15" fmla="*/ 1047481 w 1792309"/>
              <a:gd name="connsiteY15" fmla="*/ 4533364 h 5512158"/>
              <a:gd name="connsiteX16" fmla="*/ 261870 w 1792309"/>
              <a:gd name="connsiteY16" fmla="*/ 4597758 h 5512158"/>
              <a:gd name="connsiteX17" fmla="*/ 68687 w 1792309"/>
              <a:gd name="connsiteY17" fmla="*/ 4713668 h 5512158"/>
              <a:gd name="connsiteX18" fmla="*/ 107324 w 1792309"/>
              <a:gd name="connsiteY18" fmla="*/ 4893972 h 5512158"/>
              <a:gd name="connsiteX19" fmla="*/ 712631 w 1792309"/>
              <a:gd name="connsiteY19" fmla="*/ 4971245 h 5512158"/>
              <a:gd name="connsiteX20" fmla="*/ 1356574 w 1792309"/>
              <a:gd name="connsiteY20" fmla="*/ 5009882 h 5512158"/>
              <a:gd name="connsiteX21" fmla="*/ 1433847 w 1792309"/>
              <a:gd name="connsiteY21" fmla="*/ 5215944 h 5512158"/>
              <a:gd name="connsiteX22" fmla="*/ 596721 w 1792309"/>
              <a:gd name="connsiteY22" fmla="*/ 5409127 h 5512158"/>
              <a:gd name="connsiteX23" fmla="*/ 107324 w 1792309"/>
              <a:gd name="connsiteY23" fmla="*/ 5447764 h 5512158"/>
              <a:gd name="connsiteX24" fmla="*/ 17171 w 1792309"/>
              <a:gd name="connsiteY24" fmla="*/ 5512158 h 5512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92309" h="5512158">
                <a:moveTo>
                  <a:pt x="42929" y="0"/>
                </a:moveTo>
                <a:cubicBezTo>
                  <a:pt x="59027" y="42929"/>
                  <a:pt x="75126" y="85859"/>
                  <a:pt x="210354" y="128789"/>
                </a:cubicBezTo>
                <a:cubicBezTo>
                  <a:pt x="345582" y="171719"/>
                  <a:pt x="693312" y="227527"/>
                  <a:pt x="854298" y="257578"/>
                </a:cubicBezTo>
                <a:cubicBezTo>
                  <a:pt x="1015284" y="287629"/>
                  <a:pt x="1103290" y="268310"/>
                  <a:pt x="1176270" y="309093"/>
                </a:cubicBezTo>
                <a:cubicBezTo>
                  <a:pt x="1249250" y="349876"/>
                  <a:pt x="1332963" y="442175"/>
                  <a:pt x="1292180" y="502276"/>
                </a:cubicBezTo>
                <a:cubicBezTo>
                  <a:pt x="1251397" y="562378"/>
                  <a:pt x="1120461" y="618187"/>
                  <a:pt x="931571" y="669702"/>
                </a:cubicBezTo>
                <a:cubicBezTo>
                  <a:pt x="742681" y="721218"/>
                  <a:pt x="302653" y="774879"/>
                  <a:pt x="158839" y="811369"/>
                </a:cubicBezTo>
                <a:cubicBezTo>
                  <a:pt x="15025" y="847859"/>
                  <a:pt x="81566" y="856446"/>
                  <a:pt x="68687" y="888643"/>
                </a:cubicBezTo>
                <a:cubicBezTo>
                  <a:pt x="55808" y="920840"/>
                  <a:pt x="27904" y="965916"/>
                  <a:pt x="81566" y="1004552"/>
                </a:cubicBezTo>
                <a:cubicBezTo>
                  <a:pt x="135228" y="1043189"/>
                  <a:pt x="191037" y="1083972"/>
                  <a:pt x="390659" y="1120462"/>
                </a:cubicBezTo>
                <a:cubicBezTo>
                  <a:pt x="590282" y="1156952"/>
                  <a:pt x="1060360" y="1184856"/>
                  <a:pt x="1279301" y="1223493"/>
                </a:cubicBezTo>
                <a:cubicBezTo>
                  <a:pt x="1498242" y="1262130"/>
                  <a:pt x="1622738" y="1247105"/>
                  <a:pt x="1704304" y="1352282"/>
                </a:cubicBezTo>
                <a:cubicBezTo>
                  <a:pt x="1785870" y="1457459"/>
                  <a:pt x="1757966" y="1408090"/>
                  <a:pt x="1768698" y="1854558"/>
                </a:cubicBezTo>
                <a:cubicBezTo>
                  <a:pt x="1779430" y="2301026"/>
                  <a:pt x="1792309" y="3603939"/>
                  <a:pt x="1768698" y="4031088"/>
                </a:cubicBezTo>
                <a:cubicBezTo>
                  <a:pt x="1745087" y="4458237"/>
                  <a:pt x="1747234" y="4333741"/>
                  <a:pt x="1627031" y="4417454"/>
                </a:cubicBezTo>
                <a:cubicBezTo>
                  <a:pt x="1506828" y="4501167"/>
                  <a:pt x="1275008" y="4503313"/>
                  <a:pt x="1047481" y="4533364"/>
                </a:cubicBezTo>
                <a:cubicBezTo>
                  <a:pt x="819954" y="4563415"/>
                  <a:pt x="425002" y="4567707"/>
                  <a:pt x="261870" y="4597758"/>
                </a:cubicBezTo>
                <a:cubicBezTo>
                  <a:pt x="98738" y="4627809"/>
                  <a:pt x="94445" y="4664299"/>
                  <a:pt x="68687" y="4713668"/>
                </a:cubicBezTo>
                <a:cubicBezTo>
                  <a:pt x="42929" y="4763037"/>
                  <a:pt x="0" y="4851043"/>
                  <a:pt x="107324" y="4893972"/>
                </a:cubicBezTo>
                <a:cubicBezTo>
                  <a:pt x="214648" y="4936901"/>
                  <a:pt x="504423" y="4951927"/>
                  <a:pt x="712631" y="4971245"/>
                </a:cubicBezTo>
                <a:cubicBezTo>
                  <a:pt x="920839" y="4990563"/>
                  <a:pt x="1236371" y="4969099"/>
                  <a:pt x="1356574" y="5009882"/>
                </a:cubicBezTo>
                <a:cubicBezTo>
                  <a:pt x="1476777" y="5050665"/>
                  <a:pt x="1560489" y="5149403"/>
                  <a:pt x="1433847" y="5215944"/>
                </a:cubicBezTo>
                <a:cubicBezTo>
                  <a:pt x="1307205" y="5282485"/>
                  <a:pt x="817808" y="5370490"/>
                  <a:pt x="596721" y="5409127"/>
                </a:cubicBezTo>
                <a:cubicBezTo>
                  <a:pt x="375634" y="5447764"/>
                  <a:pt x="203916" y="5430592"/>
                  <a:pt x="107324" y="5447764"/>
                </a:cubicBezTo>
                <a:cubicBezTo>
                  <a:pt x="10732" y="5464936"/>
                  <a:pt x="13951" y="5488547"/>
                  <a:pt x="17171" y="5512158"/>
                </a:cubicBezTo>
              </a:path>
            </a:pathLst>
          </a:custGeom>
          <a:ln w="1079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 flipH="1">
            <a:off x="2357422" y="658190"/>
            <a:ext cx="1649433" cy="5512158"/>
          </a:xfrm>
          <a:custGeom>
            <a:avLst/>
            <a:gdLst>
              <a:gd name="connsiteX0" fmla="*/ 42929 w 1792309"/>
              <a:gd name="connsiteY0" fmla="*/ 0 h 5512158"/>
              <a:gd name="connsiteX1" fmla="*/ 210354 w 1792309"/>
              <a:gd name="connsiteY1" fmla="*/ 128789 h 5512158"/>
              <a:gd name="connsiteX2" fmla="*/ 854298 w 1792309"/>
              <a:gd name="connsiteY2" fmla="*/ 257578 h 5512158"/>
              <a:gd name="connsiteX3" fmla="*/ 1176270 w 1792309"/>
              <a:gd name="connsiteY3" fmla="*/ 309093 h 5512158"/>
              <a:gd name="connsiteX4" fmla="*/ 1292180 w 1792309"/>
              <a:gd name="connsiteY4" fmla="*/ 502276 h 5512158"/>
              <a:gd name="connsiteX5" fmla="*/ 931571 w 1792309"/>
              <a:gd name="connsiteY5" fmla="*/ 669702 h 5512158"/>
              <a:gd name="connsiteX6" fmla="*/ 158839 w 1792309"/>
              <a:gd name="connsiteY6" fmla="*/ 811369 h 5512158"/>
              <a:gd name="connsiteX7" fmla="*/ 68687 w 1792309"/>
              <a:gd name="connsiteY7" fmla="*/ 888643 h 5512158"/>
              <a:gd name="connsiteX8" fmla="*/ 81566 w 1792309"/>
              <a:gd name="connsiteY8" fmla="*/ 1004552 h 5512158"/>
              <a:gd name="connsiteX9" fmla="*/ 390659 w 1792309"/>
              <a:gd name="connsiteY9" fmla="*/ 1120462 h 5512158"/>
              <a:gd name="connsiteX10" fmla="*/ 1279301 w 1792309"/>
              <a:gd name="connsiteY10" fmla="*/ 1223493 h 5512158"/>
              <a:gd name="connsiteX11" fmla="*/ 1704304 w 1792309"/>
              <a:gd name="connsiteY11" fmla="*/ 1352282 h 5512158"/>
              <a:gd name="connsiteX12" fmla="*/ 1768698 w 1792309"/>
              <a:gd name="connsiteY12" fmla="*/ 1854558 h 5512158"/>
              <a:gd name="connsiteX13" fmla="*/ 1768698 w 1792309"/>
              <a:gd name="connsiteY13" fmla="*/ 4031088 h 5512158"/>
              <a:gd name="connsiteX14" fmla="*/ 1627031 w 1792309"/>
              <a:gd name="connsiteY14" fmla="*/ 4417454 h 5512158"/>
              <a:gd name="connsiteX15" fmla="*/ 1047481 w 1792309"/>
              <a:gd name="connsiteY15" fmla="*/ 4533364 h 5512158"/>
              <a:gd name="connsiteX16" fmla="*/ 261870 w 1792309"/>
              <a:gd name="connsiteY16" fmla="*/ 4597758 h 5512158"/>
              <a:gd name="connsiteX17" fmla="*/ 68687 w 1792309"/>
              <a:gd name="connsiteY17" fmla="*/ 4713668 h 5512158"/>
              <a:gd name="connsiteX18" fmla="*/ 107324 w 1792309"/>
              <a:gd name="connsiteY18" fmla="*/ 4893972 h 5512158"/>
              <a:gd name="connsiteX19" fmla="*/ 712631 w 1792309"/>
              <a:gd name="connsiteY19" fmla="*/ 4971245 h 5512158"/>
              <a:gd name="connsiteX20" fmla="*/ 1356574 w 1792309"/>
              <a:gd name="connsiteY20" fmla="*/ 5009882 h 5512158"/>
              <a:gd name="connsiteX21" fmla="*/ 1433847 w 1792309"/>
              <a:gd name="connsiteY21" fmla="*/ 5215944 h 5512158"/>
              <a:gd name="connsiteX22" fmla="*/ 596721 w 1792309"/>
              <a:gd name="connsiteY22" fmla="*/ 5409127 h 5512158"/>
              <a:gd name="connsiteX23" fmla="*/ 107324 w 1792309"/>
              <a:gd name="connsiteY23" fmla="*/ 5447764 h 5512158"/>
              <a:gd name="connsiteX24" fmla="*/ 17171 w 1792309"/>
              <a:gd name="connsiteY24" fmla="*/ 5512158 h 5512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92309" h="5512158">
                <a:moveTo>
                  <a:pt x="42929" y="0"/>
                </a:moveTo>
                <a:cubicBezTo>
                  <a:pt x="59027" y="42929"/>
                  <a:pt x="75126" y="85859"/>
                  <a:pt x="210354" y="128789"/>
                </a:cubicBezTo>
                <a:cubicBezTo>
                  <a:pt x="345582" y="171719"/>
                  <a:pt x="693312" y="227527"/>
                  <a:pt x="854298" y="257578"/>
                </a:cubicBezTo>
                <a:cubicBezTo>
                  <a:pt x="1015284" y="287629"/>
                  <a:pt x="1103290" y="268310"/>
                  <a:pt x="1176270" y="309093"/>
                </a:cubicBezTo>
                <a:cubicBezTo>
                  <a:pt x="1249250" y="349876"/>
                  <a:pt x="1332963" y="442175"/>
                  <a:pt x="1292180" y="502276"/>
                </a:cubicBezTo>
                <a:cubicBezTo>
                  <a:pt x="1251397" y="562378"/>
                  <a:pt x="1120461" y="618187"/>
                  <a:pt x="931571" y="669702"/>
                </a:cubicBezTo>
                <a:cubicBezTo>
                  <a:pt x="742681" y="721218"/>
                  <a:pt x="302653" y="774879"/>
                  <a:pt x="158839" y="811369"/>
                </a:cubicBezTo>
                <a:cubicBezTo>
                  <a:pt x="15025" y="847859"/>
                  <a:pt x="81566" y="856446"/>
                  <a:pt x="68687" y="888643"/>
                </a:cubicBezTo>
                <a:cubicBezTo>
                  <a:pt x="55808" y="920840"/>
                  <a:pt x="27904" y="965916"/>
                  <a:pt x="81566" y="1004552"/>
                </a:cubicBezTo>
                <a:cubicBezTo>
                  <a:pt x="135228" y="1043189"/>
                  <a:pt x="191037" y="1083972"/>
                  <a:pt x="390659" y="1120462"/>
                </a:cubicBezTo>
                <a:cubicBezTo>
                  <a:pt x="590282" y="1156952"/>
                  <a:pt x="1060360" y="1184856"/>
                  <a:pt x="1279301" y="1223493"/>
                </a:cubicBezTo>
                <a:cubicBezTo>
                  <a:pt x="1498242" y="1262130"/>
                  <a:pt x="1622738" y="1247105"/>
                  <a:pt x="1704304" y="1352282"/>
                </a:cubicBezTo>
                <a:cubicBezTo>
                  <a:pt x="1785870" y="1457459"/>
                  <a:pt x="1757966" y="1408090"/>
                  <a:pt x="1768698" y="1854558"/>
                </a:cubicBezTo>
                <a:cubicBezTo>
                  <a:pt x="1779430" y="2301026"/>
                  <a:pt x="1792309" y="3603939"/>
                  <a:pt x="1768698" y="4031088"/>
                </a:cubicBezTo>
                <a:cubicBezTo>
                  <a:pt x="1745087" y="4458237"/>
                  <a:pt x="1747234" y="4333741"/>
                  <a:pt x="1627031" y="4417454"/>
                </a:cubicBezTo>
                <a:cubicBezTo>
                  <a:pt x="1506828" y="4501167"/>
                  <a:pt x="1275008" y="4503313"/>
                  <a:pt x="1047481" y="4533364"/>
                </a:cubicBezTo>
                <a:cubicBezTo>
                  <a:pt x="819954" y="4563415"/>
                  <a:pt x="425002" y="4567707"/>
                  <a:pt x="261870" y="4597758"/>
                </a:cubicBezTo>
                <a:cubicBezTo>
                  <a:pt x="98738" y="4627809"/>
                  <a:pt x="94445" y="4664299"/>
                  <a:pt x="68687" y="4713668"/>
                </a:cubicBezTo>
                <a:cubicBezTo>
                  <a:pt x="42929" y="4763037"/>
                  <a:pt x="0" y="4851043"/>
                  <a:pt x="107324" y="4893972"/>
                </a:cubicBezTo>
                <a:cubicBezTo>
                  <a:pt x="214648" y="4936901"/>
                  <a:pt x="504423" y="4951927"/>
                  <a:pt x="712631" y="4971245"/>
                </a:cubicBezTo>
                <a:cubicBezTo>
                  <a:pt x="920839" y="4990563"/>
                  <a:pt x="1236371" y="4969099"/>
                  <a:pt x="1356574" y="5009882"/>
                </a:cubicBezTo>
                <a:cubicBezTo>
                  <a:pt x="1476777" y="5050665"/>
                  <a:pt x="1560489" y="5149403"/>
                  <a:pt x="1433847" y="5215944"/>
                </a:cubicBezTo>
                <a:cubicBezTo>
                  <a:pt x="1307205" y="5282485"/>
                  <a:pt x="817808" y="5370490"/>
                  <a:pt x="596721" y="5409127"/>
                </a:cubicBezTo>
                <a:cubicBezTo>
                  <a:pt x="375634" y="5447764"/>
                  <a:pt x="203916" y="5430592"/>
                  <a:pt x="107324" y="5447764"/>
                </a:cubicBezTo>
                <a:cubicBezTo>
                  <a:pt x="10732" y="5464936"/>
                  <a:pt x="13951" y="5488547"/>
                  <a:pt x="17171" y="5512158"/>
                </a:cubicBezTo>
              </a:path>
            </a:pathLst>
          </a:custGeom>
          <a:ln w="1079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rot="10800000">
            <a:off x="2714612" y="728042"/>
            <a:ext cx="642942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3357554" y="729628"/>
            <a:ext cx="50006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3357554" y="1013791"/>
            <a:ext cx="500066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3357554" y="1166191"/>
            <a:ext cx="500066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2857489" y="1015380"/>
            <a:ext cx="500066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2857489" y="1167780"/>
            <a:ext cx="50006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0" idx="7"/>
          </p:cNvCxnSpPr>
          <p:nvPr/>
        </p:nvCxnSpPr>
        <p:spPr>
          <a:xfrm rot="10800000" flipV="1">
            <a:off x="2681638" y="1515445"/>
            <a:ext cx="604479" cy="161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7"/>
          </p:cNvCxnSpPr>
          <p:nvPr/>
        </p:nvCxnSpPr>
        <p:spPr>
          <a:xfrm rot="10800000">
            <a:off x="3286117" y="1515447"/>
            <a:ext cx="657527" cy="3138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2714613" y="1667845"/>
            <a:ext cx="604479" cy="1611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3253141" y="1658322"/>
            <a:ext cx="604479" cy="1611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428860" y="2158388"/>
            <a:ext cx="4286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428860" y="2371114"/>
            <a:ext cx="42862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428860" y="2585428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28860" y="2799742"/>
            <a:ext cx="42862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28860" y="3014056"/>
            <a:ext cx="4286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428860" y="3228370"/>
            <a:ext cx="42862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428860" y="3442684"/>
            <a:ext cx="42862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428860" y="3656998"/>
            <a:ext cx="42862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428860" y="3871312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428860" y="4085626"/>
            <a:ext cx="4286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428860" y="4299940"/>
            <a:ext cx="4286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428860" y="4514254"/>
            <a:ext cx="42862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428860" y="4728568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428860" y="4942882"/>
            <a:ext cx="42862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929058" y="2158388"/>
            <a:ext cx="42862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929058" y="3014056"/>
            <a:ext cx="42862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929058" y="4085626"/>
            <a:ext cx="42862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929058" y="4299940"/>
            <a:ext cx="42862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929058" y="2372702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929058" y="3228370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929058" y="3656998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929058" y="4514254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929058" y="2585428"/>
            <a:ext cx="42862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929058" y="3871312"/>
            <a:ext cx="42862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929058" y="4728568"/>
            <a:ext cx="42862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929058" y="2801330"/>
            <a:ext cx="4286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929058" y="3442684"/>
            <a:ext cx="4286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929058" y="4942882"/>
            <a:ext cx="4286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429786" y="2142322"/>
            <a:ext cx="4286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429786" y="2997990"/>
            <a:ext cx="4286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429786" y="4069560"/>
            <a:ext cx="4286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429786" y="4283874"/>
            <a:ext cx="4286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429786" y="2355048"/>
            <a:ext cx="428628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429786" y="3212304"/>
            <a:ext cx="428628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429786" y="3642520"/>
            <a:ext cx="428628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429786" y="4498188"/>
            <a:ext cx="428628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429786" y="2570950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429786" y="3855246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429786" y="4712502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429786" y="2785264"/>
            <a:ext cx="42862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429786" y="3426618"/>
            <a:ext cx="42862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429786" y="4926816"/>
            <a:ext cx="42862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2714612" y="5301660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2643174" y="5444536"/>
            <a:ext cx="64294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2714612" y="5730288"/>
            <a:ext cx="64294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714612" y="5873164"/>
            <a:ext cx="642942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286116" y="5301660"/>
            <a:ext cx="57150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286116" y="5444536"/>
            <a:ext cx="642942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357554" y="5730288"/>
            <a:ext cx="64294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357554" y="5873164"/>
            <a:ext cx="5715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9" name="Freeform 98"/>
          <p:cNvSpPr/>
          <p:nvPr/>
        </p:nvSpPr>
        <p:spPr>
          <a:xfrm>
            <a:off x="622479" y="734096"/>
            <a:ext cx="1098997" cy="5215943"/>
          </a:xfrm>
          <a:custGeom>
            <a:avLst/>
            <a:gdLst>
              <a:gd name="connsiteX0" fmla="*/ 948744 w 1098997"/>
              <a:gd name="connsiteY0" fmla="*/ 0 h 5215943"/>
              <a:gd name="connsiteX1" fmla="*/ 8586 w 1098997"/>
              <a:gd name="connsiteY1" fmla="*/ 334850 h 5215943"/>
              <a:gd name="connsiteX2" fmla="*/ 897228 w 1098997"/>
              <a:gd name="connsiteY2" fmla="*/ 772732 h 5215943"/>
              <a:gd name="connsiteX3" fmla="*/ 60101 w 1098997"/>
              <a:gd name="connsiteY3" fmla="*/ 1236372 h 5215943"/>
              <a:gd name="connsiteX4" fmla="*/ 935865 w 1098997"/>
              <a:gd name="connsiteY4" fmla="*/ 1622738 h 5215943"/>
              <a:gd name="connsiteX5" fmla="*/ 150253 w 1098997"/>
              <a:gd name="connsiteY5" fmla="*/ 2189408 h 5215943"/>
              <a:gd name="connsiteX6" fmla="*/ 1000259 w 1098997"/>
              <a:gd name="connsiteY6" fmla="*/ 2562896 h 5215943"/>
              <a:gd name="connsiteX7" fmla="*/ 111617 w 1098997"/>
              <a:gd name="connsiteY7" fmla="*/ 3065172 h 5215943"/>
              <a:gd name="connsiteX8" fmla="*/ 1077532 w 1098997"/>
              <a:gd name="connsiteY8" fmla="*/ 3503053 h 5215943"/>
              <a:gd name="connsiteX9" fmla="*/ 124496 w 1098997"/>
              <a:gd name="connsiteY9" fmla="*/ 4043966 h 5215943"/>
              <a:gd name="connsiteX10" fmla="*/ 1090411 w 1098997"/>
              <a:gd name="connsiteY10" fmla="*/ 4481848 h 5215943"/>
              <a:gd name="connsiteX11" fmla="*/ 176011 w 1098997"/>
              <a:gd name="connsiteY11" fmla="*/ 5215943 h 521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98997" h="5215943">
                <a:moveTo>
                  <a:pt x="948744" y="0"/>
                </a:moveTo>
                <a:cubicBezTo>
                  <a:pt x="482958" y="103031"/>
                  <a:pt x="17172" y="206062"/>
                  <a:pt x="8586" y="334850"/>
                </a:cubicBezTo>
                <a:cubicBezTo>
                  <a:pt x="0" y="463638"/>
                  <a:pt x="888642" y="622478"/>
                  <a:pt x="897228" y="772732"/>
                </a:cubicBezTo>
                <a:cubicBezTo>
                  <a:pt x="905814" y="922986"/>
                  <a:pt x="53662" y="1094704"/>
                  <a:pt x="60101" y="1236372"/>
                </a:cubicBezTo>
                <a:cubicBezTo>
                  <a:pt x="66540" y="1378040"/>
                  <a:pt x="920840" y="1463899"/>
                  <a:pt x="935865" y="1622738"/>
                </a:cubicBezTo>
                <a:cubicBezTo>
                  <a:pt x="950890" y="1781577"/>
                  <a:pt x="139521" y="2032715"/>
                  <a:pt x="150253" y="2189408"/>
                </a:cubicBezTo>
                <a:cubicBezTo>
                  <a:pt x="160985" y="2346101"/>
                  <a:pt x="1006698" y="2416935"/>
                  <a:pt x="1000259" y="2562896"/>
                </a:cubicBezTo>
                <a:cubicBezTo>
                  <a:pt x="993820" y="2708857"/>
                  <a:pt x="98738" y="2908479"/>
                  <a:pt x="111617" y="3065172"/>
                </a:cubicBezTo>
                <a:cubicBezTo>
                  <a:pt x="124496" y="3221865"/>
                  <a:pt x="1075386" y="3339921"/>
                  <a:pt x="1077532" y="3503053"/>
                </a:cubicBezTo>
                <a:cubicBezTo>
                  <a:pt x="1079679" y="3666185"/>
                  <a:pt x="122350" y="3880834"/>
                  <a:pt x="124496" y="4043966"/>
                </a:cubicBezTo>
                <a:cubicBezTo>
                  <a:pt x="126642" y="4207098"/>
                  <a:pt x="1081825" y="4286519"/>
                  <a:pt x="1090411" y="4481848"/>
                </a:cubicBezTo>
                <a:cubicBezTo>
                  <a:pt x="1098997" y="4677177"/>
                  <a:pt x="637504" y="4946560"/>
                  <a:pt x="176011" y="5215943"/>
                </a:cubicBezTo>
              </a:path>
            </a:pathLst>
          </a:custGeom>
          <a:ln w="1016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Freeform 100"/>
          <p:cNvSpPr/>
          <p:nvPr/>
        </p:nvSpPr>
        <p:spPr>
          <a:xfrm>
            <a:off x="590282" y="682580"/>
            <a:ext cx="1253544" cy="5203065"/>
          </a:xfrm>
          <a:custGeom>
            <a:avLst/>
            <a:gdLst>
              <a:gd name="connsiteX0" fmla="*/ 53662 w 1253544"/>
              <a:gd name="connsiteY0" fmla="*/ 0 h 5203065"/>
              <a:gd name="connsiteX1" fmla="*/ 1019577 w 1253544"/>
              <a:gd name="connsiteY1" fmla="*/ 309093 h 5203065"/>
              <a:gd name="connsiteX2" fmla="*/ 530180 w 1253544"/>
              <a:gd name="connsiteY2" fmla="*/ 618186 h 5203065"/>
              <a:gd name="connsiteX3" fmla="*/ 118056 w 1253544"/>
              <a:gd name="connsiteY3" fmla="*/ 746975 h 5203065"/>
              <a:gd name="connsiteX4" fmla="*/ 130935 w 1253544"/>
              <a:gd name="connsiteY4" fmla="*/ 901521 h 5203065"/>
              <a:gd name="connsiteX5" fmla="*/ 903667 w 1253544"/>
              <a:gd name="connsiteY5" fmla="*/ 1146220 h 5203065"/>
              <a:gd name="connsiteX6" fmla="*/ 980941 w 1253544"/>
              <a:gd name="connsiteY6" fmla="*/ 1223493 h 5203065"/>
              <a:gd name="connsiteX7" fmla="*/ 877910 w 1253544"/>
              <a:gd name="connsiteY7" fmla="*/ 1390919 h 5203065"/>
              <a:gd name="connsiteX8" fmla="*/ 465786 w 1253544"/>
              <a:gd name="connsiteY8" fmla="*/ 1481071 h 5203065"/>
              <a:gd name="connsiteX9" fmla="*/ 156693 w 1253544"/>
              <a:gd name="connsiteY9" fmla="*/ 1674254 h 5203065"/>
              <a:gd name="connsiteX10" fmla="*/ 530180 w 1253544"/>
              <a:gd name="connsiteY10" fmla="*/ 1867437 h 5203065"/>
              <a:gd name="connsiteX11" fmla="*/ 1083972 w 1253544"/>
              <a:gd name="connsiteY11" fmla="*/ 2112135 h 5203065"/>
              <a:gd name="connsiteX12" fmla="*/ 710484 w 1253544"/>
              <a:gd name="connsiteY12" fmla="*/ 2356834 h 5203065"/>
              <a:gd name="connsiteX13" fmla="*/ 208208 w 1253544"/>
              <a:gd name="connsiteY13" fmla="*/ 2575775 h 5203065"/>
              <a:gd name="connsiteX14" fmla="*/ 375633 w 1253544"/>
              <a:gd name="connsiteY14" fmla="*/ 2756079 h 5203065"/>
              <a:gd name="connsiteX15" fmla="*/ 1071093 w 1253544"/>
              <a:gd name="connsiteY15" fmla="*/ 3026535 h 5203065"/>
              <a:gd name="connsiteX16" fmla="*/ 852152 w 1253544"/>
              <a:gd name="connsiteY16" fmla="*/ 3271234 h 5203065"/>
              <a:gd name="connsiteX17" fmla="*/ 208208 w 1253544"/>
              <a:gd name="connsiteY17" fmla="*/ 3451538 h 5203065"/>
              <a:gd name="connsiteX18" fmla="*/ 195329 w 1253544"/>
              <a:gd name="connsiteY18" fmla="*/ 3670479 h 5203065"/>
              <a:gd name="connsiteX19" fmla="*/ 1019577 w 1253544"/>
              <a:gd name="connsiteY19" fmla="*/ 3915178 h 5203065"/>
              <a:gd name="connsiteX20" fmla="*/ 1187003 w 1253544"/>
              <a:gd name="connsiteY20" fmla="*/ 3979572 h 5203065"/>
              <a:gd name="connsiteX21" fmla="*/ 1174124 w 1253544"/>
              <a:gd name="connsiteY21" fmla="*/ 4134119 h 5203065"/>
              <a:gd name="connsiteX22" fmla="*/ 710484 w 1253544"/>
              <a:gd name="connsiteY22" fmla="*/ 4288665 h 5203065"/>
              <a:gd name="connsiteX23" fmla="*/ 233966 w 1253544"/>
              <a:gd name="connsiteY23" fmla="*/ 4443212 h 5203065"/>
              <a:gd name="connsiteX24" fmla="*/ 246845 w 1253544"/>
              <a:gd name="connsiteY24" fmla="*/ 4649274 h 5203065"/>
              <a:gd name="connsiteX25" fmla="*/ 697605 w 1253544"/>
              <a:gd name="connsiteY25" fmla="*/ 4829578 h 5203065"/>
              <a:gd name="connsiteX26" fmla="*/ 1109729 w 1253544"/>
              <a:gd name="connsiteY26" fmla="*/ 5203065 h 520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53544" h="5203065">
                <a:moveTo>
                  <a:pt x="53662" y="0"/>
                </a:moveTo>
                <a:cubicBezTo>
                  <a:pt x="496909" y="103031"/>
                  <a:pt x="940157" y="206062"/>
                  <a:pt x="1019577" y="309093"/>
                </a:cubicBezTo>
                <a:cubicBezTo>
                  <a:pt x="1098997" y="412124"/>
                  <a:pt x="680433" y="545206"/>
                  <a:pt x="530180" y="618186"/>
                </a:cubicBezTo>
                <a:cubicBezTo>
                  <a:pt x="379927" y="691166"/>
                  <a:pt x="184597" y="699753"/>
                  <a:pt x="118056" y="746975"/>
                </a:cubicBezTo>
                <a:cubicBezTo>
                  <a:pt x="51515" y="794197"/>
                  <a:pt x="0" y="834980"/>
                  <a:pt x="130935" y="901521"/>
                </a:cubicBezTo>
                <a:cubicBezTo>
                  <a:pt x="261870" y="968062"/>
                  <a:pt x="761999" y="1092558"/>
                  <a:pt x="903667" y="1146220"/>
                </a:cubicBezTo>
                <a:cubicBezTo>
                  <a:pt x="1045335" y="1199882"/>
                  <a:pt x="985234" y="1182710"/>
                  <a:pt x="980941" y="1223493"/>
                </a:cubicBezTo>
                <a:cubicBezTo>
                  <a:pt x="976648" y="1264276"/>
                  <a:pt x="963769" y="1347989"/>
                  <a:pt x="877910" y="1390919"/>
                </a:cubicBezTo>
                <a:cubicBezTo>
                  <a:pt x="792051" y="1433849"/>
                  <a:pt x="585989" y="1433849"/>
                  <a:pt x="465786" y="1481071"/>
                </a:cubicBezTo>
                <a:cubicBezTo>
                  <a:pt x="345583" y="1528293"/>
                  <a:pt x="145961" y="1609860"/>
                  <a:pt x="156693" y="1674254"/>
                </a:cubicBezTo>
                <a:cubicBezTo>
                  <a:pt x="167425" y="1738648"/>
                  <a:pt x="375634" y="1794457"/>
                  <a:pt x="530180" y="1867437"/>
                </a:cubicBezTo>
                <a:cubicBezTo>
                  <a:pt x="684727" y="1940417"/>
                  <a:pt x="1053921" y="2030569"/>
                  <a:pt x="1083972" y="2112135"/>
                </a:cubicBezTo>
                <a:cubicBezTo>
                  <a:pt x="1114023" y="2193701"/>
                  <a:pt x="856445" y="2279561"/>
                  <a:pt x="710484" y="2356834"/>
                </a:cubicBezTo>
                <a:cubicBezTo>
                  <a:pt x="564523" y="2434107"/>
                  <a:pt x="264017" y="2509234"/>
                  <a:pt x="208208" y="2575775"/>
                </a:cubicBezTo>
                <a:cubicBezTo>
                  <a:pt x="152400" y="2642316"/>
                  <a:pt x="231819" y="2680952"/>
                  <a:pt x="375633" y="2756079"/>
                </a:cubicBezTo>
                <a:cubicBezTo>
                  <a:pt x="519447" y="2831206"/>
                  <a:pt x="991673" y="2940676"/>
                  <a:pt x="1071093" y="3026535"/>
                </a:cubicBezTo>
                <a:cubicBezTo>
                  <a:pt x="1150513" y="3112394"/>
                  <a:pt x="995966" y="3200400"/>
                  <a:pt x="852152" y="3271234"/>
                </a:cubicBezTo>
                <a:cubicBezTo>
                  <a:pt x="708338" y="3342068"/>
                  <a:pt x="317678" y="3384997"/>
                  <a:pt x="208208" y="3451538"/>
                </a:cubicBezTo>
                <a:cubicBezTo>
                  <a:pt x="98738" y="3518079"/>
                  <a:pt x="60101" y="3593206"/>
                  <a:pt x="195329" y="3670479"/>
                </a:cubicBezTo>
                <a:cubicBezTo>
                  <a:pt x="330557" y="3747752"/>
                  <a:pt x="854298" y="3863663"/>
                  <a:pt x="1019577" y="3915178"/>
                </a:cubicBezTo>
                <a:cubicBezTo>
                  <a:pt x="1184856" y="3966694"/>
                  <a:pt x="1161245" y="3943082"/>
                  <a:pt x="1187003" y="3979572"/>
                </a:cubicBezTo>
                <a:cubicBezTo>
                  <a:pt x="1212761" y="4016062"/>
                  <a:pt x="1253544" y="4082604"/>
                  <a:pt x="1174124" y="4134119"/>
                </a:cubicBezTo>
                <a:cubicBezTo>
                  <a:pt x="1094704" y="4185635"/>
                  <a:pt x="710484" y="4288665"/>
                  <a:pt x="710484" y="4288665"/>
                </a:cubicBezTo>
                <a:cubicBezTo>
                  <a:pt x="553791" y="4340180"/>
                  <a:pt x="311239" y="4383111"/>
                  <a:pt x="233966" y="4443212"/>
                </a:cubicBezTo>
                <a:cubicBezTo>
                  <a:pt x="156693" y="4503313"/>
                  <a:pt x="169572" y="4584880"/>
                  <a:pt x="246845" y="4649274"/>
                </a:cubicBezTo>
                <a:cubicBezTo>
                  <a:pt x="324118" y="4713668"/>
                  <a:pt x="553791" y="4737280"/>
                  <a:pt x="697605" y="4829578"/>
                </a:cubicBezTo>
                <a:cubicBezTo>
                  <a:pt x="841419" y="4921876"/>
                  <a:pt x="975574" y="5062470"/>
                  <a:pt x="1109729" y="5203065"/>
                </a:cubicBezTo>
              </a:path>
            </a:pathLst>
          </a:custGeom>
          <a:ln w="1016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TextBox 101"/>
          <p:cNvSpPr txBox="1"/>
          <p:nvPr/>
        </p:nvSpPr>
        <p:spPr>
          <a:xfrm>
            <a:off x="571472" y="614364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err="1" smtClean="0"/>
              <a:t>dna</a:t>
            </a:r>
            <a:endParaRPr lang="en-GB" sz="2800" dirty="0"/>
          </a:p>
        </p:txBody>
      </p:sp>
      <p:sp>
        <p:nvSpPr>
          <p:cNvPr id="103" name="TextBox 102"/>
          <p:cNvSpPr txBox="1"/>
          <p:nvPr/>
        </p:nvSpPr>
        <p:spPr>
          <a:xfrm>
            <a:off x="6143636" y="928670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RNA polymerase</a:t>
            </a:r>
            <a:endParaRPr lang="en-GB" sz="2400" b="1" dirty="0"/>
          </a:p>
        </p:txBody>
      </p:sp>
      <p:cxnSp>
        <p:nvCxnSpPr>
          <p:cNvPr id="105" name="Straight Arrow Connector 104"/>
          <p:cNvCxnSpPr/>
          <p:nvPr/>
        </p:nvCxnSpPr>
        <p:spPr>
          <a:xfrm rot="10800000" flipV="1">
            <a:off x="6215074" y="1428736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8" name="Isosceles Triangle 107"/>
          <p:cNvSpPr/>
          <p:nvPr/>
        </p:nvSpPr>
        <p:spPr>
          <a:xfrm>
            <a:off x="1857356" y="5857892"/>
            <a:ext cx="571504" cy="714380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TextBox 108"/>
          <p:cNvSpPr txBox="1"/>
          <p:nvPr/>
        </p:nvSpPr>
        <p:spPr>
          <a:xfrm>
            <a:off x="2500298" y="5429264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DNA </a:t>
            </a:r>
            <a:r>
              <a:rPr lang="en-GB" sz="2400" b="1" dirty="0" err="1" smtClean="0"/>
              <a:t>helicase</a:t>
            </a:r>
            <a:endParaRPr lang="en-GB" sz="2400" b="1" dirty="0"/>
          </a:p>
        </p:txBody>
      </p:sp>
      <p:cxnSp>
        <p:nvCxnSpPr>
          <p:cNvPr id="111" name="Straight Arrow Connector 110"/>
          <p:cNvCxnSpPr/>
          <p:nvPr/>
        </p:nvCxnSpPr>
        <p:spPr>
          <a:xfrm rot="10800000" flipV="1">
            <a:off x="2143108" y="5786454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>
            <a:off x="1965307" y="3535363"/>
            <a:ext cx="292895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5143504" y="3571876"/>
            <a:ext cx="37147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When RNA polymerase reaches a particular sequence of bases on the DNA (stop triplet!), it detaches, and the production of </a:t>
            </a:r>
            <a:r>
              <a:rPr lang="en-GB" sz="2400" b="1" dirty="0" smtClean="0"/>
              <a:t>pre-mRNA</a:t>
            </a:r>
            <a:r>
              <a:rPr lang="en-GB" sz="2400" dirty="0" smtClean="0"/>
              <a:t> is complete.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882 -0.00948 L -0.08455 -0.07701 L -0.09011 -0.24006 L -0.09722 -0.41651 L -0.09722 -0.54232 L -0.10139 -0.66605 L -0.10139 -0.79186 L -0.09861 -0.85546 " pathEditMode="relative" ptsTypes="AAAAAAAAA">
                                      <p:cBhvr>
                                        <p:cTn id="23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31175E-6 L -0.07187 0.11217 L -0.13263 0.35893 L -0.19947 0.39848 " pathEditMode="relative" rAng="0" ptsTypes="AAAA">
                                      <p:cBhvr>
                                        <p:cTn id="18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99"/>
                                    </p:animMotion>
                                  </p:childTnLst>
                                </p:cTn>
                              </p:par>
                              <p:par>
                                <p:cTn id="19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6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9362E-6 L 0.00295 -0.38645 " pathEditMode="relative" rAng="0" ptsTypes="AA">
                                      <p:cBhvr>
                                        <p:cTn id="207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93"/>
                                    </p:animMotion>
                                  </p:childTnLst>
                                </p:cTn>
                              </p:par>
                              <p:par>
                                <p:cTn id="208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5" presetClass="exit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0573 0.02821 L 0.3592 -0.16513 " pathEditMode="relative" ptsTypes="AAA">
                                      <p:cBhvr>
                                        <p:cTn id="269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73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7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7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7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8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8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8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8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8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9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9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95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9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29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142 -0.02776 L 0.34635 -0.05944 L 0.51337 -0.10916 " pathEditMode="relative" ptsTypes="AAAA">
                                      <p:cBhvr>
                                        <p:cTn id="301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6" grpId="1" animBg="1"/>
      <p:bldP spid="112" grpId="0" animBg="1"/>
      <p:bldP spid="112" grpId="3" animBg="1"/>
      <p:bldP spid="112" grpId="4" animBg="1"/>
      <p:bldP spid="45" grpId="0" animBg="1"/>
      <p:bldP spid="45" grpId="1" animBg="1"/>
      <p:bldP spid="45" grpId="2" animBg="1"/>
      <p:bldP spid="10" grpId="0" animBg="1"/>
      <p:bldP spid="11" grpId="0" animBg="1"/>
      <p:bldP spid="103" grpId="0"/>
      <p:bldP spid="103" grpId="1"/>
      <p:bldP spid="108" grpId="0" animBg="1"/>
      <p:bldP spid="108" grpId="1" animBg="1"/>
      <p:bldP spid="108" grpId="2" animBg="1"/>
      <p:bldP spid="109" grpId="0"/>
      <p:bldP spid="109" grpId="1"/>
      <p:bldP spid="1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Step - Transcription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600" b="1" dirty="0" smtClean="0"/>
              <a:t>DNA </a:t>
            </a:r>
            <a:r>
              <a:rPr lang="en-GB" sz="2600" b="1" dirty="0" err="1" smtClean="0"/>
              <a:t>helicase</a:t>
            </a:r>
            <a:r>
              <a:rPr lang="en-GB" sz="2600" dirty="0" smtClean="0"/>
              <a:t> (an enzyme) unwinds a section of DNA (gene) that is required for protein synthesis.</a:t>
            </a:r>
          </a:p>
          <a:p>
            <a:r>
              <a:rPr lang="en-GB" sz="2600" dirty="0" smtClean="0"/>
              <a:t>It does this by breaking the </a:t>
            </a:r>
            <a:r>
              <a:rPr lang="en-GB" sz="2600" b="1" dirty="0" smtClean="0"/>
              <a:t>hydrogen bonds</a:t>
            </a:r>
            <a:r>
              <a:rPr lang="en-GB" sz="2600" dirty="0" smtClean="0"/>
              <a:t> between bases in the middle of the double helix.</a:t>
            </a:r>
          </a:p>
          <a:p>
            <a:r>
              <a:rPr lang="en-GB" sz="2600" b="1" dirty="0" smtClean="0"/>
              <a:t>RNA polymerase</a:t>
            </a:r>
            <a:r>
              <a:rPr lang="en-GB" sz="2600" dirty="0" smtClean="0"/>
              <a:t> (an enzyme) attaches to the start of one of the newly exposed template strands, and begins join </a:t>
            </a:r>
            <a:r>
              <a:rPr lang="en-GB" sz="2600" b="1" dirty="0" smtClean="0"/>
              <a:t>complementary</a:t>
            </a:r>
            <a:r>
              <a:rPr lang="en-GB" sz="2600" dirty="0" smtClean="0"/>
              <a:t> RNA nucleotides it. </a:t>
            </a:r>
          </a:p>
          <a:p>
            <a:r>
              <a:rPr lang="en-GB" sz="2600" dirty="0" smtClean="0"/>
              <a:t>This forms a molecule called </a:t>
            </a:r>
            <a:r>
              <a:rPr lang="en-GB" sz="2600" b="1" dirty="0" smtClean="0"/>
              <a:t>pre-mRNA</a:t>
            </a:r>
            <a:r>
              <a:rPr lang="en-GB" sz="2600" dirty="0" smtClean="0"/>
              <a:t>.</a:t>
            </a:r>
          </a:p>
          <a:p>
            <a:endParaRPr lang="en-GB" sz="2600" dirty="0" smtClean="0"/>
          </a:p>
          <a:p>
            <a:r>
              <a:rPr lang="en-GB" sz="2600" dirty="0" smtClean="0"/>
              <a:t>The synthesised pre-mRNA will then leave the nucleus through a nuclear pore.</a:t>
            </a:r>
          </a:p>
          <a:p>
            <a:r>
              <a:rPr lang="en-GB" sz="2600" dirty="0" smtClean="0"/>
              <a:t>Once the RNA polymerase has detached, the DNA can rewind, forming hydrogen bonds between its bases.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So why is it called </a:t>
            </a:r>
            <a:r>
              <a:rPr lang="en-GB" b="1" dirty="0" smtClean="0"/>
              <a:t>pre</a:t>
            </a:r>
            <a:r>
              <a:rPr lang="en-GB" dirty="0" smtClean="0"/>
              <a:t>-mRNA?!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4857784" cy="5857916"/>
          </a:xfrm>
        </p:spPr>
        <p:txBody>
          <a:bodyPr/>
          <a:lstStyle/>
          <a:p>
            <a:pPr algn="ctr">
              <a:buNone/>
            </a:pPr>
            <a:r>
              <a:rPr lang="en-GB" sz="2800" dirty="0" smtClean="0"/>
              <a:t>Is all of the DNA within your cells useful? </a:t>
            </a:r>
          </a:p>
          <a:p>
            <a:pPr algn="ctr">
              <a:buNone/>
            </a:pPr>
            <a:r>
              <a:rPr lang="en-GB" sz="2800" dirty="0" smtClean="0"/>
              <a:t>i.e. Does it </a:t>
            </a:r>
            <a:r>
              <a:rPr lang="en-GB" sz="2800" b="1" dirty="0" smtClean="0"/>
              <a:t>all </a:t>
            </a:r>
            <a:r>
              <a:rPr lang="en-GB" sz="2800" dirty="0" smtClean="0"/>
              <a:t>code for proteins?</a:t>
            </a:r>
          </a:p>
          <a:p>
            <a:pPr algn="ctr">
              <a:buNone/>
            </a:pPr>
            <a:endParaRPr lang="en-GB" sz="2800" dirty="0" smtClean="0"/>
          </a:p>
          <a:p>
            <a:pPr algn="ctr">
              <a:buNone/>
            </a:pPr>
            <a:r>
              <a:rPr lang="en-GB" sz="4800" b="1" dirty="0" smtClean="0"/>
              <a:t>NO!</a:t>
            </a:r>
          </a:p>
          <a:p>
            <a:pPr algn="ctr">
              <a:buNone/>
            </a:pPr>
            <a:endParaRPr lang="en-GB" sz="4800" b="1" dirty="0" smtClean="0"/>
          </a:p>
          <a:p>
            <a:pPr algn="ctr">
              <a:buNone/>
            </a:pPr>
            <a:r>
              <a:rPr lang="en-GB" sz="2800" dirty="0" smtClean="0"/>
              <a:t>Only 2% of the DNA in your cells is </a:t>
            </a:r>
            <a:r>
              <a:rPr lang="en-GB" sz="2800" b="1" dirty="0" smtClean="0"/>
              <a:t>‘coding DNA.’</a:t>
            </a:r>
          </a:p>
          <a:p>
            <a:pPr algn="ctr">
              <a:buNone/>
            </a:pPr>
            <a:r>
              <a:rPr lang="en-GB" sz="2800" dirty="0" smtClean="0"/>
              <a:t>The other 98% is </a:t>
            </a:r>
            <a:r>
              <a:rPr lang="en-GB" sz="2800" b="1" dirty="0" smtClean="0"/>
              <a:t>‘non-coding.’</a:t>
            </a:r>
          </a:p>
          <a:p>
            <a:pPr algn="ctr">
              <a:buNone/>
            </a:pPr>
            <a:endParaRPr lang="en-GB" sz="2800" dirty="0" smtClean="0"/>
          </a:p>
        </p:txBody>
      </p:sp>
      <p:pic>
        <p:nvPicPr>
          <p:cNvPr id="28676" name="Picture 4" descr="http://www.e-nox.net/images/illustrations/junk_dna_full.jpg"/>
          <p:cNvPicPr>
            <a:picLocks noChangeAspect="1" noChangeArrowheads="1"/>
          </p:cNvPicPr>
          <p:nvPr/>
        </p:nvPicPr>
        <p:blipFill>
          <a:blip r:embed="rId2"/>
          <a:srcRect b="5243"/>
          <a:stretch>
            <a:fillRect/>
          </a:stretch>
        </p:blipFill>
        <p:spPr bwMode="auto">
          <a:xfrm>
            <a:off x="5286380" y="1357297"/>
            <a:ext cx="3500462" cy="44291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428628"/>
          </a:xfrm>
        </p:spPr>
        <p:txBody>
          <a:bodyPr>
            <a:noAutofit/>
          </a:bodyPr>
          <a:lstStyle/>
          <a:p>
            <a:r>
              <a:rPr lang="en-GB" sz="3600" dirty="0" smtClean="0"/>
              <a:t>So a gene is riddled with non-coding DNA...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592935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Imagine a gene is laid out in front of you.</a:t>
            </a:r>
          </a:p>
          <a:p>
            <a:r>
              <a:rPr lang="en-GB" sz="2800" dirty="0" smtClean="0"/>
              <a:t>You know around 98% of it is useless, so how do you go about extracting the right bits in order to get the instructions you need to make a protein?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500034" y="3214686"/>
            <a:ext cx="500066" cy="500066"/>
          </a:xfrm>
          <a:prstGeom prst="rect">
            <a:avLst/>
          </a:prstGeom>
          <a:solidFill>
            <a:srgbClr val="00B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0100" y="3214686"/>
            <a:ext cx="1357322" cy="500066"/>
          </a:xfrm>
          <a:prstGeom prst="rect">
            <a:avLst/>
          </a:prstGeom>
          <a:solidFill>
            <a:srgbClr val="C0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357422" y="3214686"/>
            <a:ext cx="357190" cy="500066"/>
          </a:xfrm>
          <a:prstGeom prst="rect">
            <a:avLst/>
          </a:prstGeom>
          <a:solidFill>
            <a:srgbClr val="00B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14612" y="3214686"/>
            <a:ext cx="714380" cy="500066"/>
          </a:xfrm>
          <a:prstGeom prst="rect">
            <a:avLst/>
          </a:prstGeom>
          <a:solidFill>
            <a:srgbClr val="C0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428992" y="3214686"/>
            <a:ext cx="714380" cy="500066"/>
          </a:xfrm>
          <a:prstGeom prst="rect">
            <a:avLst/>
          </a:prstGeom>
          <a:solidFill>
            <a:srgbClr val="00B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43372" y="3214686"/>
            <a:ext cx="1785950" cy="500066"/>
          </a:xfrm>
          <a:prstGeom prst="rect">
            <a:avLst/>
          </a:prstGeom>
          <a:solidFill>
            <a:srgbClr val="C0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929322" y="3214686"/>
            <a:ext cx="142876" cy="500066"/>
          </a:xfrm>
          <a:prstGeom prst="rect">
            <a:avLst/>
          </a:prstGeom>
          <a:solidFill>
            <a:srgbClr val="00B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72198" y="3214686"/>
            <a:ext cx="928694" cy="500066"/>
          </a:xfrm>
          <a:prstGeom prst="rect">
            <a:avLst/>
          </a:prstGeom>
          <a:solidFill>
            <a:srgbClr val="C0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000892" y="3214686"/>
            <a:ext cx="714380" cy="500066"/>
          </a:xfrm>
          <a:prstGeom prst="rect">
            <a:avLst/>
          </a:prstGeom>
          <a:solidFill>
            <a:srgbClr val="00B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5272" y="3214686"/>
            <a:ext cx="928694" cy="500066"/>
          </a:xfrm>
          <a:prstGeom prst="rect">
            <a:avLst/>
          </a:prstGeom>
          <a:solidFill>
            <a:srgbClr val="C0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071670" y="2714620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Template Strand of DNA (a gene)</a:t>
            </a:r>
            <a:endParaRPr lang="en-GB" sz="2400" b="1" dirty="0"/>
          </a:p>
        </p:txBody>
      </p:sp>
      <p:sp>
        <p:nvSpPr>
          <p:cNvPr id="15" name="Down Arrow 14"/>
          <p:cNvSpPr/>
          <p:nvPr/>
        </p:nvSpPr>
        <p:spPr>
          <a:xfrm>
            <a:off x="2714612" y="3857628"/>
            <a:ext cx="1000132" cy="7143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929058" y="3857628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Transcription (production of pre-mRNA</a:t>
            </a:r>
            <a:endParaRPr lang="en-GB" b="1" dirty="0"/>
          </a:p>
        </p:txBody>
      </p:sp>
      <p:sp>
        <p:nvSpPr>
          <p:cNvPr id="17" name="Rectangle 16"/>
          <p:cNvSpPr/>
          <p:nvPr/>
        </p:nvSpPr>
        <p:spPr>
          <a:xfrm>
            <a:off x="500034" y="4786322"/>
            <a:ext cx="500066" cy="500066"/>
          </a:xfrm>
          <a:prstGeom prst="rect">
            <a:avLst/>
          </a:prstGeom>
          <a:solidFill>
            <a:srgbClr val="92D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2D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00100" y="4786322"/>
            <a:ext cx="1357322" cy="500066"/>
          </a:xfrm>
          <a:prstGeom prst="rect">
            <a:avLst/>
          </a:prstGeom>
          <a:solidFill>
            <a:srgbClr val="FF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2357422" y="4786322"/>
            <a:ext cx="357190" cy="500066"/>
          </a:xfrm>
          <a:prstGeom prst="rect">
            <a:avLst/>
          </a:prstGeom>
          <a:solidFill>
            <a:srgbClr val="92D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2D05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14612" y="4786322"/>
            <a:ext cx="714380" cy="500066"/>
          </a:xfrm>
          <a:prstGeom prst="rect">
            <a:avLst/>
          </a:prstGeom>
          <a:solidFill>
            <a:srgbClr val="FF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3428992" y="4786322"/>
            <a:ext cx="714380" cy="500066"/>
          </a:xfrm>
          <a:prstGeom prst="rect">
            <a:avLst/>
          </a:prstGeom>
          <a:solidFill>
            <a:srgbClr val="92D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2D05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43372" y="4786322"/>
            <a:ext cx="1785950" cy="500066"/>
          </a:xfrm>
          <a:prstGeom prst="rect">
            <a:avLst/>
          </a:prstGeom>
          <a:solidFill>
            <a:srgbClr val="FF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929322" y="4786322"/>
            <a:ext cx="142876" cy="500066"/>
          </a:xfrm>
          <a:prstGeom prst="rect">
            <a:avLst/>
          </a:prstGeom>
          <a:solidFill>
            <a:srgbClr val="92D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2D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72198" y="4786322"/>
            <a:ext cx="928694" cy="500066"/>
          </a:xfrm>
          <a:prstGeom prst="rect">
            <a:avLst/>
          </a:prstGeom>
          <a:solidFill>
            <a:srgbClr val="FF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000892" y="4786322"/>
            <a:ext cx="714380" cy="500066"/>
          </a:xfrm>
          <a:prstGeom prst="rect">
            <a:avLst/>
          </a:prstGeom>
          <a:solidFill>
            <a:srgbClr val="92D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2D05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715272" y="4786322"/>
            <a:ext cx="928694" cy="500066"/>
          </a:xfrm>
          <a:prstGeom prst="rect">
            <a:avLst/>
          </a:prstGeom>
          <a:solidFill>
            <a:srgbClr val="FF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0.0007 0.18565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0.00225 0.1856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93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-0.00069 0.18565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7.40741E-7 L 0.00122 0.18565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93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-0.00538 0.18565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/>
      <p:bldP spid="17" grpId="0" animBg="1"/>
      <p:bldP spid="17" grpId="1" animBg="1"/>
      <p:bldP spid="18" grpId="0" animBg="1"/>
      <p:bldP spid="19" grpId="0" animBg="1"/>
      <p:bldP spid="19" grpId="1" animBg="1"/>
      <p:bldP spid="20" grpId="0" animBg="1"/>
      <p:bldP spid="21" grpId="0" animBg="1"/>
      <p:bldP spid="21" grpId="1" animBg="1"/>
      <p:bldP spid="22" grpId="0" animBg="1"/>
      <p:bldP spid="23" grpId="0" animBg="1"/>
      <p:bldP spid="23" grpId="1" animBg="1"/>
      <p:bldP spid="24" grpId="0" animBg="1"/>
      <p:bldP spid="25" grpId="0" animBg="1"/>
      <p:bldP spid="25" grpId="1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1214422"/>
            <a:ext cx="500066" cy="500066"/>
          </a:xfrm>
          <a:prstGeom prst="rect">
            <a:avLst/>
          </a:prstGeom>
          <a:solidFill>
            <a:srgbClr val="00B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1538" y="1214422"/>
            <a:ext cx="1357322" cy="500066"/>
          </a:xfrm>
          <a:prstGeom prst="rect">
            <a:avLst/>
          </a:prstGeom>
          <a:solidFill>
            <a:srgbClr val="C0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428860" y="1214422"/>
            <a:ext cx="357190" cy="500066"/>
          </a:xfrm>
          <a:prstGeom prst="rect">
            <a:avLst/>
          </a:prstGeom>
          <a:solidFill>
            <a:srgbClr val="00B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86050" y="1214422"/>
            <a:ext cx="714380" cy="500066"/>
          </a:xfrm>
          <a:prstGeom prst="rect">
            <a:avLst/>
          </a:prstGeom>
          <a:solidFill>
            <a:srgbClr val="C0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500430" y="1214422"/>
            <a:ext cx="714380" cy="500066"/>
          </a:xfrm>
          <a:prstGeom prst="rect">
            <a:avLst/>
          </a:prstGeom>
          <a:solidFill>
            <a:srgbClr val="00B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14810" y="1214422"/>
            <a:ext cx="1785950" cy="500066"/>
          </a:xfrm>
          <a:prstGeom prst="rect">
            <a:avLst/>
          </a:prstGeom>
          <a:solidFill>
            <a:srgbClr val="C0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000760" y="1214422"/>
            <a:ext cx="142876" cy="500066"/>
          </a:xfrm>
          <a:prstGeom prst="rect">
            <a:avLst/>
          </a:prstGeom>
          <a:solidFill>
            <a:srgbClr val="00B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43636" y="1214422"/>
            <a:ext cx="928694" cy="500066"/>
          </a:xfrm>
          <a:prstGeom prst="rect">
            <a:avLst/>
          </a:prstGeom>
          <a:solidFill>
            <a:srgbClr val="C0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072330" y="1214422"/>
            <a:ext cx="714380" cy="500066"/>
          </a:xfrm>
          <a:prstGeom prst="rect">
            <a:avLst/>
          </a:prstGeom>
          <a:solidFill>
            <a:srgbClr val="00B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86710" y="1214422"/>
            <a:ext cx="928694" cy="500066"/>
          </a:xfrm>
          <a:prstGeom prst="rect">
            <a:avLst/>
          </a:prstGeom>
          <a:solidFill>
            <a:srgbClr val="C0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143108" y="714356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Template Strand of DNA (a gene)</a:t>
            </a:r>
            <a:endParaRPr lang="en-GB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071538" y="2143116"/>
            <a:ext cx="314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The coding sections are called EXONS</a:t>
            </a:r>
            <a:r>
              <a:rPr lang="en-GB" sz="2400" dirty="0" smtClean="0"/>
              <a:t>.</a:t>
            </a:r>
            <a:endParaRPr lang="en-GB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857752" y="2143116"/>
            <a:ext cx="314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The NON-coding sections are called INTRONS</a:t>
            </a:r>
            <a:r>
              <a:rPr lang="en-GB" sz="2400" dirty="0" smtClean="0"/>
              <a:t>.</a:t>
            </a:r>
            <a:endParaRPr lang="en-GB" sz="2400" b="1" dirty="0"/>
          </a:p>
        </p:txBody>
      </p:sp>
      <p:cxnSp>
        <p:nvCxnSpPr>
          <p:cNvPr id="18" name="Straight Arrow Connector 17"/>
          <p:cNvCxnSpPr>
            <a:stCxn id="15" idx="0"/>
          </p:cNvCxnSpPr>
          <p:nvPr/>
        </p:nvCxnSpPr>
        <p:spPr>
          <a:xfrm rot="5400000" flipH="1" flipV="1">
            <a:off x="2893207" y="1250141"/>
            <a:ext cx="642942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0"/>
          </p:cNvCxnSpPr>
          <p:nvPr/>
        </p:nvCxnSpPr>
        <p:spPr>
          <a:xfrm rot="16200000" flipV="1">
            <a:off x="5429256" y="1142984"/>
            <a:ext cx="642942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Down Arrow 20"/>
          <p:cNvSpPr/>
          <p:nvPr/>
        </p:nvSpPr>
        <p:spPr>
          <a:xfrm>
            <a:off x="2714612" y="3214686"/>
            <a:ext cx="1000132" cy="7143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3929058" y="3214686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Transcription (production of pre-mRNA</a:t>
            </a:r>
            <a:endParaRPr lang="en-GB" b="1" dirty="0"/>
          </a:p>
        </p:txBody>
      </p:sp>
      <p:sp>
        <p:nvSpPr>
          <p:cNvPr id="38" name="Rectangle 37"/>
          <p:cNvSpPr/>
          <p:nvPr/>
        </p:nvSpPr>
        <p:spPr>
          <a:xfrm>
            <a:off x="500034" y="4143380"/>
            <a:ext cx="500066" cy="500066"/>
          </a:xfrm>
          <a:prstGeom prst="rect">
            <a:avLst/>
          </a:prstGeom>
          <a:solidFill>
            <a:srgbClr val="92D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2D05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00100" y="4143380"/>
            <a:ext cx="1357322" cy="500066"/>
          </a:xfrm>
          <a:prstGeom prst="rect">
            <a:avLst/>
          </a:prstGeom>
          <a:solidFill>
            <a:srgbClr val="FF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2357422" y="4143380"/>
            <a:ext cx="357190" cy="500066"/>
          </a:xfrm>
          <a:prstGeom prst="rect">
            <a:avLst/>
          </a:prstGeom>
          <a:solidFill>
            <a:srgbClr val="92D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2D05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714612" y="4143380"/>
            <a:ext cx="714380" cy="500066"/>
          </a:xfrm>
          <a:prstGeom prst="rect">
            <a:avLst/>
          </a:prstGeom>
          <a:solidFill>
            <a:srgbClr val="FF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3428992" y="4143380"/>
            <a:ext cx="714380" cy="500066"/>
          </a:xfrm>
          <a:prstGeom prst="rect">
            <a:avLst/>
          </a:prstGeom>
          <a:solidFill>
            <a:srgbClr val="92D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2D05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143372" y="4143380"/>
            <a:ext cx="1785950" cy="500066"/>
          </a:xfrm>
          <a:prstGeom prst="rect">
            <a:avLst/>
          </a:prstGeom>
          <a:solidFill>
            <a:srgbClr val="FF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5929322" y="4143380"/>
            <a:ext cx="142876" cy="500066"/>
          </a:xfrm>
          <a:prstGeom prst="rect">
            <a:avLst/>
          </a:prstGeom>
          <a:solidFill>
            <a:srgbClr val="92D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2D05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072198" y="4143380"/>
            <a:ext cx="928694" cy="500066"/>
          </a:xfrm>
          <a:prstGeom prst="rect">
            <a:avLst/>
          </a:prstGeom>
          <a:solidFill>
            <a:srgbClr val="FF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000892" y="4143380"/>
            <a:ext cx="714380" cy="500066"/>
          </a:xfrm>
          <a:prstGeom prst="rect">
            <a:avLst/>
          </a:prstGeom>
          <a:solidFill>
            <a:srgbClr val="92D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2D05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15272" y="4143380"/>
            <a:ext cx="928694" cy="500066"/>
          </a:xfrm>
          <a:prstGeom prst="rect">
            <a:avLst/>
          </a:prstGeom>
          <a:solidFill>
            <a:srgbClr val="FF00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3214678" y="5643578"/>
            <a:ext cx="2857520" cy="500066"/>
          </a:xfrm>
          <a:prstGeom prst="rect">
            <a:avLst/>
          </a:prstGeom>
          <a:solidFill>
            <a:srgbClr val="92D05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2D05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86512" y="5000636"/>
            <a:ext cx="26432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Once the useful </a:t>
            </a:r>
            <a:r>
              <a:rPr lang="en-GB" b="1" dirty="0" err="1" smtClean="0"/>
              <a:t>exons</a:t>
            </a:r>
            <a:r>
              <a:rPr lang="en-GB" b="1" dirty="0" smtClean="0"/>
              <a:t> are removed from pre-mRNA, they are </a:t>
            </a:r>
            <a:r>
              <a:rPr lang="en-GB" b="1" u="sng" dirty="0" smtClean="0"/>
              <a:t>spliced</a:t>
            </a:r>
            <a:r>
              <a:rPr lang="en-GB" b="1" dirty="0" smtClean="0"/>
              <a:t> together to form a final mRNA strand.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0.0007 0.18565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0.00225 0.18565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93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-0.00069 0.18565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7.40741E-7 L 0.00122 0.1856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93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-0.00538 0.18565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21" grpId="0" animBg="1"/>
      <p:bldP spid="22" grpId="0"/>
      <p:bldP spid="38" grpId="0" animBg="1"/>
      <p:bldP spid="38" grpId="1" animBg="1"/>
      <p:bldP spid="38" grpId="2" animBg="1"/>
      <p:bldP spid="39" grpId="0" animBg="1"/>
      <p:bldP spid="40" grpId="0" animBg="1"/>
      <p:bldP spid="40" grpId="1" animBg="1"/>
      <p:bldP spid="40" grpId="2" animBg="1"/>
      <p:bldP spid="41" grpId="0" animBg="1"/>
      <p:bldP spid="42" grpId="0" animBg="1"/>
      <p:bldP spid="42" grpId="1" animBg="1"/>
      <p:bldP spid="42" grpId="2" animBg="1"/>
      <p:bldP spid="43" grpId="0" animBg="1"/>
      <p:bldP spid="44" grpId="0" animBg="1"/>
      <p:bldP spid="44" grpId="1" animBg="1"/>
      <p:bldP spid="44" grpId="2" animBg="1"/>
      <p:bldP spid="45" grpId="0" animBg="1"/>
      <p:bldP spid="46" grpId="0" animBg="1"/>
      <p:bldP spid="46" grpId="1" animBg="1"/>
      <p:bldP spid="46" grpId="2" animBg="1"/>
      <p:bldP spid="47" grpId="0" animBg="1"/>
      <p:bldP spid="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600" b="1" dirty="0" smtClean="0"/>
              <a:t>DNA provides the instructions in the form of a long sequence of nucleotides and the bases they possess.</a:t>
            </a:r>
          </a:p>
          <a:p>
            <a:r>
              <a:rPr lang="en-GB" sz="2600" b="1" dirty="0" smtClean="0"/>
              <a:t>A complementary section of part of this sequence is made in the form of a molecule called pre-mRNA – this is called transcription.</a:t>
            </a:r>
          </a:p>
          <a:p>
            <a:r>
              <a:rPr lang="en-GB" sz="2600" b="1" dirty="0" smtClean="0"/>
              <a:t>The pre-mRNA is modified to mRNA by removing the base sequences copied from non-functional DNA (</a:t>
            </a:r>
            <a:r>
              <a:rPr lang="en-GB" sz="2600" b="1" dirty="0" err="1" smtClean="0"/>
              <a:t>introns</a:t>
            </a:r>
            <a:r>
              <a:rPr lang="en-GB" sz="2600" b="1" dirty="0" smtClean="0"/>
              <a:t>) – a process called splicing.</a:t>
            </a:r>
          </a:p>
          <a:p>
            <a:endParaRPr lang="en-GB" sz="2600" b="1" dirty="0" smtClean="0"/>
          </a:p>
          <a:p>
            <a:pPr>
              <a:buNone/>
            </a:pPr>
            <a:endParaRPr lang="en-GB" sz="2600" b="1" dirty="0" smtClean="0"/>
          </a:p>
          <a:p>
            <a:r>
              <a:rPr lang="en-GB" sz="2600" b="1" dirty="0" smtClean="0">
                <a:solidFill>
                  <a:srgbClr val="FF0000"/>
                </a:solidFill>
              </a:rPr>
              <a:t>The mRNA is used as a template to which complementary tRNA molecules attach and the amino acids they carry are linked to form a polypeptide – TRANSLATION</a:t>
            </a:r>
            <a:r>
              <a:rPr lang="en-GB" sz="26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tRNA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600" b="1" dirty="0" smtClean="0"/>
              <a:t>Transfer RNA (tRNA) </a:t>
            </a:r>
            <a:r>
              <a:rPr lang="en-GB" sz="2600" dirty="0" smtClean="0"/>
              <a:t>is a small molecule, existing as a single-strand that is </a:t>
            </a:r>
            <a:r>
              <a:rPr lang="en-GB" sz="2600" b="1" dirty="0" smtClean="0"/>
              <a:t>folded</a:t>
            </a:r>
            <a:r>
              <a:rPr lang="en-GB" sz="2600" dirty="0" smtClean="0"/>
              <a:t> into a </a:t>
            </a:r>
            <a:r>
              <a:rPr lang="en-GB" sz="2600" b="1" dirty="0" smtClean="0"/>
              <a:t>clover-leaf shape</a:t>
            </a:r>
            <a:r>
              <a:rPr lang="en-GB" sz="2600" dirty="0" smtClean="0"/>
              <a:t>.</a:t>
            </a:r>
            <a:endParaRPr lang="en-GB" sz="2600" b="1" dirty="0" smtClean="0"/>
          </a:p>
        </p:txBody>
      </p:sp>
      <p:pic>
        <p:nvPicPr>
          <p:cNvPr id="18434" name="Picture 2" descr="http://img.tfd.com/dorland/thumbs/RNA_transfer-R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85926"/>
            <a:ext cx="3714776" cy="4086254"/>
          </a:xfrm>
          <a:prstGeom prst="rect">
            <a:avLst/>
          </a:prstGeom>
          <a:noFill/>
        </p:spPr>
      </p:pic>
      <p:pic>
        <p:nvPicPr>
          <p:cNvPr id="18436" name="Picture 4" descr="Transfer RNA Co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071678"/>
            <a:ext cx="3929090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tRNA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600" b="1" dirty="0" smtClean="0"/>
              <a:t>The role of tRNA is to bring the amino acids to a ribosome where protein synthesis is taking place. (more on this later)</a:t>
            </a:r>
          </a:p>
        </p:txBody>
      </p:sp>
      <p:pic>
        <p:nvPicPr>
          <p:cNvPr id="33794" name="Picture 2" descr="http://gel.ym.edu.tw/~ycl6/sc2005/images/translati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000240"/>
            <a:ext cx="4786346" cy="4144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14.2 Protei</a:t>
            </a:r>
            <a:r>
              <a:rPr lang="en-GB" dirty="0" smtClean="0"/>
              <a:t>n Synthesis 1</a:t>
            </a:r>
            <a:br>
              <a:rPr lang="en-GB" dirty="0" smtClean="0"/>
            </a:br>
            <a:r>
              <a:rPr lang="en-GB" u="sng" dirty="0" smtClean="0"/>
              <a:t>Transcription &amp; Splicing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is the code within DNA copied into a molecule of mRNA?</a:t>
            </a:r>
          </a:p>
          <a:p>
            <a:endParaRPr lang="en-GB" dirty="0" smtClean="0"/>
          </a:p>
          <a:p>
            <a:r>
              <a:rPr lang="en-GB" dirty="0" smtClean="0"/>
              <a:t>What is pre-mRNA?</a:t>
            </a:r>
          </a:p>
          <a:p>
            <a:endParaRPr lang="en-GB" dirty="0" smtClean="0"/>
          </a:p>
          <a:p>
            <a:r>
              <a:rPr lang="en-GB" dirty="0" smtClean="0"/>
              <a:t>What are </a:t>
            </a:r>
            <a:r>
              <a:rPr lang="en-GB" dirty="0" err="1" smtClean="0"/>
              <a:t>introns</a:t>
            </a:r>
            <a:r>
              <a:rPr lang="en-GB" dirty="0" smtClean="0"/>
              <a:t> and </a:t>
            </a:r>
            <a:r>
              <a:rPr lang="en-GB" dirty="0" err="1" smtClean="0"/>
              <a:t>exons</a:t>
            </a:r>
            <a:r>
              <a:rPr lang="en-GB" dirty="0" smtClean="0"/>
              <a:t>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Protein Synthesis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600" dirty="0" smtClean="0"/>
              <a:t>Last lesson we covered the basics of protein synthesis, the role of RNA and the Genetic Code.</a:t>
            </a:r>
          </a:p>
          <a:p>
            <a:r>
              <a:rPr lang="en-GB" sz="2600" dirty="0" smtClean="0"/>
              <a:t>This lesson we introduce </a:t>
            </a:r>
            <a:r>
              <a:rPr lang="en-GB" sz="2600" b="1" dirty="0" smtClean="0"/>
              <a:t>protein synthesis</a:t>
            </a:r>
            <a:r>
              <a:rPr lang="en-GB" sz="2600" dirty="0" smtClean="0"/>
              <a:t> as a </a:t>
            </a:r>
            <a:r>
              <a:rPr lang="en-GB" sz="2600" b="1" dirty="0" smtClean="0"/>
              <a:t>2-step</a:t>
            </a:r>
            <a:r>
              <a:rPr lang="en-GB" sz="2600" dirty="0" smtClean="0"/>
              <a:t> process.</a:t>
            </a:r>
            <a:endParaRPr lang="en-GB" sz="2600" dirty="0"/>
          </a:p>
        </p:txBody>
      </p:sp>
      <p:grpSp>
        <p:nvGrpSpPr>
          <p:cNvPr id="9" name="Group 8"/>
          <p:cNvGrpSpPr/>
          <p:nvPr/>
        </p:nvGrpSpPr>
        <p:grpSpPr>
          <a:xfrm rot="2389966">
            <a:off x="1250976" y="2767305"/>
            <a:ext cx="560702" cy="2324781"/>
            <a:chOff x="500034" y="463639"/>
            <a:chExt cx="1303009" cy="5947806"/>
          </a:xfrm>
        </p:grpSpPr>
        <p:sp>
          <p:nvSpPr>
            <p:cNvPr id="10" name="Freeform 9"/>
            <p:cNvSpPr/>
            <p:nvPr/>
          </p:nvSpPr>
          <p:spPr>
            <a:xfrm>
              <a:off x="504423" y="463639"/>
              <a:ext cx="1298620" cy="5911403"/>
            </a:xfrm>
            <a:custGeom>
              <a:avLst/>
              <a:gdLst>
                <a:gd name="connsiteX0" fmla="*/ 62247 w 1298620"/>
                <a:gd name="connsiteY0" fmla="*/ 0 h 5911403"/>
                <a:gd name="connsiteX1" fmla="*/ 100884 w 1298620"/>
                <a:gd name="connsiteY1" fmla="*/ 309093 h 5911403"/>
                <a:gd name="connsiteX2" fmla="*/ 448614 w 1298620"/>
                <a:gd name="connsiteY2" fmla="*/ 656823 h 5911403"/>
                <a:gd name="connsiteX3" fmla="*/ 1002405 w 1298620"/>
                <a:gd name="connsiteY3" fmla="*/ 901522 h 5911403"/>
                <a:gd name="connsiteX4" fmla="*/ 1182709 w 1298620"/>
                <a:gd name="connsiteY4" fmla="*/ 1249251 h 5911403"/>
                <a:gd name="connsiteX5" fmla="*/ 1092557 w 1298620"/>
                <a:gd name="connsiteY5" fmla="*/ 1777285 h 5911403"/>
                <a:gd name="connsiteX6" fmla="*/ 538766 w 1298620"/>
                <a:gd name="connsiteY6" fmla="*/ 2086378 h 5911403"/>
                <a:gd name="connsiteX7" fmla="*/ 165278 w 1298620"/>
                <a:gd name="connsiteY7" fmla="*/ 2395471 h 5911403"/>
                <a:gd name="connsiteX8" fmla="*/ 36490 w 1298620"/>
                <a:gd name="connsiteY8" fmla="*/ 2756079 h 5911403"/>
                <a:gd name="connsiteX9" fmla="*/ 88005 w 1298620"/>
                <a:gd name="connsiteY9" fmla="*/ 3193961 h 5911403"/>
                <a:gd name="connsiteX10" fmla="*/ 564523 w 1298620"/>
                <a:gd name="connsiteY10" fmla="*/ 3528812 h 5911403"/>
                <a:gd name="connsiteX11" fmla="*/ 1092557 w 1298620"/>
                <a:gd name="connsiteY11" fmla="*/ 3747753 h 5911403"/>
                <a:gd name="connsiteX12" fmla="*/ 1272862 w 1298620"/>
                <a:gd name="connsiteY12" fmla="*/ 4043967 h 5911403"/>
                <a:gd name="connsiteX13" fmla="*/ 1247104 w 1298620"/>
                <a:gd name="connsiteY13" fmla="*/ 4687910 h 5911403"/>
                <a:gd name="connsiteX14" fmla="*/ 976647 w 1298620"/>
                <a:gd name="connsiteY14" fmla="*/ 4932609 h 5911403"/>
                <a:gd name="connsiteX15" fmla="*/ 513008 w 1298620"/>
                <a:gd name="connsiteY15" fmla="*/ 5164429 h 5911403"/>
                <a:gd name="connsiteX16" fmla="*/ 191036 w 1298620"/>
                <a:gd name="connsiteY16" fmla="*/ 5512158 h 5911403"/>
                <a:gd name="connsiteX17" fmla="*/ 62247 w 1298620"/>
                <a:gd name="connsiteY17" fmla="*/ 5911403 h 5911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98620" h="5911403">
                  <a:moveTo>
                    <a:pt x="62247" y="0"/>
                  </a:moveTo>
                  <a:cubicBezTo>
                    <a:pt x="49368" y="99811"/>
                    <a:pt x="36490" y="199623"/>
                    <a:pt x="100884" y="309093"/>
                  </a:cubicBezTo>
                  <a:cubicBezTo>
                    <a:pt x="165278" y="418563"/>
                    <a:pt x="298361" y="558085"/>
                    <a:pt x="448614" y="656823"/>
                  </a:cubicBezTo>
                  <a:cubicBezTo>
                    <a:pt x="598867" y="755561"/>
                    <a:pt x="880056" y="802784"/>
                    <a:pt x="1002405" y="901522"/>
                  </a:cubicBezTo>
                  <a:cubicBezTo>
                    <a:pt x="1124754" y="1000260"/>
                    <a:pt x="1167684" y="1103291"/>
                    <a:pt x="1182709" y="1249251"/>
                  </a:cubicBezTo>
                  <a:cubicBezTo>
                    <a:pt x="1197734" y="1395211"/>
                    <a:pt x="1199881" y="1637764"/>
                    <a:pt x="1092557" y="1777285"/>
                  </a:cubicBezTo>
                  <a:cubicBezTo>
                    <a:pt x="985233" y="1916806"/>
                    <a:pt x="693312" y="1983347"/>
                    <a:pt x="538766" y="2086378"/>
                  </a:cubicBezTo>
                  <a:cubicBezTo>
                    <a:pt x="384220" y="2189409"/>
                    <a:pt x="248991" y="2283854"/>
                    <a:pt x="165278" y="2395471"/>
                  </a:cubicBezTo>
                  <a:cubicBezTo>
                    <a:pt x="81565" y="2507088"/>
                    <a:pt x="49369" y="2622997"/>
                    <a:pt x="36490" y="2756079"/>
                  </a:cubicBezTo>
                  <a:cubicBezTo>
                    <a:pt x="23611" y="2889161"/>
                    <a:pt x="0" y="3065172"/>
                    <a:pt x="88005" y="3193961"/>
                  </a:cubicBezTo>
                  <a:cubicBezTo>
                    <a:pt x="176011" y="3322750"/>
                    <a:pt x="397098" y="3436513"/>
                    <a:pt x="564523" y="3528812"/>
                  </a:cubicBezTo>
                  <a:cubicBezTo>
                    <a:pt x="731948" y="3621111"/>
                    <a:pt x="974501" y="3661894"/>
                    <a:pt x="1092557" y="3747753"/>
                  </a:cubicBezTo>
                  <a:cubicBezTo>
                    <a:pt x="1210613" y="3833612"/>
                    <a:pt x="1247104" y="3887274"/>
                    <a:pt x="1272862" y="4043967"/>
                  </a:cubicBezTo>
                  <a:cubicBezTo>
                    <a:pt x="1298620" y="4200660"/>
                    <a:pt x="1296473" y="4539803"/>
                    <a:pt x="1247104" y="4687910"/>
                  </a:cubicBezTo>
                  <a:cubicBezTo>
                    <a:pt x="1197735" y="4836017"/>
                    <a:pt x="1098996" y="4853189"/>
                    <a:pt x="976647" y="4932609"/>
                  </a:cubicBezTo>
                  <a:cubicBezTo>
                    <a:pt x="854298" y="5012029"/>
                    <a:pt x="643943" y="5067838"/>
                    <a:pt x="513008" y="5164429"/>
                  </a:cubicBezTo>
                  <a:cubicBezTo>
                    <a:pt x="382073" y="5261020"/>
                    <a:pt x="266163" y="5387662"/>
                    <a:pt x="191036" y="5512158"/>
                  </a:cubicBezTo>
                  <a:cubicBezTo>
                    <a:pt x="115909" y="5636654"/>
                    <a:pt x="89078" y="5774028"/>
                    <a:pt x="62247" y="5911403"/>
                  </a:cubicBezTo>
                </a:path>
              </a:pathLst>
            </a:custGeom>
            <a:ln w="8572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 10"/>
            <p:cNvSpPr/>
            <p:nvPr/>
          </p:nvSpPr>
          <p:spPr>
            <a:xfrm flipH="1">
              <a:off x="500034" y="500042"/>
              <a:ext cx="1298620" cy="5911403"/>
            </a:xfrm>
            <a:custGeom>
              <a:avLst/>
              <a:gdLst>
                <a:gd name="connsiteX0" fmla="*/ 62247 w 1298620"/>
                <a:gd name="connsiteY0" fmla="*/ 0 h 5911403"/>
                <a:gd name="connsiteX1" fmla="*/ 100884 w 1298620"/>
                <a:gd name="connsiteY1" fmla="*/ 309093 h 5911403"/>
                <a:gd name="connsiteX2" fmla="*/ 448614 w 1298620"/>
                <a:gd name="connsiteY2" fmla="*/ 656823 h 5911403"/>
                <a:gd name="connsiteX3" fmla="*/ 1002405 w 1298620"/>
                <a:gd name="connsiteY3" fmla="*/ 901522 h 5911403"/>
                <a:gd name="connsiteX4" fmla="*/ 1182709 w 1298620"/>
                <a:gd name="connsiteY4" fmla="*/ 1249251 h 5911403"/>
                <a:gd name="connsiteX5" fmla="*/ 1092557 w 1298620"/>
                <a:gd name="connsiteY5" fmla="*/ 1777285 h 5911403"/>
                <a:gd name="connsiteX6" fmla="*/ 538766 w 1298620"/>
                <a:gd name="connsiteY6" fmla="*/ 2086378 h 5911403"/>
                <a:gd name="connsiteX7" fmla="*/ 165278 w 1298620"/>
                <a:gd name="connsiteY7" fmla="*/ 2395471 h 5911403"/>
                <a:gd name="connsiteX8" fmla="*/ 36490 w 1298620"/>
                <a:gd name="connsiteY8" fmla="*/ 2756079 h 5911403"/>
                <a:gd name="connsiteX9" fmla="*/ 88005 w 1298620"/>
                <a:gd name="connsiteY9" fmla="*/ 3193961 h 5911403"/>
                <a:gd name="connsiteX10" fmla="*/ 564523 w 1298620"/>
                <a:gd name="connsiteY10" fmla="*/ 3528812 h 5911403"/>
                <a:gd name="connsiteX11" fmla="*/ 1092557 w 1298620"/>
                <a:gd name="connsiteY11" fmla="*/ 3747753 h 5911403"/>
                <a:gd name="connsiteX12" fmla="*/ 1272862 w 1298620"/>
                <a:gd name="connsiteY12" fmla="*/ 4043967 h 5911403"/>
                <a:gd name="connsiteX13" fmla="*/ 1247104 w 1298620"/>
                <a:gd name="connsiteY13" fmla="*/ 4687910 h 5911403"/>
                <a:gd name="connsiteX14" fmla="*/ 976647 w 1298620"/>
                <a:gd name="connsiteY14" fmla="*/ 4932609 h 5911403"/>
                <a:gd name="connsiteX15" fmla="*/ 513008 w 1298620"/>
                <a:gd name="connsiteY15" fmla="*/ 5164429 h 5911403"/>
                <a:gd name="connsiteX16" fmla="*/ 191036 w 1298620"/>
                <a:gd name="connsiteY16" fmla="*/ 5512158 h 5911403"/>
                <a:gd name="connsiteX17" fmla="*/ 62247 w 1298620"/>
                <a:gd name="connsiteY17" fmla="*/ 5911403 h 5911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98620" h="5911403">
                  <a:moveTo>
                    <a:pt x="62247" y="0"/>
                  </a:moveTo>
                  <a:cubicBezTo>
                    <a:pt x="49368" y="99811"/>
                    <a:pt x="36490" y="199623"/>
                    <a:pt x="100884" y="309093"/>
                  </a:cubicBezTo>
                  <a:cubicBezTo>
                    <a:pt x="165278" y="418563"/>
                    <a:pt x="298361" y="558085"/>
                    <a:pt x="448614" y="656823"/>
                  </a:cubicBezTo>
                  <a:cubicBezTo>
                    <a:pt x="598867" y="755561"/>
                    <a:pt x="880056" y="802784"/>
                    <a:pt x="1002405" y="901522"/>
                  </a:cubicBezTo>
                  <a:cubicBezTo>
                    <a:pt x="1124754" y="1000260"/>
                    <a:pt x="1167684" y="1103291"/>
                    <a:pt x="1182709" y="1249251"/>
                  </a:cubicBezTo>
                  <a:cubicBezTo>
                    <a:pt x="1197734" y="1395211"/>
                    <a:pt x="1199881" y="1637764"/>
                    <a:pt x="1092557" y="1777285"/>
                  </a:cubicBezTo>
                  <a:cubicBezTo>
                    <a:pt x="985233" y="1916806"/>
                    <a:pt x="693312" y="1983347"/>
                    <a:pt x="538766" y="2086378"/>
                  </a:cubicBezTo>
                  <a:cubicBezTo>
                    <a:pt x="384220" y="2189409"/>
                    <a:pt x="248991" y="2283854"/>
                    <a:pt x="165278" y="2395471"/>
                  </a:cubicBezTo>
                  <a:cubicBezTo>
                    <a:pt x="81565" y="2507088"/>
                    <a:pt x="49369" y="2622997"/>
                    <a:pt x="36490" y="2756079"/>
                  </a:cubicBezTo>
                  <a:cubicBezTo>
                    <a:pt x="23611" y="2889161"/>
                    <a:pt x="0" y="3065172"/>
                    <a:pt x="88005" y="3193961"/>
                  </a:cubicBezTo>
                  <a:cubicBezTo>
                    <a:pt x="176011" y="3322750"/>
                    <a:pt x="397098" y="3436513"/>
                    <a:pt x="564523" y="3528812"/>
                  </a:cubicBezTo>
                  <a:cubicBezTo>
                    <a:pt x="731948" y="3621111"/>
                    <a:pt x="974501" y="3661894"/>
                    <a:pt x="1092557" y="3747753"/>
                  </a:cubicBezTo>
                  <a:cubicBezTo>
                    <a:pt x="1210613" y="3833612"/>
                    <a:pt x="1247104" y="3887274"/>
                    <a:pt x="1272862" y="4043967"/>
                  </a:cubicBezTo>
                  <a:cubicBezTo>
                    <a:pt x="1298620" y="4200660"/>
                    <a:pt x="1296473" y="4539803"/>
                    <a:pt x="1247104" y="4687910"/>
                  </a:cubicBezTo>
                  <a:cubicBezTo>
                    <a:pt x="1197735" y="4836017"/>
                    <a:pt x="1098996" y="4853189"/>
                    <a:pt x="976647" y="4932609"/>
                  </a:cubicBezTo>
                  <a:cubicBezTo>
                    <a:pt x="854298" y="5012029"/>
                    <a:pt x="643943" y="5067838"/>
                    <a:pt x="513008" y="5164429"/>
                  </a:cubicBezTo>
                  <a:cubicBezTo>
                    <a:pt x="382073" y="5261020"/>
                    <a:pt x="266163" y="5387662"/>
                    <a:pt x="191036" y="5512158"/>
                  </a:cubicBezTo>
                  <a:cubicBezTo>
                    <a:pt x="115909" y="5636654"/>
                    <a:pt x="89078" y="5774028"/>
                    <a:pt x="62247" y="5911403"/>
                  </a:cubicBezTo>
                </a:path>
              </a:pathLst>
            </a:custGeom>
            <a:ln w="8572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71472" y="642918"/>
              <a:ext cx="1143008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85786" y="927082"/>
              <a:ext cx="785818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11" idx="2"/>
            </p:cNvCxnSpPr>
            <p:nvPr/>
          </p:nvCxnSpPr>
          <p:spPr>
            <a:xfrm>
              <a:off x="1000100" y="1142984"/>
              <a:ext cx="349940" cy="1388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85786" y="1428736"/>
              <a:ext cx="785818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10" idx="4"/>
            </p:cNvCxnSpPr>
            <p:nvPr/>
          </p:nvCxnSpPr>
          <p:spPr>
            <a:xfrm flipV="1">
              <a:off x="642910" y="1712891"/>
              <a:ext cx="1044222" cy="159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42910" y="2000240"/>
              <a:ext cx="1044222" cy="159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785786" y="2285992"/>
              <a:ext cx="714380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857224" y="2714620"/>
              <a:ext cx="500066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642910" y="3000372"/>
              <a:ext cx="1071570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endCxn id="11" idx="8"/>
            </p:cNvCxnSpPr>
            <p:nvPr/>
          </p:nvCxnSpPr>
          <p:spPr>
            <a:xfrm flipV="1">
              <a:off x="571472" y="3256121"/>
              <a:ext cx="1190692" cy="3160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571472" y="3571876"/>
              <a:ext cx="1214446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785786" y="3857628"/>
              <a:ext cx="714380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1" idx="11"/>
            </p:cNvCxnSpPr>
            <p:nvPr/>
          </p:nvCxnSpPr>
          <p:spPr>
            <a:xfrm rot="10800000" flipH="1" flipV="1">
              <a:off x="706097" y="4247796"/>
              <a:ext cx="936944" cy="3846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71472" y="4572008"/>
              <a:ext cx="1143008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00034" y="4929198"/>
              <a:ext cx="1285884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42910" y="5286388"/>
              <a:ext cx="1000132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857224" y="5786454"/>
              <a:ext cx="500066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42910" y="6072206"/>
              <a:ext cx="928694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0" idx="17"/>
            </p:cNvCxnSpPr>
            <p:nvPr/>
          </p:nvCxnSpPr>
          <p:spPr>
            <a:xfrm flipV="1">
              <a:off x="566670" y="6357958"/>
              <a:ext cx="1147810" cy="1708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 rot="2124294">
            <a:off x="4109720" y="3744614"/>
            <a:ext cx="500066" cy="2016350"/>
            <a:chOff x="7786710" y="500042"/>
            <a:chExt cx="658770" cy="2461929"/>
          </a:xfrm>
        </p:grpSpPr>
        <p:cxnSp>
          <p:nvCxnSpPr>
            <p:cNvPr id="31" name="Straight Connector 30"/>
            <p:cNvCxnSpPr/>
            <p:nvPr/>
          </p:nvCxnSpPr>
          <p:spPr>
            <a:xfrm rot="5400000">
              <a:off x="7251719" y="1677975"/>
              <a:ext cx="2357454" cy="1588"/>
            </a:xfrm>
            <a:prstGeom prst="line">
              <a:avLst/>
            </a:prstGeom>
            <a:ln w="666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32" name="Group 31"/>
            <p:cNvGrpSpPr/>
            <p:nvPr/>
          </p:nvGrpSpPr>
          <p:grpSpPr>
            <a:xfrm>
              <a:off x="7786710" y="500042"/>
              <a:ext cx="658770" cy="461665"/>
              <a:chOff x="4714876" y="2285992"/>
              <a:chExt cx="658770" cy="461665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rot="5400000">
                <a:off x="5144298" y="2499512"/>
                <a:ext cx="428628" cy="1588"/>
              </a:xfrm>
              <a:prstGeom prst="line">
                <a:avLst/>
              </a:prstGeom>
              <a:ln w="635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5072066" y="2500306"/>
                <a:ext cx="301580" cy="153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4714876" y="2285992"/>
                <a:ext cx="357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rgbClr val="0070C0"/>
                    </a:solidFill>
                  </a:rPr>
                  <a:t>G</a:t>
                </a: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7786710" y="1000108"/>
              <a:ext cx="658770" cy="461665"/>
              <a:chOff x="4714876" y="2786058"/>
              <a:chExt cx="658770" cy="461665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rot="5400000">
                <a:off x="5144298" y="2999578"/>
                <a:ext cx="428628" cy="1588"/>
              </a:xfrm>
              <a:prstGeom prst="line">
                <a:avLst/>
              </a:prstGeom>
              <a:ln w="635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5072066" y="3000372"/>
                <a:ext cx="301580" cy="153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4714876" y="2786058"/>
                <a:ext cx="357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A</a:t>
                </a: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7786710" y="1500174"/>
              <a:ext cx="658770" cy="461665"/>
              <a:chOff x="4714876" y="3357562"/>
              <a:chExt cx="658770" cy="461665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rot="5400000">
                <a:off x="5144298" y="3571082"/>
                <a:ext cx="428628" cy="1588"/>
              </a:xfrm>
              <a:prstGeom prst="line">
                <a:avLst/>
              </a:prstGeom>
              <a:ln w="635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5072066" y="3571876"/>
                <a:ext cx="301580" cy="153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4714876" y="3357562"/>
                <a:ext cx="357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 smtClean="0">
                    <a:solidFill>
                      <a:srgbClr val="FF0000"/>
                    </a:solidFill>
                  </a:rPr>
                  <a:t>C</a:t>
                </a:r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7786710" y="2000240"/>
              <a:ext cx="658770" cy="461665"/>
              <a:chOff x="4714876" y="3857628"/>
              <a:chExt cx="658770" cy="461665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 rot="5400000">
                <a:off x="5144298" y="4071148"/>
                <a:ext cx="428628" cy="1588"/>
              </a:xfrm>
              <a:prstGeom prst="line">
                <a:avLst/>
              </a:prstGeom>
              <a:ln w="635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V="1">
                <a:off x="5072066" y="4071942"/>
                <a:ext cx="301580" cy="153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4714876" y="3857628"/>
                <a:ext cx="357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 smtClean="0">
                    <a:solidFill>
                      <a:srgbClr val="EE00C1"/>
                    </a:solidFill>
                  </a:rPr>
                  <a:t>U</a:t>
                </a:r>
                <a:endParaRPr lang="en-GB" sz="2400" b="1" dirty="0">
                  <a:solidFill>
                    <a:srgbClr val="EE00C1"/>
                  </a:solidFill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7786710" y="2500306"/>
              <a:ext cx="658770" cy="461665"/>
              <a:chOff x="4714876" y="6000768"/>
              <a:chExt cx="658770" cy="461665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rot="5400000">
                <a:off x="5144298" y="6214288"/>
                <a:ext cx="428628" cy="1588"/>
              </a:xfrm>
              <a:prstGeom prst="line">
                <a:avLst/>
              </a:prstGeom>
              <a:ln w="635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5072066" y="6215082"/>
                <a:ext cx="301580" cy="153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4714876" y="6000768"/>
                <a:ext cx="357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 smtClean="0">
                    <a:solidFill>
                      <a:srgbClr val="FF0000"/>
                    </a:solidFill>
                  </a:rPr>
                  <a:t>C</a:t>
                </a:r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54" name="Freeform 53"/>
          <p:cNvSpPr/>
          <p:nvPr/>
        </p:nvSpPr>
        <p:spPr>
          <a:xfrm>
            <a:off x="6858017" y="4357695"/>
            <a:ext cx="1446726" cy="1635617"/>
          </a:xfrm>
          <a:custGeom>
            <a:avLst/>
            <a:gdLst>
              <a:gd name="connsiteX0" fmla="*/ 920839 w 1446726"/>
              <a:gd name="connsiteY0" fmla="*/ 0 h 1635617"/>
              <a:gd name="connsiteX1" fmla="*/ 663262 w 1446726"/>
              <a:gd name="connsiteY1" fmla="*/ 257577 h 1635617"/>
              <a:gd name="connsiteX2" fmla="*/ 251138 w 1446726"/>
              <a:gd name="connsiteY2" fmla="*/ 450761 h 1635617"/>
              <a:gd name="connsiteX3" fmla="*/ 379926 w 1446726"/>
              <a:gd name="connsiteY3" fmla="*/ 991673 h 1635617"/>
              <a:gd name="connsiteX4" fmla="*/ 753414 w 1446726"/>
              <a:gd name="connsiteY4" fmla="*/ 708338 h 1635617"/>
              <a:gd name="connsiteX5" fmla="*/ 753414 w 1446726"/>
              <a:gd name="connsiteY5" fmla="*/ 515155 h 1635617"/>
              <a:gd name="connsiteX6" fmla="*/ 959476 w 1446726"/>
              <a:gd name="connsiteY6" fmla="*/ 257577 h 1635617"/>
              <a:gd name="connsiteX7" fmla="*/ 1152659 w 1446726"/>
              <a:gd name="connsiteY7" fmla="*/ 399245 h 1635617"/>
              <a:gd name="connsiteX8" fmla="*/ 1049628 w 1446726"/>
              <a:gd name="connsiteY8" fmla="*/ 605307 h 1635617"/>
              <a:gd name="connsiteX9" fmla="*/ 895081 w 1446726"/>
              <a:gd name="connsiteY9" fmla="*/ 875763 h 1635617"/>
              <a:gd name="connsiteX10" fmla="*/ 521594 w 1446726"/>
              <a:gd name="connsiteY10" fmla="*/ 1146220 h 1635617"/>
              <a:gd name="connsiteX11" fmla="*/ 186743 w 1446726"/>
              <a:gd name="connsiteY11" fmla="*/ 978794 h 1635617"/>
              <a:gd name="connsiteX12" fmla="*/ 6439 w 1446726"/>
              <a:gd name="connsiteY12" fmla="*/ 1004552 h 1635617"/>
              <a:gd name="connsiteX13" fmla="*/ 148107 w 1446726"/>
              <a:gd name="connsiteY13" fmla="*/ 1313645 h 1635617"/>
              <a:gd name="connsiteX14" fmla="*/ 701898 w 1446726"/>
              <a:gd name="connsiteY14" fmla="*/ 1365161 h 1635617"/>
              <a:gd name="connsiteX15" fmla="*/ 972355 w 1446726"/>
              <a:gd name="connsiteY15" fmla="*/ 875763 h 1635617"/>
              <a:gd name="connsiteX16" fmla="*/ 1178417 w 1446726"/>
              <a:gd name="connsiteY16" fmla="*/ 656823 h 1635617"/>
              <a:gd name="connsiteX17" fmla="*/ 1384479 w 1446726"/>
              <a:gd name="connsiteY17" fmla="*/ 566670 h 1635617"/>
              <a:gd name="connsiteX18" fmla="*/ 1423115 w 1446726"/>
              <a:gd name="connsiteY18" fmla="*/ 669701 h 1635617"/>
              <a:gd name="connsiteX19" fmla="*/ 1242811 w 1446726"/>
              <a:gd name="connsiteY19" fmla="*/ 978794 h 1635617"/>
              <a:gd name="connsiteX20" fmla="*/ 1075386 w 1446726"/>
              <a:gd name="connsiteY20" fmla="*/ 1081825 h 1635617"/>
              <a:gd name="connsiteX21" fmla="*/ 1062507 w 1446726"/>
              <a:gd name="connsiteY21" fmla="*/ 1481070 h 1635617"/>
              <a:gd name="connsiteX22" fmla="*/ 560231 w 1446726"/>
              <a:gd name="connsiteY22" fmla="*/ 1635617 h 1635617"/>
              <a:gd name="connsiteX23" fmla="*/ 341290 w 1446726"/>
              <a:gd name="connsiteY23" fmla="*/ 1481070 h 1635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46726" h="1635617">
                <a:moveTo>
                  <a:pt x="920839" y="0"/>
                </a:moveTo>
                <a:cubicBezTo>
                  <a:pt x="847859" y="91225"/>
                  <a:pt x="774879" y="182450"/>
                  <a:pt x="663262" y="257577"/>
                </a:cubicBezTo>
                <a:cubicBezTo>
                  <a:pt x="551645" y="332704"/>
                  <a:pt x="298361" y="328412"/>
                  <a:pt x="251138" y="450761"/>
                </a:cubicBezTo>
                <a:cubicBezTo>
                  <a:pt x="203915" y="573110"/>
                  <a:pt x="296213" y="948744"/>
                  <a:pt x="379926" y="991673"/>
                </a:cubicBezTo>
                <a:cubicBezTo>
                  <a:pt x="463639" y="1034602"/>
                  <a:pt x="691166" y="787758"/>
                  <a:pt x="753414" y="708338"/>
                </a:cubicBezTo>
                <a:cubicBezTo>
                  <a:pt x="815662" y="628918"/>
                  <a:pt x="719070" y="590282"/>
                  <a:pt x="753414" y="515155"/>
                </a:cubicBezTo>
                <a:cubicBezTo>
                  <a:pt x="787758" y="440028"/>
                  <a:pt x="892935" y="276895"/>
                  <a:pt x="959476" y="257577"/>
                </a:cubicBezTo>
                <a:cubicBezTo>
                  <a:pt x="1026017" y="238259"/>
                  <a:pt x="1137634" y="341290"/>
                  <a:pt x="1152659" y="399245"/>
                </a:cubicBezTo>
                <a:cubicBezTo>
                  <a:pt x="1167684" y="457200"/>
                  <a:pt x="1092558" y="525887"/>
                  <a:pt x="1049628" y="605307"/>
                </a:cubicBezTo>
                <a:cubicBezTo>
                  <a:pt x="1006698" y="684727"/>
                  <a:pt x="983086" y="785611"/>
                  <a:pt x="895081" y="875763"/>
                </a:cubicBezTo>
                <a:cubicBezTo>
                  <a:pt x="807076" y="965915"/>
                  <a:pt x="639650" y="1129048"/>
                  <a:pt x="521594" y="1146220"/>
                </a:cubicBezTo>
                <a:cubicBezTo>
                  <a:pt x="403538" y="1163392"/>
                  <a:pt x="272602" y="1002405"/>
                  <a:pt x="186743" y="978794"/>
                </a:cubicBezTo>
                <a:cubicBezTo>
                  <a:pt x="100884" y="955183"/>
                  <a:pt x="12878" y="948744"/>
                  <a:pt x="6439" y="1004552"/>
                </a:cubicBezTo>
                <a:cubicBezTo>
                  <a:pt x="0" y="1060361"/>
                  <a:pt x="32197" y="1253544"/>
                  <a:pt x="148107" y="1313645"/>
                </a:cubicBezTo>
                <a:cubicBezTo>
                  <a:pt x="264017" y="1373746"/>
                  <a:pt x="564523" y="1438141"/>
                  <a:pt x="701898" y="1365161"/>
                </a:cubicBezTo>
                <a:cubicBezTo>
                  <a:pt x="839273" y="1292181"/>
                  <a:pt x="892935" y="993819"/>
                  <a:pt x="972355" y="875763"/>
                </a:cubicBezTo>
                <a:cubicBezTo>
                  <a:pt x="1051775" y="757707"/>
                  <a:pt x="1109730" y="708339"/>
                  <a:pt x="1178417" y="656823"/>
                </a:cubicBezTo>
                <a:cubicBezTo>
                  <a:pt x="1247104" y="605307"/>
                  <a:pt x="1343696" y="564524"/>
                  <a:pt x="1384479" y="566670"/>
                </a:cubicBezTo>
                <a:cubicBezTo>
                  <a:pt x="1425262" y="568816"/>
                  <a:pt x="1446726" y="601014"/>
                  <a:pt x="1423115" y="669701"/>
                </a:cubicBezTo>
                <a:cubicBezTo>
                  <a:pt x="1399504" y="738388"/>
                  <a:pt x="1300766" y="910107"/>
                  <a:pt x="1242811" y="978794"/>
                </a:cubicBezTo>
                <a:cubicBezTo>
                  <a:pt x="1184856" y="1047481"/>
                  <a:pt x="1105437" y="998112"/>
                  <a:pt x="1075386" y="1081825"/>
                </a:cubicBezTo>
                <a:cubicBezTo>
                  <a:pt x="1045335" y="1165538"/>
                  <a:pt x="1148366" y="1388771"/>
                  <a:pt x="1062507" y="1481070"/>
                </a:cubicBezTo>
                <a:cubicBezTo>
                  <a:pt x="976648" y="1573369"/>
                  <a:pt x="680434" y="1635617"/>
                  <a:pt x="560231" y="1635617"/>
                </a:cubicBezTo>
                <a:cubicBezTo>
                  <a:pt x="440028" y="1635617"/>
                  <a:pt x="390659" y="1558343"/>
                  <a:pt x="341290" y="1481070"/>
                </a:cubicBezTo>
              </a:path>
            </a:pathLst>
          </a:custGeom>
          <a:ln w="184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ight Arrow 54"/>
          <p:cNvSpPr/>
          <p:nvPr/>
        </p:nvSpPr>
        <p:spPr>
          <a:xfrm>
            <a:off x="2214547" y="3929067"/>
            <a:ext cx="1357322" cy="642942"/>
          </a:xfrm>
          <a:prstGeom prst="rightArrow">
            <a:avLst/>
          </a:prstGeom>
          <a:solidFill>
            <a:srgbClr val="FF000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ight Arrow 55"/>
          <p:cNvSpPr/>
          <p:nvPr/>
        </p:nvSpPr>
        <p:spPr>
          <a:xfrm>
            <a:off x="5000629" y="4786323"/>
            <a:ext cx="1357322" cy="642942"/>
          </a:xfrm>
          <a:prstGeom prst="rightArrow">
            <a:avLst/>
          </a:prstGeom>
          <a:solidFill>
            <a:srgbClr val="FF000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1857357" y="4643447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Transcription</a:t>
            </a:r>
            <a:endParaRPr lang="en-GB" sz="24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4643439" y="5500703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Translation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Protein Synthesis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4357718" cy="6000792"/>
          </a:xfrm>
        </p:spPr>
        <p:txBody>
          <a:bodyPr>
            <a:normAutofit lnSpcReduction="10000"/>
          </a:bodyPr>
          <a:lstStyle/>
          <a:p>
            <a:r>
              <a:rPr lang="en-GB" sz="2600" dirty="0" smtClean="0"/>
              <a:t>There are 2 processes involved in protein synthesis.</a:t>
            </a:r>
          </a:p>
          <a:p>
            <a:pPr marL="514350" indent="-514350">
              <a:buAutoNum type="arabicPeriod"/>
            </a:pPr>
            <a:r>
              <a:rPr lang="en-GB" sz="2600" b="1" dirty="0" smtClean="0">
                <a:solidFill>
                  <a:srgbClr val="FF0000"/>
                </a:solidFill>
              </a:rPr>
              <a:t>Transcription</a:t>
            </a:r>
          </a:p>
          <a:p>
            <a:pPr marL="514350" indent="-514350">
              <a:buNone/>
            </a:pPr>
            <a:r>
              <a:rPr lang="en-GB" sz="2600" b="1" dirty="0" smtClean="0"/>
              <a:t>	</a:t>
            </a:r>
            <a:r>
              <a:rPr lang="en-GB" sz="2600" dirty="0" smtClean="0"/>
              <a:t>The production of mRNA by using DNA as a template. A length of DNA (a gene) is </a:t>
            </a:r>
            <a:r>
              <a:rPr lang="en-GB" sz="2600" b="1" dirty="0" smtClean="0"/>
              <a:t>transcribed</a:t>
            </a:r>
            <a:r>
              <a:rPr lang="en-GB" sz="2600" dirty="0" smtClean="0"/>
              <a:t> into a mRNA molecule.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sz="2600" b="1" dirty="0" smtClean="0">
                <a:solidFill>
                  <a:srgbClr val="FF0000"/>
                </a:solidFill>
              </a:rPr>
              <a:t>Translation</a:t>
            </a:r>
          </a:p>
          <a:p>
            <a:pPr marL="514350" indent="-514350">
              <a:buNone/>
            </a:pPr>
            <a:r>
              <a:rPr lang="en-GB" sz="2600" b="1" dirty="0" smtClean="0"/>
              <a:t>	</a:t>
            </a:r>
            <a:r>
              <a:rPr lang="en-GB" sz="2600" dirty="0" smtClean="0"/>
              <a:t>Translating the base sequence of the mRNA molecule into an amino acid sequence. This occurs at a ribosome. </a:t>
            </a:r>
            <a:endParaRPr lang="en-GB" sz="2600" b="1" dirty="0" smtClean="0"/>
          </a:p>
        </p:txBody>
      </p:sp>
      <p:pic>
        <p:nvPicPr>
          <p:cNvPr id="1026" name="Picture 2" descr="http://upload.wikimedia.org/wikipedia/commons/f/fb/MRNA-interact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142984"/>
            <a:ext cx="4429156" cy="4478589"/>
          </a:xfrm>
          <a:prstGeom prst="rect">
            <a:avLst/>
          </a:prstGeom>
          <a:noFill/>
        </p:spPr>
      </p:pic>
      <p:cxnSp>
        <p:nvCxnSpPr>
          <p:cNvPr id="60" name="Straight Arrow Connector 59"/>
          <p:cNvCxnSpPr/>
          <p:nvPr/>
        </p:nvCxnSpPr>
        <p:spPr>
          <a:xfrm>
            <a:off x="2643174" y="2071678"/>
            <a:ext cx="2643206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2357422" y="4357694"/>
            <a:ext cx="40719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Freeform 144"/>
          <p:cNvSpPr/>
          <p:nvPr/>
        </p:nvSpPr>
        <p:spPr>
          <a:xfrm>
            <a:off x="3582537" y="-373039"/>
            <a:ext cx="5918579" cy="7701887"/>
          </a:xfrm>
          <a:custGeom>
            <a:avLst/>
            <a:gdLst>
              <a:gd name="connsiteX0" fmla="*/ 75063 w 5918579"/>
              <a:gd name="connsiteY0" fmla="*/ 154675 h 7701887"/>
              <a:gd name="connsiteX1" fmla="*/ 689212 w 5918579"/>
              <a:gd name="connsiteY1" fmla="*/ 714233 h 7701887"/>
              <a:gd name="connsiteX2" fmla="*/ 1562669 w 5918579"/>
              <a:gd name="connsiteY2" fmla="*/ 1669576 h 7701887"/>
              <a:gd name="connsiteX3" fmla="*/ 2081284 w 5918579"/>
              <a:gd name="connsiteY3" fmla="*/ 2351964 h 7701887"/>
              <a:gd name="connsiteX4" fmla="*/ 2722729 w 5918579"/>
              <a:gd name="connsiteY4" fmla="*/ 3402842 h 7701887"/>
              <a:gd name="connsiteX5" fmla="*/ 3104866 w 5918579"/>
              <a:gd name="connsiteY5" fmla="*/ 4330890 h 7701887"/>
              <a:gd name="connsiteX6" fmla="*/ 3473356 w 5918579"/>
              <a:gd name="connsiteY6" fmla="*/ 5613779 h 7701887"/>
              <a:gd name="connsiteX7" fmla="*/ 3541594 w 5918579"/>
              <a:gd name="connsiteY7" fmla="*/ 6664657 h 7701887"/>
              <a:gd name="connsiteX8" fmla="*/ 3596185 w 5918579"/>
              <a:gd name="connsiteY8" fmla="*/ 7347045 h 7701887"/>
              <a:gd name="connsiteX9" fmla="*/ 4032914 w 5918579"/>
              <a:gd name="connsiteY9" fmla="*/ 7387988 h 7701887"/>
              <a:gd name="connsiteX10" fmla="*/ 5616054 w 5918579"/>
              <a:gd name="connsiteY10" fmla="*/ 7347045 h 7701887"/>
              <a:gd name="connsiteX11" fmla="*/ 5848066 w 5918579"/>
              <a:gd name="connsiteY11" fmla="*/ 7019499 h 7701887"/>
              <a:gd name="connsiteX12" fmla="*/ 5889009 w 5918579"/>
              <a:gd name="connsiteY12" fmla="*/ 3252717 h 7701887"/>
              <a:gd name="connsiteX13" fmla="*/ 5820770 w 5918579"/>
              <a:gd name="connsiteY13" fmla="*/ 823415 h 7701887"/>
              <a:gd name="connsiteX14" fmla="*/ 5738884 w 5918579"/>
              <a:gd name="connsiteY14" fmla="*/ 181970 h 7701887"/>
              <a:gd name="connsiteX15" fmla="*/ 4892723 w 5918579"/>
              <a:gd name="connsiteY15" fmla="*/ 100084 h 7701887"/>
              <a:gd name="connsiteX16" fmla="*/ 1603612 w 5918579"/>
              <a:gd name="connsiteY16" fmla="*/ 195618 h 7701887"/>
              <a:gd name="connsiteX17" fmla="*/ 470848 w 5918579"/>
              <a:gd name="connsiteY17" fmla="*/ 113732 h 7701887"/>
              <a:gd name="connsiteX18" fmla="*/ 238836 w 5918579"/>
              <a:gd name="connsiteY18" fmla="*/ 4549 h 7701887"/>
              <a:gd name="connsiteX19" fmla="*/ 75063 w 5918579"/>
              <a:gd name="connsiteY19" fmla="*/ 154675 h 770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18579" h="7701887">
                <a:moveTo>
                  <a:pt x="75063" y="154675"/>
                </a:moveTo>
                <a:cubicBezTo>
                  <a:pt x="150126" y="272956"/>
                  <a:pt x="441278" y="461750"/>
                  <a:pt x="689212" y="714233"/>
                </a:cubicBezTo>
                <a:cubicBezTo>
                  <a:pt x="937146" y="966716"/>
                  <a:pt x="1330657" y="1396621"/>
                  <a:pt x="1562669" y="1669576"/>
                </a:cubicBezTo>
                <a:cubicBezTo>
                  <a:pt x="1794681" y="1942531"/>
                  <a:pt x="1887941" y="2063087"/>
                  <a:pt x="2081284" y="2351964"/>
                </a:cubicBezTo>
                <a:cubicBezTo>
                  <a:pt x="2274627" y="2640841"/>
                  <a:pt x="2552132" y="3073021"/>
                  <a:pt x="2722729" y="3402842"/>
                </a:cubicBezTo>
                <a:cubicBezTo>
                  <a:pt x="2893326" y="3732663"/>
                  <a:pt x="2979762" y="3962401"/>
                  <a:pt x="3104866" y="4330890"/>
                </a:cubicBezTo>
                <a:cubicBezTo>
                  <a:pt x="3229970" y="4699379"/>
                  <a:pt x="3400568" y="5224818"/>
                  <a:pt x="3473356" y="5613779"/>
                </a:cubicBezTo>
                <a:cubicBezTo>
                  <a:pt x="3546144" y="6002740"/>
                  <a:pt x="3521123" y="6375779"/>
                  <a:pt x="3541594" y="6664657"/>
                </a:cubicBezTo>
                <a:cubicBezTo>
                  <a:pt x="3562065" y="6953535"/>
                  <a:pt x="3514298" y="7226490"/>
                  <a:pt x="3596185" y="7347045"/>
                </a:cubicBezTo>
                <a:cubicBezTo>
                  <a:pt x="3678072" y="7467600"/>
                  <a:pt x="3696269" y="7387988"/>
                  <a:pt x="4032914" y="7387988"/>
                </a:cubicBezTo>
                <a:cubicBezTo>
                  <a:pt x="4369559" y="7387988"/>
                  <a:pt x="5313529" y="7408460"/>
                  <a:pt x="5616054" y="7347045"/>
                </a:cubicBezTo>
                <a:cubicBezTo>
                  <a:pt x="5918579" y="7285630"/>
                  <a:pt x="5802573" y="7701887"/>
                  <a:pt x="5848066" y="7019499"/>
                </a:cubicBezTo>
                <a:cubicBezTo>
                  <a:pt x="5893559" y="6337111"/>
                  <a:pt x="5893558" y="4285398"/>
                  <a:pt x="5889009" y="3252717"/>
                </a:cubicBezTo>
                <a:cubicBezTo>
                  <a:pt x="5884460" y="2220036"/>
                  <a:pt x="5845791" y="1335206"/>
                  <a:pt x="5820770" y="823415"/>
                </a:cubicBezTo>
                <a:cubicBezTo>
                  <a:pt x="5795749" y="311624"/>
                  <a:pt x="5893558" y="302525"/>
                  <a:pt x="5738884" y="181970"/>
                </a:cubicBezTo>
                <a:cubicBezTo>
                  <a:pt x="5584210" y="61415"/>
                  <a:pt x="5581935" y="97809"/>
                  <a:pt x="4892723" y="100084"/>
                </a:cubicBezTo>
                <a:cubicBezTo>
                  <a:pt x="4203511" y="102359"/>
                  <a:pt x="2340591" y="193343"/>
                  <a:pt x="1603612" y="195618"/>
                </a:cubicBezTo>
                <a:cubicBezTo>
                  <a:pt x="866633" y="197893"/>
                  <a:pt x="698311" y="145577"/>
                  <a:pt x="470848" y="113732"/>
                </a:cubicBezTo>
                <a:cubicBezTo>
                  <a:pt x="243385" y="81887"/>
                  <a:pt x="302525" y="0"/>
                  <a:pt x="238836" y="4549"/>
                </a:cubicBezTo>
                <a:cubicBezTo>
                  <a:pt x="175147" y="9098"/>
                  <a:pt x="0" y="36394"/>
                  <a:pt x="75063" y="154675"/>
                </a:cubicBezTo>
                <a:close/>
              </a:path>
            </a:pathLst>
          </a:custGeom>
          <a:solidFill>
            <a:srgbClr val="E5C2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Freeform 142"/>
          <p:cNvSpPr/>
          <p:nvPr/>
        </p:nvSpPr>
        <p:spPr>
          <a:xfrm>
            <a:off x="-541361" y="-484495"/>
            <a:ext cx="8275093" cy="7679140"/>
          </a:xfrm>
          <a:custGeom>
            <a:avLst/>
            <a:gdLst>
              <a:gd name="connsiteX0" fmla="*/ 4062483 w 8275093"/>
              <a:gd name="connsiteY0" fmla="*/ 156949 h 7679140"/>
              <a:gd name="connsiteX1" fmla="*/ 5154304 w 8275093"/>
              <a:gd name="connsiteY1" fmla="*/ 1112292 h 7679140"/>
              <a:gd name="connsiteX2" fmla="*/ 5727510 w 8275093"/>
              <a:gd name="connsiteY2" fmla="*/ 1835623 h 7679140"/>
              <a:gd name="connsiteX3" fmla="*/ 6682854 w 8275093"/>
              <a:gd name="connsiteY3" fmla="*/ 3118513 h 7679140"/>
              <a:gd name="connsiteX4" fmla="*/ 7269707 w 8275093"/>
              <a:gd name="connsiteY4" fmla="*/ 4155743 h 7679140"/>
              <a:gd name="connsiteX5" fmla="*/ 7474424 w 8275093"/>
              <a:gd name="connsiteY5" fmla="*/ 4865426 h 7679140"/>
              <a:gd name="connsiteX6" fmla="*/ 7679140 w 8275093"/>
              <a:gd name="connsiteY6" fmla="*/ 5820770 h 7679140"/>
              <a:gd name="connsiteX7" fmla="*/ 7665492 w 8275093"/>
              <a:gd name="connsiteY7" fmla="*/ 6107373 h 7679140"/>
              <a:gd name="connsiteX8" fmla="*/ 7706436 w 8275093"/>
              <a:gd name="connsiteY8" fmla="*/ 6830704 h 7679140"/>
              <a:gd name="connsiteX9" fmla="*/ 7706436 w 8275093"/>
              <a:gd name="connsiteY9" fmla="*/ 7390262 h 7679140"/>
              <a:gd name="connsiteX10" fmla="*/ 7310651 w 8275093"/>
              <a:gd name="connsiteY10" fmla="*/ 7635922 h 7679140"/>
              <a:gd name="connsiteX11" fmla="*/ 1919785 w 8275093"/>
              <a:gd name="connsiteY11" fmla="*/ 7649570 h 7679140"/>
              <a:gd name="connsiteX12" fmla="*/ 459474 w 8275093"/>
              <a:gd name="connsiteY12" fmla="*/ 7540388 h 7679140"/>
              <a:gd name="connsiteX13" fmla="*/ 118280 w 8275093"/>
              <a:gd name="connsiteY13" fmla="*/ 6857999 h 7679140"/>
              <a:gd name="connsiteX14" fmla="*/ 22746 w 8275093"/>
              <a:gd name="connsiteY14" fmla="*/ 3268638 h 7679140"/>
              <a:gd name="connsiteX15" fmla="*/ 254758 w 8275093"/>
              <a:gd name="connsiteY15" fmla="*/ 907576 h 7679140"/>
              <a:gd name="connsiteX16" fmla="*/ 623248 w 8275093"/>
              <a:gd name="connsiteY16" fmla="*/ 266131 h 7679140"/>
              <a:gd name="connsiteX17" fmla="*/ 1851546 w 8275093"/>
              <a:gd name="connsiteY17" fmla="*/ 225188 h 7679140"/>
              <a:gd name="connsiteX18" fmla="*/ 3093492 w 8275093"/>
              <a:gd name="connsiteY18" fmla="*/ 170596 h 7679140"/>
              <a:gd name="connsiteX19" fmla="*/ 4062483 w 8275093"/>
              <a:gd name="connsiteY19" fmla="*/ 156949 h 767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75093" h="7679140">
                <a:moveTo>
                  <a:pt x="4062483" y="156949"/>
                </a:moveTo>
                <a:cubicBezTo>
                  <a:pt x="4405952" y="313898"/>
                  <a:pt x="4876800" y="832513"/>
                  <a:pt x="5154304" y="1112292"/>
                </a:cubicBezTo>
                <a:cubicBezTo>
                  <a:pt x="5431808" y="1392071"/>
                  <a:pt x="5472752" y="1501253"/>
                  <a:pt x="5727510" y="1835623"/>
                </a:cubicBezTo>
                <a:cubicBezTo>
                  <a:pt x="5982268" y="2169993"/>
                  <a:pt x="6425821" y="2731826"/>
                  <a:pt x="6682854" y="3118513"/>
                </a:cubicBezTo>
                <a:cubicBezTo>
                  <a:pt x="6939887" y="3505200"/>
                  <a:pt x="7137779" y="3864591"/>
                  <a:pt x="7269707" y="4155743"/>
                </a:cubicBezTo>
                <a:cubicBezTo>
                  <a:pt x="7401635" y="4446895"/>
                  <a:pt x="7406185" y="4587922"/>
                  <a:pt x="7474424" y="4865426"/>
                </a:cubicBezTo>
                <a:cubicBezTo>
                  <a:pt x="7542663" y="5142931"/>
                  <a:pt x="7647295" y="5613779"/>
                  <a:pt x="7679140" y="5820770"/>
                </a:cubicBezTo>
                <a:cubicBezTo>
                  <a:pt x="7710985" y="6027761"/>
                  <a:pt x="7660943" y="5939051"/>
                  <a:pt x="7665492" y="6107373"/>
                </a:cubicBezTo>
                <a:cubicBezTo>
                  <a:pt x="7670041" y="6275695"/>
                  <a:pt x="7699612" y="6616889"/>
                  <a:pt x="7706436" y="6830704"/>
                </a:cubicBezTo>
                <a:cubicBezTo>
                  <a:pt x="7713260" y="7044519"/>
                  <a:pt x="7772400" y="7256059"/>
                  <a:pt x="7706436" y="7390262"/>
                </a:cubicBezTo>
                <a:cubicBezTo>
                  <a:pt x="7640472" y="7524465"/>
                  <a:pt x="8275093" y="7592704"/>
                  <a:pt x="7310651" y="7635922"/>
                </a:cubicBezTo>
                <a:cubicBezTo>
                  <a:pt x="6346209" y="7679140"/>
                  <a:pt x="3061648" y="7665492"/>
                  <a:pt x="1919785" y="7649570"/>
                </a:cubicBezTo>
                <a:cubicBezTo>
                  <a:pt x="777922" y="7633648"/>
                  <a:pt x="759725" y="7672317"/>
                  <a:pt x="459474" y="7540388"/>
                </a:cubicBezTo>
                <a:cubicBezTo>
                  <a:pt x="159223" y="7408460"/>
                  <a:pt x="191068" y="7569957"/>
                  <a:pt x="118280" y="6857999"/>
                </a:cubicBezTo>
                <a:cubicBezTo>
                  <a:pt x="45492" y="6146041"/>
                  <a:pt x="0" y="4260375"/>
                  <a:pt x="22746" y="3268638"/>
                </a:cubicBezTo>
                <a:cubicBezTo>
                  <a:pt x="45492" y="2276901"/>
                  <a:pt x="154674" y="1407994"/>
                  <a:pt x="254758" y="907576"/>
                </a:cubicBezTo>
                <a:cubicBezTo>
                  <a:pt x="354842" y="407158"/>
                  <a:pt x="357117" y="379862"/>
                  <a:pt x="623248" y="266131"/>
                </a:cubicBezTo>
                <a:cubicBezTo>
                  <a:pt x="889379" y="152400"/>
                  <a:pt x="1851546" y="225188"/>
                  <a:pt x="1851546" y="225188"/>
                </a:cubicBezTo>
                <a:lnTo>
                  <a:pt x="3093492" y="170596"/>
                </a:lnTo>
                <a:cubicBezTo>
                  <a:pt x="3461981" y="159223"/>
                  <a:pt x="3719014" y="0"/>
                  <a:pt x="4062483" y="15694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47"/>
          <p:cNvGrpSpPr/>
          <p:nvPr/>
        </p:nvGrpSpPr>
        <p:grpSpPr>
          <a:xfrm>
            <a:off x="428596" y="642918"/>
            <a:ext cx="785818" cy="5697089"/>
            <a:chOff x="500034" y="463639"/>
            <a:chExt cx="1303009" cy="5947806"/>
          </a:xfrm>
        </p:grpSpPr>
        <p:sp>
          <p:nvSpPr>
            <p:cNvPr id="4" name="Freeform 3"/>
            <p:cNvSpPr/>
            <p:nvPr/>
          </p:nvSpPr>
          <p:spPr>
            <a:xfrm>
              <a:off x="504423" y="463639"/>
              <a:ext cx="1298620" cy="5911403"/>
            </a:xfrm>
            <a:custGeom>
              <a:avLst/>
              <a:gdLst>
                <a:gd name="connsiteX0" fmla="*/ 62247 w 1298620"/>
                <a:gd name="connsiteY0" fmla="*/ 0 h 5911403"/>
                <a:gd name="connsiteX1" fmla="*/ 100884 w 1298620"/>
                <a:gd name="connsiteY1" fmla="*/ 309093 h 5911403"/>
                <a:gd name="connsiteX2" fmla="*/ 448614 w 1298620"/>
                <a:gd name="connsiteY2" fmla="*/ 656823 h 5911403"/>
                <a:gd name="connsiteX3" fmla="*/ 1002405 w 1298620"/>
                <a:gd name="connsiteY3" fmla="*/ 901522 h 5911403"/>
                <a:gd name="connsiteX4" fmla="*/ 1182709 w 1298620"/>
                <a:gd name="connsiteY4" fmla="*/ 1249251 h 5911403"/>
                <a:gd name="connsiteX5" fmla="*/ 1092557 w 1298620"/>
                <a:gd name="connsiteY5" fmla="*/ 1777285 h 5911403"/>
                <a:gd name="connsiteX6" fmla="*/ 538766 w 1298620"/>
                <a:gd name="connsiteY6" fmla="*/ 2086378 h 5911403"/>
                <a:gd name="connsiteX7" fmla="*/ 165278 w 1298620"/>
                <a:gd name="connsiteY7" fmla="*/ 2395471 h 5911403"/>
                <a:gd name="connsiteX8" fmla="*/ 36490 w 1298620"/>
                <a:gd name="connsiteY8" fmla="*/ 2756079 h 5911403"/>
                <a:gd name="connsiteX9" fmla="*/ 88005 w 1298620"/>
                <a:gd name="connsiteY9" fmla="*/ 3193961 h 5911403"/>
                <a:gd name="connsiteX10" fmla="*/ 564523 w 1298620"/>
                <a:gd name="connsiteY10" fmla="*/ 3528812 h 5911403"/>
                <a:gd name="connsiteX11" fmla="*/ 1092557 w 1298620"/>
                <a:gd name="connsiteY11" fmla="*/ 3747753 h 5911403"/>
                <a:gd name="connsiteX12" fmla="*/ 1272862 w 1298620"/>
                <a:gd name="connsiteY12" fmla="*/ 4043967 h 5911403"/>
                <a:gd name="connsiteX13" fmla="*/ 1247104 w 1298620"/>
                <a:gd name="connsiteY13" fmla="*/ 4687910 h 5911403"/>
                <a:gd name="connsiteX14" fmla="*/ 976647 w 1298620"/>
                <a:gd name="connsiteY14" fmla="*/ 4932609 h 5911403"/>
                <a:gd name="connsiteX15" fmla="*/ 513008 w 1298620"/>
                <a:gd name="connsiteY15" fmla="*/ 5164429 h 5911403"/>
                <a:gd name="connsiteX16" fmla="*/ 191036 w 1298620"/>
                <a:gd name="connsiteY16" fmla="*/ 5512158 h 5911403"/>
                <a:gd name="connsiteX17" fmla="*/ 62247 w 1298620"/>
                <a:gd name="connsiteY17" fmla="*/ 5911403 h 5911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98620" h="5911403">
                  <a:moveTo>
                    <a:pt x="62247" y="0"/>
                  </a:moveTo>
                  <a:cubicBezTo>
                    <a:pt x="49368" y="99811"/>
                    <a:pt x="36490" y="199623"/>
                    <a:pt x="100884" y="309093"/>
                  </a:cubicBezTo>
                  <a:cubicBezTo>
                    <a:pt x="165278" y="418563"/>
                    <a:pt x="298361" y="558085"/>
                    <a:pt x="448614" y="656823"/>
                  </a:cubicBezTo>
                  <a:cubicBezTo>
                    <a:pt x="598867" y="755561"/>
                    <a:pt x="880056" y="802784"/>
                    <a:pt x="1002405" y="901522"/>
                  </a:cubicBezTo>
                  <a:cubicBezTo>
                    <a:pt x="1124754" y="1000260"/>
                    <a:pt x="1167684" y="1103291"/>
                    <a:pt x="1182709" y="1249251"/>
                  </a:cubicBezTo>
                  <a:cubicBezTo>
                    <a:pt x="1197734" y="1395211"/>
                    <a:pt x="1199881" y="1637764"/>
                    <a:pt x="1092557" y="1777285"/>
                  </a:cubicBezTo>
                  <a:cubicBezTo>
                    <a:pt x="985233" y="1916806"/>
                    <a:pt x="693312" y="1983347"/>
                    <a:pt x="538766" y="2086378"/>
                  </a:cubicBezTo>
                  <a:cubicBezTo>
                    <a:pt x="384220" y="2189409"/>
                    <a:pt x="248991" y="2283854"/>
                    <a:pt x="165278" y="2395471"/>
                  </a:cubicBezTo>
                  <a:cubicBezTo>
                    <a:pt x="81565" y="2507088"/>
                    <a:pt x="49369" y="2622997"/>
                    <a:pt x="36490" y="2756079"/>
                  </a:cubicBezTo>
                  <a:cubicBezTo>
                    <a:pt x="23611" y="2889161"/>
                    <a:pt x="0" y="3065172"/>
                    <a:pt x="88005" y="3193961"/>
                  </a:cubicBezTo>
                  <a:cubicBezTo>
                    <a:pt x="176011" y="3322750"/>
                    <a:pt x="397098" y="3436513"/>
                    <a:pt x="564523" y="3528812"/>
                  </a:cubicBezTo>
                  <a:cubicBezTo>
                    <a:pt x="731948" y="3621111"/>
                    <a:pt x="974501" y="3661894"/>
                    <a:pt x="1092557" y="3747753"/>
                  </a:cubicBezTo>
                  <a:cubicBezTo>
                    <a:pt x="1210613" y="3833612"/>
                    <a:pt x="1247104" y="3887274"/>
                    <a:pt x="1272862" y="4043967"/>
                  </a:cubicBezTo>
                  <a:cubicBezTo>
                    <a:pt x="1298620" y="4200660"/>
                    <a:pt x="1296473" y="4539803"/>
                    <a:pt x="1247104" y="4687910"/>
                  </a:cubicBezTo>
                  <a:cubicBezTo>
                    <a:pt x="1197735" y="4836017"/>
                    <a:pt x="1098996" y="4853189"/>
                    <a:pt x="976647" y="4932609"/>
                  </a:cubicBezTo>
                  <a:cubicBezTo>
                    <a:pt x="854298" y="5012029"/>
                    <a:pt x="643943" y="5067838"/>
                    <a:pt x="513008" y="5164429"/>
                  </a:cubicBezTo>
                  <a:cubicBezTo>
                    <a:pt x="382073" y="5261020"/>
                    <a:pt x="266163" y="5387662"/>
                    <a:pt x="191036" y="5512158"/>
                  </a:cubicBezTo>
                  <a:cubicBezTo>
                    <a:pt x="115909" y="5636654"/>
                    <a:pt x="89078" y="5774028"/>
                    <a:pt x="62247" y="5911403"/>
                  </a:cubicBezTo>
                </a:path>
              </a:pathLst>
            </a:custGeom>
            <a:ln w="8572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eeform 4"/>
            <p:cNvSpPr/>
            <p:nvPr/>
          </p:nvSpPr>
          <p:spPr>
            <a:xfrm flipH="1">
              <a:off x="500034" y="500042"/>
              <a:ext cx="1298620" cy="5911403"/>
            </a:xfrm>
            <a:custGeom>
              <a:avLst/>
              <a:gdLst>
                <a:gd name="connsiteX0" fmla="*/ 62247 w 1298620"/>
                <a:gd name="connsiteY0" fmla="*/ 0 h 5911403"/>
                <a:gd name="connsiteX1" fmla="*/ 100884 w 1298620"/>
                <a:gd name="connsiteY1" fmla="*/ 309093 h 5911403"/>
                <a:gd name="connsiteX2" fmla="*/ 448614 w 1298620"/>
                <a:gd name="connsiteY2" fmla="*/ 656823 h 5911403"/>
                <a:gd name="connsiteX3" fmla="*/ 1002405 w 1298620"/>
                <a:gd name="connsiteY3" fmla="*/ 901522 h 5911403"/>
                <a:gd name="connsiteX4" fmla="*/ 1182709 w 1298620"/>
                <a:gd name="connsiteY4" fmla="*/ 1249251 h 5911403"/>
                <a:gd name="connsiteX5" fmla="*/ 1092557 w 1298620"/>
                <a:gd name="connsiteY5" fmla="*/ 1777285 h 5911403"/>
                <a:gd name="connsiteX6" fmla="*/ 538766 w 1298620"/>
                <a:gd name="connsiteY6" fmla="*/ 2086378 h 5911403"/>
                <a:gd name="connsiteX7" fmla="*/ 165278 w 1298620"/>
                <a:gd name="connsiteY7" fmla="*/ 2395471 h 5911403"/>
                <a:gd name="connsiteX8" fmla="*/ 36490 w 1298620"/>
                <a:gd name="connsiteY8" fmla="*/ 2756079 h 5911403"/>
                <a:gd name="connsiteX9" fmla="*/ 88005 w 1298620"/>
                <a:gd name="connsiteY9" fmla="*/ 3193961 h 5911403"/>
                <a:gd name="connsiteX10" fmla="*/ 564523 w 1298620"/>
                <a:gd name="connsiteY10" fmla="*/ 3528812 h 5911403"/>
                <a:gd name="connsiteX11" fmla="*/ 1092557 w 1298620"/>
                <a:gd name="connsiteY11" fmla="*/ 3747753 h 5911403"/>
                <a:gd name="connsiteX12" fmla="*/ 1272862 w 1298620"/>
                <a:gd name="connsiteY12" fmla="*/ 4043967 h 5911403"/>
                <a:gd name="connsiteX13" fmla="*/ 1247104 w 1298620"/>
                <a:gd name="connsiteY13" fmla="*/ 4687910 h 5911403"/>
                <a:gd name="connsiteX14" fmla="*/ 976647 w 1298620"/>
                <a:gd name="connsiteY14" fmla="*/ 4932609 h 5911403"/>
                <a:gd name="connsiteX15" fmla="*/ 513008 w 1298620"/>
                <a:gd name="connsiteY15" fmla="*/ 5164429 h 5911403"/>
                <a:gd name="connsiteX16" fmla="*/ 191036 w 1298620"/>
                <a:gd name="connsiteY16" fmla="*/ 5512158 h 5911403"/>
                <a:gd name="connsiteX17" fmla="*/ 62247 w 1298620"/>
                <a:gd name="connsiteY17" fmla="*/ 5911403 h 5911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98620" h="5911403">
                  <a:moveTo>
                    <a:pt x="62247" y="0"/>
                  </a:moveTo>
                  <a:cubicBezTo>
                    <a:pt x="49368" y="99811"/>
                    <a:pt x="36490" y="199623"/>
                    <a:pt x="100884" y="309093"/>
                  </a:cubicBezTo>
                  <a:cubicBezTo>
                    <a:pt x="165278" y="418563"/>
                    <a:pt x="298361" y="558085"/>
                    <a:pt x="448614" y="656823"/>
                  </a:cubicBezTo>
                  <a:cubicBezTo>
                    <a:pt x="598867" y="755561"/>
                    <a:pt x="880056" y="802784"/>
                    <a:pt x="1002405" y="901522"/>
                  </a:cubicBezTo>
                  <a:cubicBezTo>
                    <a:pt x="1124754" y="1000260"/>
                    <a:pt x="1167684" y="1103291"/>
                    <a:pt x="1182709" y="1249251"/>
                  </a:cubicBezTo>
                  <a:cubicBezTo>
                    <a:pt x="1197734" y="1395211"/>
                    <a:pt x="1199881" y="1637764"/>
                    <a:pt x="1092557" y="1777285"/>
                  </a:cubicBezTo>
                  <a:cubicBezTo>
                    <a:pt x="985233" y="1916806"/>
                    <a:pt x="693312" y="1983347"/>
                    <a:pt x="538766" y="2086378"/>
                  </a:cubicBezTo>
                  <a:cubicBezTo>
                    <a:pt x="384220" y="2189409"/>
                    <a:pt x="248991" y="2283854"/>
                    <a:pt x="165278" y="2395471"/>
                  </a:cubicBezTo>
                  <a:cubicBezTo>
                    <a:pt x="81565" y="2507088"/>
                    <a:pt x="49369" y="2622997"/>
                    <a:pt x="36490" y="2756079"/>
                  </a:cubicBezTo>
                  <a:cubicBezTo>
                    <a:pt x="23611" y="2889161"/>
                    <a:pt x="0" y="3065172"/>
                    <a:pt x="88005" y="3193961"/>
                  </a:cubicBezTo>
                  <a:cubicBezTo>
                    <a:pt x="176011" y="3322750"/>
                    <a:pt x="397098" y="3436513"/>
                    <a:pt x="564523" y="3528812"/>
                  </a:cubicBezTo>
                  <a:cubicBezTo>
                    <a:pt x="731948" y="3621111"/>
                    <a:pt x="974501" y="3661894"/>
                    <a:pt x="1092557" y="3747753"/>
                  </a:cubicBezTo>
                  <a:cubicBezTo>
                    <a:pt x="1210613" y="3833612"/>
                    <a:pt x="1247104" y="3887274"/>
                    <a:pt x="1272862" y="4043967"/>
                  </a:cubicBezTo>
                  <a:cubicBezTo>
                    <a:pt x="1298620" y="4200660"/>
                    <a:pt x="1296473" y="4539803"/>
                    <a:pt x="1247104" y="4687910"/>
                  </a:cubicBezTo>
                  <a:cubicBezTo>
                    <a:pt x="1197735" y="4836017"/>
                    <a:pt x="1098996" y="4853189"/>
                    <a:pt x="976647" y="4932609"/>
                  </a:cubicBezTo>
                  <a:cubicBezTo>
                    <a:pt x="854298" y="5012029"/>
                    <a:pt x="643943" y="5067838"/>
                    <a:pt x="513008" y="5164429"/>
                  </a:cubicBezTo>
                  <a:cubicBezTo>
                    <a:pt x="382073" y="5261020"/>
                    <a:pt x="266163" y="5387662"/>
                    <a:pt x="191036" y="5512158"/>
                  </a:cubicBezTo>
                  <a:cubicBezTo>
                    <a:pt x="115909" y="5636654"/>
                    <a:pt x="89078" y="5774028"/>
                    <a:pt x="62247" y="5911403"/>
                  </a:cubicBezTo>
                </a:path>
              </a:pathLst>
            </a:custGeom>
            <a:ln w="8572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71472" y="642918"/>
              <a:ext cx="1143008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85786" y="927082"/>
              <a:ext cx="785818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5" idx="2"/>
            </p:cNvCxnSpPr>
            <p:nvPr/>
          </p:nvCxnSpPr>
          <p:spPr>
            <a:xfrm>
              <a:off x="1000100" y="1142984"/>
              <a:ext cx="349940" cy="1388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85786" y="1428736"/>
              <a:ext cx="785818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4" idx="4"/>
            </p:cNvCxnSpPr>
            <p:nvPr/>
          </p:nvCxnSpPr>
          <p:spPr>
            <a:xfrm flipV="1">
              <a:off x="642910" y="1712891"/>
              <a:ext cx="1044222" cy="159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642910" y="2000240"/>
              <a:ext cx="1044222" cy="159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785786" y="2285992"/>
              <a:ext cx="714380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857224" y="2714620"/>
              <a:ext cx="500066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642910" y="3000372"/>
              <a:ext cx="1071570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5" idx="8"/>
            </p:cNvCxnSpPr>
            <p:nvPr/>
          </p:nvCxnSpPr>
          <p:spPr>
            <a:xfrm flipV="1">
              <a:off x="571472" y="3256121"/>
              <a:ext cx="1190692" cy="3160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571472" y="3571876"/>
              <a:ext cx="1214446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785786" y="3857628"/>
              <a:ext cx="714380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5" idx="11"/>
            </p:cNvCxnSpPr>
            <p:nvPr/>
          </p:nvCxnSpPr>
          <p:spPr>
            <a:xfrm rot="10800000" flipH="1" flipV="1">
              <a:off x="706097" y="4247796"/>
              <a:ext cx="936944" cy="3846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571472" y="4572008"/>
              <a:ext cx="1143008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500034" y="4929198"/>
              <a:ext cx="1285884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42910" y="5286388"/>
              <a:ext cx="1000132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857224" y="5786454"/>
              <a:ext cx="500066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42910" y="6072206"/>
              <a:ext cx="928694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" idx="17"/>
            </p:cNvCxnSpPr>
            <p:nvPr/>
          </p:nvCxnSpPr>
          <p:spPr>
            <a:xfrm flipV="1">
              <a:off x="566670" y="6357958"/>
              <a:ext cx="1147810" cy="1708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Group 87"/>
          <p:cNvGrpSpPr/>
          <p:nvPr/>
        </p:nvGrpSpPr>
        <p:grpSpPr>
          <a:xfrm>
            <a:off x="2071670" y="642918"/>
            <a:ext cx="2303771" cy="5802024"/>
            <a:chOff x="2411105" y="642918"/>
            <a:chExt cx="2803837" cy="5730586"/>
          </a:xfrm>
        </p:grpSpPr>
        <p:sp>
          <p:nvSpPr>
            <p:cNvPr id="50" name="Freeform 49"/>
            <p:cNvSpPr/>
            <p:nvPr/>
          </p:nvSpPr>
          <p:spPr>
            <a:xfrm>
              <a:off x="2432469" y="642918"/>
              <a:ext cx="1067961" cy="5662220"/>
            </a:xfrm>
            <a:custGeom>
              <a:avLst/>
              <a:gdLst>
                <a:gd name="connsiteX0" fmla="*/ 62247 w 1298620"/>
                <a:gd name="connsiteY0" fmla="*/ 0 h 5911403"/>
                <a:gd name="connsiteX1" fmla="*/ 100884 w 1298620"/>
                <a:gd name="connsiteY1" fmla="*/ 309093 h 5911403"/>
                <a:gd name="connsiteX2" fmla="*/ 448614 w 1298620"/>
                <a:gd name="connsiteY2" fmla="*/ 656823 h 5911403"/>
                <a:gd name="connsiteX3" fmla="*/ 1002405 w 1298620"/>
                <a:gd name="connsiteY3" fmla="*/ 901522 h 5911403"/>
                <a:gd name="connsiteX4" fmla="*/ 1182709 w 1298620"/>
                <a:gd name="connsiteY4" fmla="*/ 1249251 h 5911403"/>
                <a:gd name="connsiteX5" fmla="*/ 1092557 w 1298620"/>
                <a:gd name="connsiteY5" fmla="*/ 1777285 h 5911403"/>
                <a:gd name="connsiteX6" fmla="*/ 538766 w 1298620"/>
                <a:gd name="connsiteY6" fmla="*/ 2086378 h 5911403"/>
                <a:gd name="connsiteX7" fmla="*/ 165278 w 1298620"/>
                <a:gd name="connsiteY7" fmla="*/ 2395471 h 5911403"/>
                <a:gd name="connsiteX8" fmla="*/ 36490 w 1298620"/>
                <a:gd name="connsiteY8" fmla="*/ 2756079 h 5911403"/>
                <a:gd name="connsiteX9" fmla="*/ 88005 w 1298620"/>
                <a:gd name="connsiteY9" fmla="*/ 3193961 h 5911403"/>
                <a:gd name="connsiteX10" fmla="*/ 564523 w 1298620"/>
                <a:gd name="connsiteY10" fmla="*/ 3528812 h 5911403"/>
                <a:gd name="connsiteX11" fmla="*/ 1092557 w 1298620"/>
                <a:gd name="connsiteY11" fmla="*/ 3747753 h 5911403"/>
                <a:gd name="connsiteX12" fmla="*/ 1272862 w 1298620"/>
                <a:gd name="connsiteY12" fmla="*/ 4043967 h 5911403"/>
                <a:gd name="connsiteX13" fmla="*/ 1247104 w 1298620"/>
                <a:gd name="connsiteY13" fmla="*/ 4687910 h 5911403"/>
                <a:gd name="connsiteX14" fmla="*/ 976647 w 1298620"/>
                <a:gd name="connsiteY14" fmla="*/ 4932609 h 5911403"/>
                <a:gd name="connsiteX15" fmla="*/ 513008 w 1298620"/>
                <a:gd name="connsiteY15" fmla="*/ 5164429 h 5911403"/>
                <a:gd name="connsiteX16" fmla="*/ 191036 w 1298620"/>
                <a:gd name="connsiteY16" fmla="*/ 5512158 h 5911403"/>
                <a:gd name="connsiteX17" fmla="*/ 62247 w 1298620"/>
                <a:gd name="connsiteY17" fmla="*/ 5911403 h 5911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98620" h="5911403">
                  <a:moveTo>
                    <a:pt x="62247" y="0"/>
                  </a:moveTo>
                  <a:cubicBezTo>
                    <a:pt x="49368" y="99811"/>
                    <a:pt x="36490" y="199623"/>
                    <a:pt x="100884" y="309093"/>
                  </a:cubicBezTo>
                  <a:cubicBezTo>
                    <a:pt x="165278" y="418563"/>
                    <a:pt x="298361" y="558085"/>
                    <a:pt x="448614" y="656823"/>
                  </a:cubicBezTo>
                  <a:cubicBezTo>
                    <a:pt x="598867" y="755561"/>
                    <a:pt x="880056" y="802784"/>
                    <a:pt x="1002405" y="901522"/>
                  </a:cubicBezTo>
                  <a:cubicBezTo>
                    <a:pt x="1124754" y="1000260"/>
                    <a:pt x="1167684" y="1103291"/>
                    <a:pt x="1182709" y="1249251"/>
                  </a:cubicBezTo>
                  <a:cubicBezTo>
                    <a:pt x="1197734" y="1395211"/>
                    <a:pt x="1199881" y="1637764"/>
                    <a:pt x="1092557" y="1777285"/>
                  </a:cubicBezTo>
                  <a:cubicBezTo>
                    <a:pt x="985233" y="1916806"/>
                    <a:pt x="693312" y="1983347"/>
                    <a:pt x="538766" y="2086378"/>
                  </a:cubicBezTo>
                  <a:cubicBezTo>
                    <a:pt x="384220" y="2189409"/>
                    <a:pt x="248991" y="2283854"/>
                    <a:pt x="165278" y="2395471"/>
                  </a:cubicBezTo>
                  <a:cubicBezTo>
                    <a:pt x="81565" y="2507088"/>
                    <a:pt x="49369" y="2622997"/>
                    <a:pt x="36490" y="2756079"/>
                  </a:cubicBezTo>
                  <a:cubicBezTo>
                    <a:pt x="23611" y="2889161"/>
                    <a:pt x="0" y="3065172"/>
                    <a:pt x="88005" y="3193961"/>
                  </a:cubicBezTo>
                  <a:cubicBezTo>
                    <a:pt x="176011" y="3322750"/>
                    <a:pt x="397098" y="3436513"/>
                    <a:pt x="564523" y="3528812"/>
                  </a:cubicBezTo>
                  <a:cubicBezTo>
                    <a:pt x="731948" y="3621111"/>
                    <a:pt x="974501" y="3661894"/>
                    <a:pt x="1092557" y="3747753"/>
                  </a:cubicBezTo>
                  <a:cubicBezTo>
                    <a:pt x="1210613" y="3833612"/>
                    <a:pt x="1247104" y="3887274"/>
                    <a:pt x="1272862" y="4043967"/>
                  </a:cubicBezTo>
                  <a:cubicBezTo>
                    <a:pt x="1298620" y="4200660"/>
                    <a:pt x="1296473" y="4539803"/>
                    <a:pt x="1247104" y="4687910"/>
                  </a:cubicBezTo>
                  <a:cubicBezTo>
                    <a:pt x="1197735" y="4836017"/>
                    <a:pt x="1098996" y="4853189"/>
                    <a:pt x="976647" y="4932609"/>
                  </a:cubicBezTo>
                  <a:cubicBezTo>
                    <a:pt x="854298" y="5012029"/>
                    <a:pt x="643943" y="5067838"/>
                    <a:pt x="513008" y="5164429"/>
                  </a:cubicBezTo>
                  <a:cubicBezTo>
                    <a:pt x="382073" y="5261020"/>
                    <a:pt x="266163" y="5387662"/>
                    <a:pt x="191036" y="5512158"/>
                  </a:cubicBezTo>
                  <a:cubicBezTo>
                    <a:pt x="115909" y="5636654"/>
                    <a:pt x="89078" y="5774028"/>
                    <a:pt x="62247" y="5911403"/>
                  </a:cubicBezTo>
                </a:path>
              </a:pathLst>
            </a:custGeom>
            <a:ln w="8572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2487609" y="814640"/>
              <a:ext cx="939988" cy="152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663857" y="1086826"/>
              <a:ext cx="646242" cy="152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840105" y="1293627"/>
              <a:ext cx="287784" cy="1329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2663857" y="1567333"/>
              <a:ext cx="646242" cy="152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endCxn id="50" idx="4"/>
            </p:cNvCxnSpPr>
            <p:nvPr/>
          </p:nvCxnSpPr>
          <p:spPr>
            <a:xfrm flipV="1">
              <a:off x="2546359" y="1839510"/>
              <a:ext cx="858748" cy="153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2546359" y="2114747"/>
              <a:ext cx="858748" cy="153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2663857" y="2388454"/>
              <a:ext cx="587493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2722606" y="2799014"/>
              <a:ext cx="411245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2546359" y="3071810"/>
              <a:ext cx="454005" cy="244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2487609" y="3347959"/>
              <a:ext cx="512755" cy="96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2487609" y="3621666"/>
              <a:ext cx="584193" cy="2164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2663857" y="3895373"/>
              <a:ext cx="407945" cy="3369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0800000" flipH="1" flipV="1">
              <a:off x="2598322" y="4267562"/>
              <a:ext cx="770525" cy="36839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2487609" y="4578108"/>
              <a:ext cx="939988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2428860" y="4920241"/>
              <a:ext cx="1057487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2546359" y="5262374"/>
              <a:ext cx="822490" cy="152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2722606" y="5741361"/>
              <a:ext cx="411245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2546359" y="6015068"/>
              <a:ext cx="763740" cy="152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50" idx="17"/>
            </p:cNvCxnSpPr>
            <p:nvPr/>
          </p:nvCxnSpPr>
          <p:spPr>
            <a:xfrm flipV="1">
              <a:off x="2483660" y="6288775"/>
              <a:ext cx="943937" cy="1636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73" name="Freeform 72"/>
            <p:cNvSpPr/>
            <p:nvPr/>
          </p:nvSpPr>
          <p:spPr>
            <a:xfrm>
              <a:off x="2411105" y="655093"/>
              <a:ext cx="2433851" cy="5718411"/>
            </a:xfrm>
            <a:custGeom>
              <a:avLst/>
              <a:gdLst>
                <a:gd name="connsiteX0" fmla="*/ 1028131 w 2433851"/>
                <a:gd name="connsiteY0" fmla="*/ 0 h 5718411"/>
                <a:gd name="connsiteX1" fmla="*/ 1028131 w 2433851"/>
                <a:gd name="connsiteY1" fmla="*/ 259307 h 5718411"/>
                <a:gd name="connsiteX2" fmla="*/ 850710 w 2433851"/>
                <a:gd name="connsiteY2" fmla="*/ 518614 h 5718411"/>
                <a:gd name="connsiteX3" fmla="*/ 659641 w 2433851"/>
                <a:gd name="connsiteY3" fmla="*/ 709683 h 5718411"/>
                <a:gd name="connsiteX4" fmla="*/ 359391 w 2433851"/>
                <a:gd name="connsiteY4" fmla="*/ 832513 h 5718411"/>
                <a:gd name="connsiteX5" fmla="*/ 236561 w 2433851"/>
                <a:gd name="connsiteY5" fmla="*/ 968991 h 5718411"/>
                <a:gd name="connsiteX6" fmla="*/ 113731 w 2433851"/>
                <a:gd name="connsiteY6" fmla="*/ 1241946 h 5718411"/>
                <a:gd name="connsiteX7" fmla="*/ 127379 w 2433851"/>
                <a:gd name="connsiteY7" fmla="*/ 1555844 h 5718411"/>
                <a:gd name="connsiteX8" fmla="*/ 236561 w 2433851"/>
                <a:gd name="connsiteY8" fmla="*/ 1719617 h 5718411"/>
                <a:gd name="connsiteX9" fmla="*/ 577755 w 2433851"/>
                <a:gd name="connsiteY9" fmla="*/ 2006220 h 5718411"/>
                <a:gd name="connsiteX10" fmla="*/ 987188 w 2433851"/>
                <a:gd name="connsiteY10" fmla="*/ 2169994 h 5718411"/>
                <a:gd name="connsiteX11" fmla="*/ 1342029 w 2433851"/>
                <a:gd name="connsiteY11" fmla="*/ 2156346 h 5718411"/>
                <a:gd name="connsiteX12" fmla="*/ 1410268 w 2433851"/>
                <a:gd name="connsiteY12" fmla="*/ 2006220 h 5718411"/>
                <a:gd name="connsiteX13" fmla="*/ 1464859 w 2433851"/>
                <a:gd name="connsiteY13" fmla="*/ 1815152 h 5718411"/>
                <a:gd name="connsiteX14" fmla="*/ 1560394 w 2433851"/>
                <a:gd name="connsiteY14" fmla="*/ 1678674 h 5718411"/>
                <a:gd name="connsiteX15" fmla="*/ 1683223 w 2433851"/>
                <a:gd name="connsiteY15" fmla="*/ 1610435 h 5718411"/>
                <a:gd name="connsiteX16" fmla="*/ 1915235 w 2433851"/>
                <a:gd name="connsiteY16" fmla="*/ 1610435 h 5718411"/>
                <a:gd name="connsiteX17" fmla="*/ 2038065 w 2433851"/>
                <a:gd name="connsiteY17" fmla="*/ 1678674 h 5718411"/>
                <a:gd name="connsiteX18" fmla="*/ 2188191 w 2433851"/>
                <a:gd name="connsiteY18" fmla="*/ 1883391 h 5718411"/>
                <a:gd name="connsiteX19" fmla="*/ 2392907 w 2433851"/>
                <a:gd name="connsiteY19" fmla="*/ 2661313 h 5718411"/>
                <a:gd name="connsiteX20" fmla="*/ 2406555 w 2433851"/>
                <a:gd name="connsiteY20" fmla="*/ 3179928 h 5718411"/>
                <a:gd name="connsiteX21" fmla="*/ 2229134 w 2433851"/>
                <a:gd name="connsiteY21" fmla="*/ 3684895 h 5718411"/>
                <a:gd name="connsiteX22" fmla="*/ 1928883 w 2433851"/>
                <a:gd name="connsiteY22" fmla="*/ 3998794 h 5718411"/>
                <a:gd name="connsiteX23" fmla="*/ 1710519 w 2433851"/>
                <a:gd name="connsiteY23" fmla="*/ 4012441 h 5718411"/>
                <a:gd name="connsiteX24" fmla="*/ 1492155 w 2433851"/>
                <a:gd name="connsiteY24" fmla="*/ 3821373 h 5718411"/>
                <a:gd name="connsiteX25" fmla="*/ 1410268 w 2433851"/>
                <a:gd name="connsiteY25" fmla="*/ 3466531 h 5718411"/>
                <a:gd name="connsiteX26" fmla="*/ 1342029 w 2433851"/>
                <a:gd name="connsiteY26" fmla="*/ 3452883 h 5718411"/>
                <a:gd name="connsiteX27" fmla="*/ 1014483 w 2433851"/>
                <a:gd name="connsiteY27" fmla="*/ 3480179 h 5718411"/>
                <a:gd name="connsiteX28" fmla="*/ 441277 w 2433851"/>
                <a:gd name="connsiteY28" fmla="*/ 3507474 h 5718411"/>
                <a:gd name="connsiteX29" fmla="*/ 209265 w 2433851"/>
                <a:gd name="connsiteY29" fmla="*/ 3643952 h 5718411"/>
                <a:gd name="connsiteX30" fmla="*/ 100083 w 2433851"/>
                <a:gd name="connsiteY30" fmla="*/ 3998794 h 5718411"/>
                <a:gd name="connsiteX31" fmla="*/ 4549 w 2433851"/>
                <a:gd name="connsiteY31" fmla="*/ 4367283 h 5718411"/>
                <a:gd name="connsiteX32" fmla="*/ 127379 w 2433851"/>
                <a:gd name="connsiteY32" fmla="*/ 4626591 h 5718411"/>
                <a:gd name="connsiteX33" fmla="*/ 468573 w 2433851"/>
                <a:gd name="connsiteY33" fmla="*/ 4844955 h 5718411"/>
                <a:gd name="connsiteX34" fmla="*/ 850710 w 2433851"/>
                <a:gd name="connsiteY34" fmla="*/ 5254388 h 5718411"/>
                <a:gd name="connsiteX35" fmla="*/ 1055426 w 2433851"/>
                <a:gd name="connsiteY35" fmla="*/ 5718411 h 5718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433851" h="5718411">
                  <a:moveTo>
                    <a:pt x="1028131" y="0"/>
                  </a:moveTo>
                  <a:cubicBezTo>
                    <a:pt x="1042916" y="86435"/>
                    <a:pt x="1057701" y="172871"/>
                    <a:pt x="1028131" y="259307"/>
                  </a:cubicBezTo>
                  <a:cubicBezTo>
                    <a:pt x="998561" y="345743"/>
                    <a:pt x="912125" y="443551"/>
                    <a:pt x="850710" y="518614"/>
                  </a:cubicBezTo>
                  <a:cubicBezTo>
                    <a:pt x="789295" y="593677"/>
                    <a:pt x="741527" y="657367"/>
                    <a:pt x="659641" y="709683"/>
                  </a:cubicBezTo>
                  <a:cubicBezTo>
                    <a:pt x="577755" y="761999"/>
                    <a:pt x="429904" y="789295"/>
                    <a:pt x="359391" y="832513"/>
                  </a:cubicBezTo>
                  <a:cubicBezTo>
                    <a:pt x="288878" y="875731"/>
                    <a:pt x="277504" y="900752"/>
                    <a:pt x="236561" y="968991"/>
                  </a:cubicBezTo>
                  <a:cubicBezTo>
                    <a:pt x="195618" y="1037230"/>
                    <a:pt x="131928" y="1144137"/>
                    <a:pt x="113731" y="1241946"/>
                  </a:cubicBezTo>
                  <a:cubicBezTo>
                    <a:pt x="95534" y="1339755"/>
                    <a:pt x="106907" y="1476232"/>
                    <a:pt x="127379" y="1555844"/>
                  </a:cubicBezTo>
                  <a:cubicBezTo>
                    <a:pt x="147851" y="1635456"/>
                    <a:pt x="161498" y="1644554"/>
                    <a:pt x="236561" y="1719617"/>
                  </a:cubicBezTo>
                  <a:cubicBezTo>
                    <a:pt x="311624" y="1794680"/>
                    <a:pt x="452651" y="1931157"/>
                    <a:pt x="577755" y="2006220"/>
                  </a:cubicBezTo>
                  <a:cubicBezTo>
                    <a:pt x="702859" y="2081283"/>
                    <a:pt x="859809" y="2144973"/>
                    <a:pt x="987188" y="2169994"/>
                  </a:cubicBezTo>
                  <a:cubicBezTo>
                    <a:pt x="1114567" y="2195015"/>
                    <a:pt x="1271516" y="2183642"/>
                    <a:pt x="1342029" y="2156346"/>
                  </a:cubicBezTo>
                  <a:cubicBezTo>
                    <a:pt x="1412542" y="2129050"/>
                    <a:pt x="1389796" y="2063086"/>
                    <a:pt x="1410268" y="2006220"/>
                  </a:cubicBezTo>
                  <a:cubicBezTo>
                    <a:pt x="1430740" y="1949354"/>
                    <a:pt x="1439838" y="1869743"/>
                    <a:pt x="1464859" y="1815152"/>
                  </a:cubicBezTo>
                  <a:cubicBezTo>
                    <a:pt x="1489880" y="1760561"/>
                    <a:pt x="1524000" y="1712793"/>
                    <a:pt x="1560394" y="1678674"/>
                  </a:cubicBezTo>
                  <a:cubicBezTo>
                    <a:pt x="1596788" y="1644555"/>
                    <a:pt x="1624083" y="1621808"/>
                    <a:pt x="1683223" y="1610435"/>
                  </a:cubicBezTo>
                  <a:cubicBezTo>
                    <a:pt x="1742363" y="1599062"/>
                    <a:pt x="1856095" y="1599062"/>
                    <a:pt x="1915235" y="1610435"/>
                  </a:cubicBezTo>
                  <a:cubicBezTo>
                    <a:pt x="1974375" y="1621808"/>
                    <a:pt x="1992572" y="1633181"/>
                    <a:pt x="2038065" y="1678674"/>
                  </a:cubicBezTo>
                  <a:cubicBezTo>
                    <a:pt x="2083558" y="1724167"/>
                    <a:pt x="2129051" y="1719618"/>
                    <a:pt x="2188191" y="1883391"/>
                  </a:cubicBezTo>
                  <a:cubicBezTo>
                    <a:pt x="2247331" y="2047164"/>
                    <a:pt x="2356513" y="2445224"/>
                    <a:pt x="2392907" y="2661313"/>
                  </a:cubicBezTo>
                  <a:cubicBezTo>
                    <a:pt x="2429301" y="2877402"/>
                    <a:pt x="2433851" y="3009331"/>
                    <a:pt x="2406555" y="3179928"/>
                  </a:cubicBezTo>
                  <a:cubicBezTo>
                    <a:pt x="2379259" y="3350525"/>
                    <a:pt x="2308746" y="3548417"/>
                    <a:pt x="2229134" y="3684895"/>
                  </a:cubicBezTo>
                  <a:cubicBezTo>
                    <a:pt x="2149522" y="3821373"/>
                    <a:pt x="2015319" y="3944203"/>
                    <a:pt x="1928883" y="3998794"/>
                  </a:cubicBezTo>
                  <a:cubicBezTo>
                    <a:pt x="1842447" y="4053385"/>
                    <a:pt x="1783307" y="4042011"/>
                    <a:pt x="1710519" y="4012441"/>
                  </a:cubicBezTo>
                  <a:cubicBezTo>
                    <a:pt x="1637731" y="3982871"/>
                    <a:pt x="1542197" y="3912358"/>
                    <a:pt x="1492155" y="3821373"/>
                  </a:cubicBezTo>
                  <a:cubicBezTo>
                    <a:pt x="1442113" y="3730388"/>
                    <a:pt x="1435289" y="3527946"/>
                    <a:pt x="1410268" y="3466531"/>
                  </a:cubicBezTo>
                  <a:cubicBezTo>
                    <a:pt x="1385247" y="3405116"/>
                    <a:pt x="1407993" y="3450608"/>
                    <a:pt x="1342029" y="3452883"/>
                  </a:cubicBezTo>
                  <a:cubicBezTo>
                    <a:pt x="1276065" y="3455158"/>
                    <a:pt x="1164608" y="3471081"/>
                    <a:pt x="1014483" y="3480179"/>
                  </a:cubicBezTo>
                  <a:cubicBezTo>
                    <a:pt x="864358" y="3489277"/>
                    <a:pt x="575480" y="3480179"/>
                    <a:pt x="441277" y="3507474"/>
                  </a:cubicBezTo>
                  <a:cubicBezTo>
                    <a:pt x="307074" y="3534769"/>
                    <a:pt x="266131" y="3562065"/>
                    <a:pt x="209265" y="3643952"/>
                  </a:cubicBezTo>
                  <a:cubicBezTo>
                    <a:pt x="152399" y="3725839"/>
                    <a:pt x="134202" y="3878239"/>
                    <a:pt x="100083" y="3998794"/>
                  </a:cubicBezTo>
                  <a:cubicBezTo>
                    <a:pt x="65964" y="4119349"/>
                    <a:pt x="0" y="4262650"/>
                    <a:pt x="4549" y="4367283"/>
                  </a:cubicBezTo>
                  <a:cubicBezTo>
                    <a:pt x="9098" y="4471916"/>
                    <a:pt x="50042" y="4546979"/>
                    <a:pt x="127379" y="4626591"/>
                  </a:cubicBezTo>
                  <a:cubicBezTo>
                    <a:pt x="204716" y="4706203"/>
                    <a:pt x="348018" y="4740322"/>
                    <a:pt x="468573" y="4844955"/>
                  </a:cubicBezTo>
                  <a:cubicBezTo>
                    <a:pt x="589128" y="4949588"/>
                    <a:pt x="752901" y="5108812"/>
                    <a:pt x="850710" y="5254388"/>
                  </a:cubicBezTo>
                  <a:cubicBezTo>
                    <a:pt x="948519" y="5399964"/>
                    <a:pt x="1001972" y="5559187"/>
                    <a:pt x="1055426" y="5718411"/>
                  </a:cubicBezTo>
                </a:path>
              </a:pathLst>
            </a:custGeom>
            <a:ln w="7937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8" name="Straight Connector 77"/>
            <p:cNvCxnSpPr/>
            <p:nvPr/>
          </p:nvCxnSpPr>
          <p:spPr>
            <a:xfrm flipV="1">
              <a:off x="4643438" y="2500306"/>
              <a:ext cx="357190" cy="14287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4786314" y="3000372"/>
              <a:ext cx="357190" cy="7143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857752" y="3500438"/>
              <a:ext cx="357190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4786314" y="4000504"/>
              <a:ext cx="357190" cy="7143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4572000" y="4429132"/>
              <a:ext cx="428628" cy="14287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>
            <a:off x="4214810" y="228599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C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357686" y="278605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T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357686" y="335756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286248" y="392906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143372" y="44291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grpSp>
        <p:nvGrpSpPr>
          <p:cNvPr id="6" name="Group 113"/>
          <p:cNvGrpSpPr/>
          <p:nvPr/>
        </p:nvGrpSpPr>
        <p:grpSpPr>
          <a:xfrm>
            <a:off x="4500562" y="5643578"/>
            <a:ext cx="658770" cy="461665"/>
            <a:chOff x="4714876" y="2285992"/>
            <a:chExt cx="658770" cy="461665"/>
          </a:xfrm>
        </p:grpSpPr>
        <p:cxnSp>
          <p:nvCxnSpPr>
            <p:cNvPr id="95" name="Straight Connector 94"/>
            <p:cNvCxnSpPr/>
            <p:nvPr/>
          </p:nvCxnSpPr>
          <p:spPr>
            <a:xfrm rot="5400000">
              <a:off x="5144298" y="2499512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5072066" y="2500306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4714876" y="228599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70C0"/>
                  </a:solidFill>
                </a:rPr>
                <a:t>G</a:t>
              </a:r>
            </a:p>
          </p:txBody>
        </p:sp>
      </p:grpSp>
      <p:grpSp>
        <p:nvGrpSpPr>
          <p:cNvPr id="9" name="Group 112"/>
          <p:cNvGrpSpPr/>
          <p:nvPr/>
        </p:nvGrpSpPr>
        <p:grpSpPr>
          <a:xfrm>
            <a:off x="5786446" y="5786454"/>
            <a:ext cx="658770" cy="461665"/>
            <a:chOff x="4714876" y="2786058"/>
            <a:chExt cx="658770" cy="461665"/>
          </a:xfrm>
        </p:grpSpPr>
        <p:cxnSp>
          <p:nvCxnSpPr>
            <p:cNvPr id="97" name="Straight Connector 96"/>
            <p:cNvCxnSpPr/>
            <p:nvPr/>
          </p:nvCxnSpPr>
          <p:spPr>
            <a:xfrm rot="5400000">
              <a:off x="5144298" y="2999578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5072066" y="3000372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4714876" y="278605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chemeClr val="accent6">
                      <a:lumMod val="75000"/>
                    </a:schemeClr>
                  </a:solidFill>
                </a:rPr>
                <a:t>A</a:t>
              </a:r>
            </a:p>
          </p:txBody>
        </p:sp>
      </p:grpSp>
      <p:grpSp>
        <p:nvGrpSpPr>
          <p:cNvPr id="11" name="Group 111"/>
          <p:cNvGrpSpPr/>
          <p:nvPr/>
        </p:nvGrpSpPr>
        <p:grpSpPr>
          <a:xfrm>
            <a:off x="3786182" y="6143644"/>
            <a:ext cx="658770" cy="461665"/>
            <a:chOff x="4714876" y="3357562"/>
            <a:chExt cx="658770" cy="461665"/>
          </a:xfrm>
        </p:grpSpPr>
        <p:cxnSp>
          <p:nvCxnSpPr>
            <p:cNvPr id="99" name="Straight Connector 98"/>
            <p:cNvCxnSpPr/>
            <p:nvPr/>
          </p:nvCxnSpPr>
          <p:spPr>
            <a:xfrm rot="5400000">
              <a:off x="5144298" y="3571082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V="1">
              <a:off x="5072066" y="3571876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4714876" y="335756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" name="Group 110"/>
          <p:cNvGrpSpPr/>
          <p:nvPr/>
        </p:nvGrpSpPr>
        <p:grpSpPr>
          <a:xfrm>
            <a:off x="5643570" y="6215082"/>
            <a:ext cx="658770" cy="461665"/>
            <a:chOff x="4714876" y="3857628"/>
            <a:chExt cx="658770" cy="461665"/>
          </a:xfrm>
        </p:grpSpPr>
        <p:cxnSp>
          <p:nvCxnSpPr>
            <p:cNvPr id="101" name="Straight Connector 100"/>
            <p:cNvCxnSpPr/>
            <p:nvPr/>
          </p:nvCxnSpPr>
          <p:spPr>
            <a:xfrm rot="5400000">
              <a:off x="5144298" y="4071148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5072066" y="4071942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4714876" y="385762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EE00C1"/>
                  </a:solidFill>
                </a:rPr>
                <a:t>U</a:t>
              </a:r>
              <a:endParaRPr lang="en-GB" sz="2400" b="1" dirty="0">
                <a:solidFill>
                  <a:srgbClr val="EE00C1"/>
                </a:solidFill>
              </a:endParaRPr>
            </a:p>
          </p:txBody>
        </p:sp>
      </p:grpSp>
      <p:grpSp>
        <p:nvGrpSpPr>
          <p:cNvPr id="17" name="Group 109"/>
          <p:cNvGrpSpPr/>
          <p:nvPr/>
        </p:nvGrpSpPr>
        <p:grpSpPr>
          <a:xfrm>
            <a:off x="4714876" y="6000768"/>
            <a:ext cx="658770" cy="461665"/>
            <a:chOff x="4714876" y="6000768"/>
            <a:chExt cx="658770" cy="461665"/>
          </a:xfrm>
        </p:grpSpPr>
        <p:cxnSp>
          <p:nvCxnSpPr>
            <p:cNvPr id="103" name="Straight Connector 102"/>
            <p:cNvCxnSpPr/>
            <p:nvPr/>
          </p:nvCxnSpPr>
          <p:spPr>
            <a:xfrm rot="5400000">
              <a:off x="5144298" y="6214288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5072066" y="6215082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4714876" y="600076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16" name="Straight Connector 115"/>
          <p:cNvCxnSpPr/>
          <p:nvPr/>
        </p:nvCxnSpPr>
        <p:spPr>
          <a:xfrm rot="5400000">
            <a:off x="4251323" y="3606801"/>
            <a:ext cx="2357454" cy="1588"/>
          </a:xfrm>
          <a:prstGeom prst="line">
            <a:avLst/>
          </a:prstGeom>
          <a:ln w="666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8" name="Freeform 117"/>
          <p:cNvSpPr/>
          <p:nvPr/>
        </p:nvSpPr>
        <p:spPr>
          <a:xfrm>
            <a:off x="3500430" y="-142900"/>
            <a:ext cx="2235959" cy="2117677"/>
          </a:xfrm>
          <a:custGeom>
            <a:avLst/>
            <a:gdLst>
              <a:gd name="connsiteX0" fmla="*/ 529989 w 2235959"/>
              <a:gd name="connsiteY0" fmla="*/ 504967 h 2117677"/>
              <a:gd name="connsiteX1" fmla="*/ 1444389 w 2235959"/>
              <a:gd name="connsiteY1" fmla="*/ 1487605 h 2117677"/>
              <a:gd name="connsiteX2" fmla="*/ 1826526 w 2235959"/>
              <a:gd name="connsiteY2" fmla="*/ 1992573 h 2117677"/>
              <a:gd name="connsiteX3" fmla="*/ 1949356 w 2235959"/>
              <a:gd name="connsiteY3" fmla="*/ 2074459 h 2117677"/>
              <a:gd name="connsiteX4" fmla="*/ 2099481 w 2235959"/>
              <a:gd name="connsiteY4" fmla="*/ 2088107 h 2117677"/>
              <a:gd name="connsiteX5" fmla="*/ 2235959 w 2235959"/>
              <a:gd name="connsiteY5" fmla="*/ 1897038 h 2117677"/>
              <a:gd name="connsiteX6" fmla="*/ 2099481 w 2235959"/>
              <a:gd name="connsiteY6" fmla="*/ 1624083 h 2117677"/>
              <a:gd name="connsiteX7" fmla="*/ 1662753 w 2235959"/>
              <a:gd name="connsiteY7" fmla="*/ 1091820 h 2117677"/>
              <a:gd name="connsiteX8" fmla="*/ 1226024 w 2235959"/>
              <a:gd name="connsiteY8" fmla="*/ 559558 h 2117677"/>
              <a:gd name="connsiteX9" fmla="*/ 884830 w 2235959"/>
              <a:gd name="connsiteY9" fmla="*/ 204716 h 2117677"/>
              <a:gd name="connsiteX10" fmla="*/ 611875 w 2235959"/>
              <a:gd name="connsiteY10" fmla="*/ 27295 h 2117677"/>
              <a:gd name="connsiteX11" fmla="*/ 79612 w 2235959"/>
              <a:gd name="connsiteY11" fmla="*/ 40943 h 2117677"/>
              <a:gd name="connsiteX12" fmla="*/ 134204 w 2235959"/>
              <a:gd name="connsiteY12" fmla="*/ 177420 h 2117677"/>
              <a:gd name="connsiteX13" fmla="*/ 420807 w 2235959"/>
              <a:gd name="connsiteY13" fmla="*/ 382137 h 2117677"/>
              <a:gd name="connsiteX14" fmla="*/ 529989 w 2235959"/>
              <a:gd name="connsiteY14" fmla="*/ 504967 h 211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35959" h="2117677">
                <a:moveTo>
                  <a:pt x="529989" y="504967"/>
                </a:moveTo>
                <a:cubicBezTo>
                  <a:pt x="700586" y="689212"/>
                  <a:pt x="1228300" y="1239671"/>
                  <a:pt x="1444389" y="1487605"/>
                </a:cubicBezTo>
                <a:cubicBezTo>
                  <a:pt x="1660479" y="1735539"/>
                  <a:pt x="1742365" y="1894764"/>
                  <a:pt x="1826526" y="1992573"/>
                </a:cubicBezTo>
                <a:cubicBezTo>
                  <a:pt x="1910687" y="2090382"/>
                  <a:pt x="1903864" y="2058537"/>
                  <a:pt x="1949356" y="2074459"/>
                </a:cubicBezTo>
                <a:cubicBezTo>
                  <a:pt x="1994848" y="2090381"/>
                  <a:pt x="2051714" y="2117677"/>
                  <a:pt x="2099481" y="2088107"/>
                </a:cubicBezTo>
                <a:cubicBezTo>
                  <a:pt x="2147248" y="2058537"/>
                  <a:pt x="2235959" y="1974375"/>
                  <a:pt x="2235959" y="1897038"/>
                </a:cubicBezTo>
                <a:cubicBezTo>
                  <a:pt x="2235959" y="1819701"/>
                  <a:pt x="2195015" y="1758286"/>
                  <a:pt x="2099481" y="1624083"/>
                </a:cubicBezTo>
                <a:cubicBezTo>
                  <a:pt x="2003947" y="1489880"/>
                  <a:pt x="1662753" y="1091820"/>
                  <a:pt x="1662753" y="1091820"/>
                </a:cubicBezTo>
                <a:cubicBezTo>
                  <a:pt x="1517177" y="914399"/>
                  <a:pt x="1355678" y="707409"/>
                  <a:pt x="1226024" y="559558"/>
                </a:cubicBezTo>
                <a:cubicBezTo>
                  <a:pt x="1096370" y="411707"/>
                  <a:pt x="987188" y="293427"/>
                  <a:pt x="884830" y="204716"/>
                </a:cubicBezTo>
                <a:cubicBezTo>
                  <a:pt x="782472" y="116006"/>
                  <a:pt x="746078" y="54590"/>
                  <a:pt x="611875" y="27295"/>
                </a:cubicBezTo>
                <a:cubicBezTo>
                  <a:pt x="477672" y="0"/>
                  <a:pt x="159224" y="15922"/>
                  <a:pt x="79612" y="40943"/>
                </a:cubicBezTo>
                <a:cubicBezTo>
                  <a:pt x="0" y="65964"/>
                  <a:pt x="77338" y="120554"/>
                  <a:pt x="134204" y="177420"/>
                </a:cubicBezTo>
                <a:cubicBezTo>
                  <a:pt x="191070" y="234286"/>
                  <a:pt x="354843" y="327546"/>
                  <a:pt x="420807" y="382137"/>
                </a:cubicBezTo>
                <a:cubicBezTo>
                  <a:pt x="486771" y="436728"/>
                  <a:pt x="359392" y="320722"/>
                  <a:pt x="529989" y="504967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Freeform 118"/>
          <p:cNvSpPr/>
          <p:nvPr/>
        </p:nvSpPr>
        <p:spPr>
          <a:xfrm>
            <a:off x="5834418" y="2433851"/>
            <a:ext cx="1505803" cy="3036626"/>
          </a:xfrm>
          <a:custGeom>
            <a:avLst/>
            <a:gdLst>
              <a:gd name="connsiteX0" fmla="*/ 75063 w 1505803"/>
              <a:gd name="connsiteY0" fmla="*/ 350292 h 3036626"/>
              <a:gd name="connsiteX1" fmla="*/ 470848 w 1505803"/>
              <a:gd name="connsiteY1" fmla="*/ 923498 h 3036626"/>
              <a:gd name="connsiteX2" fmla="*/ 716507 w 1505803"/>
              <a:gd name="connsiteY2" fmla="*/ 1551295 h 3036626"/>
              <a:gd name="connsiteX3" fmla="*/ 975815 w 1505803"/>
              <a:gd name="connsiteY3" fmla="*/ 2383809 h 3036626"/>
              <a:gd name="connsiteX4" fmla="*/ 1044054 w 1505803"/>
              <a:gd name="connsiteY4" fmla="*/ 2820537 h 3036626"/>
              <a:gd name="connsiteX5" fmla="*/ 1139588 w 1505803"/>
              <a:gd name="connsiteY5" fmla="*/ 2984310 h 3036626"/>
              <a:gd name="connsiteX6" fmla="*/ 1289713 w 1505803"/>
              <a:gd name="connsiteY6" fmla="*/ 3025253 h 3036626"/>
              <a:gd name="connsiteX7" fmla="*/ 1467134 w 1505803"/>
              <a:gd name="connsiteY7" fmla="*/ 2916071 h 3036626"/>
              <a:gd name="connsiteX8" fmla="*/ 1494430 w 1505803"/>
              <a:gd name="connsiteY8" fmla="*/ 2684059 h 3036626"/>
              <a:gd name="connsiteX9" fmla="*/ 1398895 w 1505803"/>
              <a:gd name="connsiteY9" fmla="*/ 2138149 h 3036626"/>
              <a:gd name="connsiteX10" fmla="*/ 1180531 w 1505803"/>
              <a:gd name="connsiteY10" fmla="*/ 1387522 h 3036626"/>
              <a:gd name="connsiteX11" fmla="*/ 962167 w 1505803"/>
              <a:gd name="connsiteY11" fmla="*/ 787021 h 3036626"/>
              <a:gd name="connsiteX12" fmla="*/ 675564 w 1505803"/>
              <a:gd name="connsiteY12" fmla="*/ 309349 h 3036626"/>
              <a:gd name="connsiteX13" fmla="*/ 470848 w 1505803"/>
              <a:gd name="connsiteY13" fmla="*/ 50042 h 3036626"/>
              <a:gd name="connsiteX14" fmla="*/ 348018 w 1505803"/>
              <a:gd name="connsiteY14" fmla="*/ 9098 h 3036626"/>
              <a:gd name="connsiteX15" fmla="*/ 170597 w 1505803"/>
              <a:gd name="connsiteY15" fmla="*/ 22746 h 3036626"/>
              <a:gd name="connsiteX16" fmla="*/ 88710 w 1505803"/>
              <a:gd name="connsiteY16" fmla="*/ 50042 h 3036626"/>
              <a:gd name="connsiteX17" fmla="*/ 20472 w 1505803"/>
              <a:gd name="connsiteY17" fmla="*/ 159224 h 3036626"/>
              <a:gd name="connsiteX18" fmla="*/ 75063 w 1505803"/>
              <a:gd name="connsiteY18" fmla="*/ 350292 h 3036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05803" h="3036626">
                <a:moveTo>
                  <a:pt x="75063" y="350292"/>
                </a:moveTo>
                <a:cubicBezTo>
                  <a:pt x="150126" y="477671"/>
                  <a:pt x="363941" y="723331"/>
                  <a:pt x="470848" y="923498"/>
                </a:cubicBezTo>
                <a:cubicBezTo>
                  <a:pt x="577755" y="1123665"/>
                  <a:pt x="632346" y="1307910"/>
                  <a:pt x="716507" y="1551295"/>
                </a:cubicBezTo>
                <a:cubicBezTo>
                  <a:pt x="800668" y="1794680"/>
                  <a:pt x="921224" y="2172269"/>
                  <a:pt x="975815" y="2383809"/>
                </a:cubicBezTo>
                <a:cubicBezTo>
                  <a:pt x="1030406" y="2595349"/>
                  <a:pt x="1016759" y="2720454"/>
                  <a:pt x="1044054" y="2820537"/>
                </a:cubicBezTo>
                <a:cubicBezTo>
                  <a:pt x="1071350" y="2920621"/>
                  <a:pt x="1098645" y="2950191"/>
                  <a:pt x="1139588" y="2984310"/>
                </a:cubicBezTo>
                <a:cubicBezTo>
                  <a:pt x="1180531" y="3018429"/>
                  <a:pt x="1235122" y="3036626"/>
                  <a:pt x="1289713" y="3025253"/>
                </a:cubicBezTo>
                <a:cubicBezTo>
                  <a:pt x="1344304" y="3013880"/>
                  <a:pt x="1433015" y="2972937"/>
                  <a:pt x="1467134" y="2916071"/>
                </a:cubicBezTo>
                <a:cubicBezTo>
                  <a:pt x="1501253" y="2859205"/>
                  <a:pt x="1505803" y="2813713"/>
                  <a:pt x="1494430" y="2684059"/>
                </a:cubicBezTo>
                <a:cubicBezTo>
                  <a:pt x="1483057" y="2554405"/>
                  <a:pt x="1451211" y="2354238"/>
                  <a:pt x="1398895" y="2138149"/>
                </a:cubicBezTo>
                <a:cubicBezTo>
                  <a:pt x="1346579" y="1922060"/>
                  <a:pt x="1253319" y="1612710"/>
                  <a:pt x="1180531" y="1387522"/>
                </a:cubicBezTo>
                <a:cubicBezTo>
                  <a:pt x="1107743" y="1162334"/>
                  <a:pt x="1046328" y="966716"/>
                  <a:pt x="962167" y="787021"/>
                </a:cubicBezTo>
                <a:cubicBezTo>
                  <a:pt x="878006" y="607326"/>
                  <a:pt x="757450" y="432179"/>
                  <a:pt x="675564" y="309349"/>
                </a:cubicBezTo>
                <a:cubicBezTo>
                  <a:pt x="593678" y="186519"/>
                  <a:pt x="525439" y="100084"/>
                  <a:pt x="470848" y="50042"/>
                </a:cubicBezTo>
                <a:cubicBezTo>
                  <a:pt x="416257" y="0"/>
                  <a:pt x="398060" y="13647"/>
                  <a:pt x="348018" y="9098"/>
                </a:cubicBezTo>
                <a:cubicBezTo>
                  <a:pt x="297976" y="4549"/>
                  <a:pt x="213815" y="15922"/>
                  <a:pt x="170597" y="22746"/>
                </a:cubicBezTo>
                <a:cubicBezTo>
                  <a:pt x="127379" y="29570"/>
                  <a:pt x="113731" y="27296"/>
                  <a:pt x="88710" y="50042"/>
                </a:cubicBezTo>
                <a:cubicBezTo>
                  <a:pt x="63689" y="72788"/>
                  <a:pt x="22747" y="104633"/>
                  <a:pt x="20472" y="159224"/>
                </a:cubicBezTo>
                <a:cubicBezTo>
                  <a:pt x="18198" y="213815"/>
                  <a:pt x="0" y="222913"/>
                  <a:pt x="75063" y="350292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Bent Arrow 120"/>
          <p:cNvSpPr/>
          <p:nvPr/>
        </p:nvSpPr>
        <p:spPr>
          <a:xfrm rot="1140204">
            <a:off x="5597538" y="1739893"/>
            <a:ext cx="714380" cy="71438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22" name="Straight Connector 121"/>
          <p:cNvCxnSpPr/>
          <p:nvPr/>
        </p:nvCxnSpPr>
        <p:spPr>
          <a:xfrm rot="5400000">
            <a:off x="7251719" y="1677975"/>
            <a:ext cx="2357454" cy="1588"/>
          </a:xfrm>
          <a:prstGeom prst="line">
            <a:avLst/>
          </a:prstGeom>
          <a:ln w="666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9" name="Group 122"/>
          <p:cNvGrpSpPr/>
          <p:nvPr/>
        </p:nvGrpSpPr>
        <p:grpSpPr>
          <a:xfrm>
            <a:off x="7786710" y="500042"/>
            <a:ext cx="658770" cy="461665"/>
            <a:chOff x="4714876" y="2285992"/>
            <a:chExt cx="658770" cy="461665"/>
          </a:xfrm>
        </p:grpSpPr>
        <p:cxnSp>
          <p:nvCxnSpPr>
            <p:cNvPr id="124" name="Straight Connector 123"/>
            <p:cNvCxnSpPr/>
            <p:nvPr/>
          </p:nvCxnSpPr>
          <p:spPr>
            <a:xfrm rot="5400000">
              <a:off x="5144298" y="2499512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V="1">
              <a:off x="5072066" y="2500306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6" name="TextBox 125"/>
            <p:cNvSpPr txBox="1"/>
            <p:nvPr/>
          </p:nvSpPr>
          <p:spPr>
            <a:xfrm>
              <a:off x="4714876" y="228599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70C0"/>
                  </a:solidFill>
                </a:rPr>
                <a:t>G</a:t>
              </a:r>
            </a:p>
          </p:txBody>
        </p:sp>
      </p:grpSp>
      <p:grpSp>
        <p:nvGrpSpPr>
          <p:cNvPr id="21" name="Group 126"/>
          <p:cNvGrpSpPr/>
          <p:nvPr/>
        </p:nvGrpSpPr>
        <p:grpSpPr>
          <a:xfrm>
            <a:off x="7786710" y="1000108"/>
            <a:ext cx="658770" cy="461665"/>
            <a:chOff x="4714876" y="2786058"/>
            <a:chExt cx="658770" cy="461665"/>
          </a:xfrm>
        </p:grpSpPr>
        <p:cxnSp>
          <p:nvCxnSpPr>
            <p:cNvPr id="128" name="Straight Connector 127"/>
            <p:cNvCxnSpPr/>
            <p:nvPr/>
          </p:nvCxnSpPr>
          <p:spPr>
            <a:xfrm rot="5400000">
              <a:off x="5144298" y="2999578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V="1">
              <a:off x="5072066" y="3000372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0" name="TextBox 129"/>
            <p:cNvSpPr txBox="1"/>
            <p:nvPr/>
          </p:nvSpPr>
          <p:spPr>
            <a:xfrm>
              <a:off x="4714876" y="278605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chemeClr val="accent6">
                      <a:lumMod val="75000"/>
                    </a:schemeClr>
                  </a:solidFill>
                </a:rPr>
                <a:t>A</a:t>
              </a:r>
            </a:p>
          </p:txBody>
        </p:sp>
      </p:grpSp>
      <p:grpSp>
        <p:nvGrpSpPr>
          <p:cNvPr id="23" name="Group 130"/>
          <p:cNvGrpSpPr/>
          <p:nvPr/>
        </p:nvGrpSpPr>
        <p:grpSpPr>
          <a:xfrm>
            <a:off x="7786710" y="1500174"/>
            <a:ext cx="658770" cy="461665"/>
            <a:chOff x="4714876" y="3357562"/>
            <a:chExt cx="658770" cy="461665"/>
          </a:xfrm>
        </p:grpSpPr>
        <p:cxnSp>
          <p:nvCxnSpPr>
            <p:cNvPr id="132" name="Straight Connector 131"/>
            <p:cNvCxnSpPr/>
            <p:nvPr/>
          </p:nvCxnSpPr>
          <p:spPr>
            <a:xfrm rot="5400000">
              <a:off x="5144298" y="3571082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V="1">
              <a:off x="5072066" y="3571876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4" name="TextBox 133"/>
            <p:cNvSpPr txBox="1"/>
            <p:nvPr/>
          </p:nvSpPr>
          <p:spPr>
            <a:xfrm>
              <a:off x="4714876" y="335756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Group 134"/>
          <p:cNvGrpSpPr/>
          <p:nvPr/>
        </p:nvGrpSpPr>
        <p:grpSpPr>
          <a:xfrm>
            <a:off x="7786710" y="2000240"/>
            <a:ext cx="658770" cy="461665"/>
            <a:chOff x="4714876" y="3857628"/>
            <a:chExt cx="658770" cy="461665"/>
          </a:xfrm>
        </p:grpSpPr>
        <p:cxnSp>
          <p:nvCxnSpPr>
            <p:cNvPr id="136" name="Straight Connector 135"/>
            <p:cNvCxnSpPr/>
            <p:nvPr/>
          </p:nvCxnSpPr>
          <p:spPr>
            <a:xfrm rot="5400000">
              <a:off x="5144298" y="4071148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flipV="1">
              <a:off x="5072066" y="4071942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8" name="TextBox 137"/>
            <p:cNvSpPr txBox="1"/>
            <p:nvPr/>
          </p:nvSpPr>
          <p:spPr>
            <a:xfrm>
              <a:off x="4714876" y="385762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EE00C1"/>
                  </a:solidFill>
                </a:rPr>
                <a:t>U</a:t>
              </a:r>
              <a:endParaRPr lang="en-GB" sz="2400" b="1" dirty="0">
                <a:solidFill>
                  <a:srgbClr val="EE00C1"/>
                </a:solidFill>
              </a:endParaRPr>
            </a:p>
          </p:txBody>
        </p:sp>
      </p:grpSp>
      <p:grpSp>
        <p:nvGrpSpPr>
          <p:cNvPr id="27" name="Group 138"/>
          <p:cNvGrpSpPr/>
          <p:nvPr/>
        </p:nvGrpSpPr>
        <p:grpSpPr>
          <a:xfrm>
            <a:off x="7786710" y="2500306"/>
            <a:ext cx="658770" cy="461665"/>
            <a:chOff x="4714876" y="6000768"/>
            <a:chExt cx="658770" cy="461665"/>
          </a:xfrm>
        </p:grpSpPr>
        <p:cxnSp>
          <p:nvCxnSpPr>
            <p:cNvPr id="140" name="Straight Connector 139"/>
            <p:cNvCxnSpPr/>
            <p:nvPr/>
          </p:nvCxnSpPr>
          <p:spPr>
            <a:xfrm rot="5400000">
              <a:off x="5144298" y="6214288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V="1">
              <a:off x="5072066" y="6215082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>
              <a:off x="4714876" y="600076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46" name="Freeform 145"/>
          <p:cNvSpPr/>
          <p:nvPr/>
        </p:nvSpPr>
        <p:spPr>
          <a:xfrm>
            <a:off x="6971731" y="6043683"/>
            <a:ext cx="514066" cy="1228299"/>
          </a:xfrm>
          <a:custGeom>
            <a:avLst/>
            <a:gdLst>
              <a:gd name="connsiteX0" fmla="*/ 29570 w 514066"/>
              <a:gd name="connsiteY0" fmla="*/ 1107744 h 1228299"/>
              <a:gd name="connsiteX1" fmla="*/ 29570 w 514066"/>
              <a:gd name="connsiteY1" fmla="*/ 479947 h 1228299"/>
              <a:gd name="connsiteX2" fmla="*/ 43218 w 514066"/>
              <a:gd name="connsiteY2" fmla="*/ 138753 h 1228299"/>
              <a:gd name="connsiteX3" fmla="*/ 288878 w 514066"/>
              <a:gd name="connsiteY3" fmla="*/ 2275 h 1228299"/>
              <a:gd name="connsiteX4" fmla="*/ 452651 w 514066"/>
              <a:gd name="connsiteY4" fmla="*/ 125105 h 1228299"/>
              <a:gd name="connsiteX5" fmla="*/ 507242 w 514066"/>
              <a:gd name="connsiteY5" fmla="*/ 548186 h 1228299"/>
              <a:gd name="connsiteX6" fmla="*/ 493594 w 514066"/>
              <a:gd name="connsiteY6" fmla="*/ 971266 h 1228299"/>
              <a:gd name="connsiteX7" fmla="*/ 466299 w 514066"/>
              <a:gd name="connsiteY7" fmla="*/ 1148687 h 1228299"/>
              <a:gd name="connsiteX8" fmla="*/ 247935 w 514066"/>
              <a:gd name="connsiteY8" fmla="*/ 1203278 h 1228299"/>
              <a:gd name="connsiteX9" fmla="*/ 84162 w 514066"/>
              <a:gd name="connsiteY9" fmla="*/ 1203278 h 1228299"/>
              <a:gd name="connsiteX10" fmla="*/ 29570 w 514066"/>
              <a:gd name="connsiteY10" fmla="*/ 1107744 h 12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4066" h="1228299">
                <a:moveTo>
                  <a:pt x="29570" y="1107744"/>
                </a:moveTo>
                <a:cubicBezTo>
                  <a:pt x="20471" y="987189"/>
                  <a:pt x="27295" y="641445"/>
                  <a:pt x="29570" y="479947"/>
                </a:cubicBezTo>
                <a:cubicBezTo>
                  <a:pt x="31845" y="318449"/>
                  <a:pt x="0" y="218365"/>
                  <a:pt x="43218" y="138753"/>
                </a:cubicBezTo>
                <a:cubicBezTo>
                  <a:pt x="86436" y="59141"/>
                  <a:pt x="220639" y="4550"/>
                  <a:pt x="288878" y="2275"/>
                </a:cubicBezTo>
                <a:cubicBezTo>
                  <a:pt x="357117" y="0"/>
                  <a:pt x="416257" y="34120"/>
                  <a:pt x="452651" y="125105"/>
                </a:cubicBezTo>
                <a:cubicBezTo>
                  <a:pt x="489045" y="216090"/>
                  <a:pt x="500418" y="407159"/>
                  <a:pt x="507242" y="548186"/>
                </a:cubicBezTo>
                <a:cubicBezTo>
                  <a:pt x="514066" y="689213"/>
                  <a:pt x="500418" y="871183"/>
                  <a:pt x="493594" y="971266"/>
                </a:cubicBezTo>
                <a:cubicBezTo>
                  <a:pt x="486770" y="1071349"/>
                  <a:pt x="507242" y="1110018"/>
                  <a:pt x="466299" y="1148687"/>
                </a:cubicBezTo>
                <a:cubicBezTo>
                  <a:pt x="425356" y="1187356"/>
                  <a:pt x="311624" y="1194180"/>
                  <a:pt x="247935" y="1203278"/>
                </a:cubicBezTo>
                <a:cubicBezTo>
                  <a:pt x="184246" y="1212376"/>
                  <a:pt x="120556" y="1221475"/>
                  <a:pt x="84162" y="1203278"/>
                </a:cubicBezTo>
                <a:cubicBezTo>
                  <a:pt x="47768" y="1185081"/>
                  <a:pt x="38669" y="1228299"/>
                  <a:pt x="29570" y="1107744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TextBox 146"/>
          <p:cNvSpPr txBox="1"/>
          <p:nvPr/>
        </p:nvSpPr>
        <p:spPr>
          <a:xfrm>
            <a:off x="3214678" y="1142984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nucleus</a:t>
            </a:r>
            <a:endParaRPr lang="en-GB" sz="3200" b="1" dirty="0"/>
          </a:p>
        </p:txBody>
      </p:sp>
      <p:sp>
        <p:nvSpPr>
          <p:cNvPr id="148" name="TextBox 147"/>
          <p:cNvSpPr txBox="1"/>
          <p:nvPr/>
        </p:nvSpPr>
        <p:spPr>
          <a:xfrm>
            <a:off x="7143768" y="3357562"/>
            <a:ext cx="2000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cytoplasm</a:t>
            </a:r>
            <a:endParaRPr lang="en-GB" sz="32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357158" y="635795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DNA</a:t>
            </a:r>
            <a:endParaRPr lang="en-GB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357158" y="214290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1</a:t>
            </a:r>
            <a:r>
              <a:rPr lang="en-GB" baseline="30000" dirty="0" smtClean="0"/>
              <a:t>st</a:t>
            </a:r>
            <a:r>
              <a:rPr lang="en-GB" dirty="0" smtClean="0"/>
              <a:t> of the 2 steps is </a:t>
            </a:r>
            <a:r>
              <a:rPr lang="en-GB" b="1" dirty="0" smtClean="0"/>
              <a:t>Transcription</a:t>
            </a:r>
            <a:r>
              <a:rPr lang="en-GB" dirty="0" smtClean="0"/>
              <a:t>. This is a summary.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3 -0.00069 L -0.02813 -0.09829 L 0.00902 -0.28515 L 0.07066 -0.36656 L 0.08386 -0.44612 L 0.0302 -0.49376 " pathEditMode="relative" rAng="0" ptsTypes="AAAAAA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247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2858E-6 L -0.01632 -0.13922 L -0.07465 -0.22271 C -0.09062 -0.22803 -0.10677 -0.23196 -0.1224 -0.23866 C -0.12951 -0.24167 -0.12378 -0.2685 -0.12378 -0.2685 L -0.06267 -0.30018 L -0.04913 -0.38575 C -0.06163 -0.40356 -0.07205 -0.42437 -0.08646 -0.4394 C -0.09288 -0.44611 -0.10486 -0.43154 -0.11198 -0.43154 C -0.11267 -0.43154 -0.11094 -0.4327 -0.11042 -0.43339 " pathEditMode="relative" ptsTypes="AAffAAfffA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93062E-6 L -0.02379 -0.09436 L 0.03142 -0.20976 L 0.07083 -0.34621 L 0.04722 -0.37766 L 0.00781 -0.38807 " pathEditMode="relative" ptsTypes="AAAAAA"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72222E-6 -6.33673E-6 L -0.03142 -0.11541 L 9.72222E-6 -0.24122 L -0.02361 -0.33558 L -0.04722 -0.33558 L -0.09445 -0.33558 " pathEditMode="relative" ptsTypes="AAAAAA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6.33673E-6 L -0.02361 -0.07355 L -0.0158 -0.18895 L 0.11024 -0.18895 L 0.16528 -0.1575 L 0.21267 -0.20976 L 0.19687 -0.2729 L 0.17326 -0.2729 L 0.14965 -0.25186 L 0.11024 -0.25186 " pathEditMode="relative" ptsTypes="AAAAAAAAAA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0" grpId="0"/>
      <p:bldP spid="91" grpId="0"/>
      <p:bldP spid="92" grpId="0"/>
      <p:bldP spid="93" grpId="0"/>
      <p:bldP spid="1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50030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previous slide was a summary of what happens overall in transcription.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There are actually a number of enzymes involved in transcription, and the full process is detailed next...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576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1_Office Theme</vt:lpstr>
      <vt:lpstr>tRNA</vt:lpstr>
      <vt:lpstr>tRNA</vt:lpstr>
      <vt:lpstr>tRNA</vt:lpstr>
      <vt:lpstr>14.2 Protein Synthesis 1 Transcription &amp; Splicing</vt:lpstr>
      <vt:lpstr>Learning Objectives</vt:lpstr>
      <vt:lpstr>Protein Synthesis</vt:lpstr>
      <vt:lpstr>Protein Synthesis</vt:lpstr>
      <vt:lpstr>Slide 8</vt:lpstr>
      <vt:lpstr>The previous slide was a summary of what happens overall in transcription.  There are actually a number of enzymes involved in transcription, and the full process is detailed next...</vt:lpstr>
      <vt:lpstr>Slide 10</vt:lpstr>
      <vt:lpstr>1st Step - Transcription</vt:lpstr>
      <vt:lpstr>So why is it called pre-mRNA?!</vt:lpstr>
      <vt:lpstr>So a gene is riddled with non-coding DNA...</vt:lpstr>
      <vt:lpstr>Slide 14</vt:lpstr>
      <vt:lpstr>Summary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14.2 Protein Synthesis 1 Transcription &amp; Splicing</dc:title>
  <dc:creator> </dc:creator>
  <cp:lastModifiedBy> </cp:lastModifiedBy>
  <cp:revision>7</cp:revision>
  <dcterms:created xsi:type="dcterms:W3CDTF">2010-02-02T11:37:14Z</dcterms:created>
  <dcterms:modified xsi:type="dcterms:W3CDTF">2010-02-02T13:50:03Z</dcterms:modified>
</cp:coreProperties>
</file>