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4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BA62-D9C8-4159-BCAC-B747A4381CB9}" type="datetimeFigureOut">
              <a:rPr lang="en-US" smtClean="0"/>
              <a:t>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95C0B-B1DD-43FC-9526-2ED96E690D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14.3 Translation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96842"/>
          </a:xfrm>
        </p:spPr>
        <p:txBody>
          <a:bodyPr>
            <a:noAutofit/>
          </a:bodyPr>
          <a:lstStyle/>
          <a:p>
            <a:r>
              <a:rPr lang="en-GB" sz="3200" dirty="0" smtClean="0"/>
              <a:t>In Words...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GB" sz="2500" dirty="0" smtClean="0"/>
              <a:t>Fresh out of transcription, the mRNA strand </a:t>
            </a:r>
            <a:r>
              <a:rPr lang="en-GB" sz="2500" b="1" dirty="0" smtClean="0">
                <a:solidFill>
                  <a:srgbClr val="FF0000"/>
                </a:solidFill>
              </a:rPr>
              <a:t>associates with a ribosome</a:t>
            </a:r>
            <a:r>
              <a:rPr lang="en-GB" sz="2500" dirty="0" smtClean="0"/>
              <a:t> (in the cytoplasm).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The 1</a:t>
            </a:r>
            <a:r>
              <a:rPr lang="en-GB" sz="2500" baseline="30000" dirty="0" smtClean="0"/>
              <a:t>st</a:t>
            </a:r>
            <a:r>
              <a:rPr lang="en-GB" sz="2500" dirty="0" smtClean="0"/>
              <a:t> </a:t>
            </a:r>
            <a:r>
              <a:rPr lang="en-GB" sz="2500" b="1" dirty="0" smtClean="0">
                <a:solidFill>
                  <a:srgbClr val="00B050"/>
                </a:solidFill>
              </a:rPr>
              <a:t>2 codons</a:t>
            </a:r>
            <a:r>
              <a:rPr lang="en-GB" sz="2500" dirty="0" smtClean="0"/>
              <a:t> are now in the ribosome and attract their </a:t>
            </a: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complementary tRNA molecules </a:t>
            </a:r>
            <a:r>
              <a:rPr lang="en-GB" sz="2500" dirty="0" smtClean="0"/>
              <a:t>(which are carrying their specific amino acids).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A </a:t>
            </a:r>
            <a:r>
              <a:rPr lang="en-GB" sz="2500" b="1" dirty="0" smtClean="0">
                <a:solidFill>
                  <a:srgbClr val="0070C0"/>
                </a:solidFill>
              </a:rPr>
              <a:t>peptide bond</a:t>
            </a:r>
            <a:r>
              <a:rPr lang="en-GB" sz="2500" dirty="0" smtClean="0">
                <a:solidFill>
                  <a:srgbClr val="0070C0"/>
                </a:solidFill>
              </a:rPr>
              <a:t> </a:t>
            </a:r>
            <a:r>
              <a:rPr lang="en-GB" sz="2500" dirty="0" smtClean="0"/>
              <a:t>is formed between the two amino acids (catalysed by </a:t>
            </a:r>
            <a:r>
              <a:rPr lang="en-GB" sz="2500" b="1" dirty="0" err="1" smtClean="0">
                <a:solidFill>
                  <a:srgbClr val="FF0000"/>
                </a:solidFill>
              </a:rPr>
              <a:t>peptidyl</a:t>
            </a:r>
            <a:r>
              <a:rPr lang="en-GB" sz="2500" b="1" dirty="0" smtClean="0">
                <a:solidFill>
                  <a:srgbClr val="FF0000"/>
                </a:solidFill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</a:rPr>
              <a:t>transferase</a:t>
            </a:r>
            <a:r>
              <a:rPr lang="en-GB" sz="2500" dirty="0" smtClean="0"/>
              <a:t>).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The ribosome </a:t>
            </a:r>
            <a:r>
              <a:rPr lang="en-GB" sz="2500" b="1" dirty="0" smtClean="0">
                <a:solidFill>
                  <a:srgbClr val="00B050"/>
                </a:solidFill>
              </a:rPr>
              <a:t>moves forwards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smtClean="0"/>
              <a:t>by one codon (3 bases).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The </a:t>
            </a: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first tRNA</a:t>
            </a:r>
            <a:r>
              <a:rPr lang="en-GB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500" dirty="0" smtClean="0"/>
              <a:t>leaves the ribosome, while a </a:t>
            </a:r>
            <a:r>
              <a:rPr lang="en-GB" sz="2500" b="1" dirty="0" smtClean="0">
                <a:solidFill>
                  <a:srgbClr val="0070C0"/>
                </a:solidFill>
              </a:rPr>
              <a:t>new tRNA </a:t>
            </a:r>
            <a:r>
              <a:rPr lang="en-GB" sz="2500" dirty="0" smtClean="0"/>
              <a:t>enters it, carrying it’s amino acid towards the newest codon.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Another peptide bond is formed between the 2</a:t>
            </a:r>
            <a:r>
              <a:rPr lang="en-GB" sz="2500" baseline="30000" dirty="0" smtClean="0"/>
              <a:t>nd</a:t>
            </a:r>
            <a:r>
              <a:rPr lang="en-GB" sz="2500" dirty="0" smtClean="0"/>
              <a:t> and new </a:t>
            </a:r>
            <a:r>
              <a:rPr lang="en-GB" sz="2500" dirty="0" err="1" smtClean="0"/>
              <a:t>tRNAs</a:t>
            </a:r>
            <a:r>
              <a:rPr lang="en-GB" sz="25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The ribosome continues moving along the mRNA until it </a:t>
            </a:r>
            <a:r>
              <a:rPr lang="en-GB" sz="2500" b="1" dirty="0" smtClean="0">
                <a:solidFill>
                  <a:srgbClr val="FF0000"/>
                </a:solidFill>
              </a:rPr>
              <a:t>reaches a stop codon</a:t>
            </a:r>
            <a:r>
              <a:rPr lang="en-GB" sz="2500" dirty="0" smtClean="0"/>
              <a:t>. There, it will detach due to the presence of a </a:t>
            </a:r>
            <a:r>
              <a:rPr lang="en-GB" sz="2500" b="1" dirty="0" smtClean="0">
                <a:solidFill>
                  <a:srgbClr val="00B050"/>
                </a:solidFill>
              </a:rPr>
              <a:t>release factor</a:t>
            </a:r>
            <a:r>
              <a:rPr lang="en-GB" sz="25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The polypeptide chain is then </a:t>
            </a: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released</a:t>
            </a:r>
            <a:r>
              <a:rPr lang="en-GB" sz="2500" dirty="0" smtClean="0"/>
              <a:t>, folding into the correct shape.</a:t>
            </a:r>
          </a:p>
          <a:p>
            <a:pPr marL="457200" indent="-457200">
              <a:buAutoNum type="arabicPeriod"/>
            </a:pPr>
            <a:endParaRPr lang="en-GB" sz="2500" dirty="0" smtClean="0"/>
          </a:p>
          <a:p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200" dirty="0" smtClean="0"/>
              <a:t>Multiple Ribosomes Working on a Single mRNA Strand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929354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In reality, </a:t>
            </a:r>
            <a:r>
              <a:rPr lang="en-GB" sz="2600" b="1" dirty="0" smtClean="0"/>
              <a:t>many </a:t>
            </a:r>
            <a:r>
              <a:rPr lang="en-GB" sz="2600" b="1" dirty="0" err="1" smtClean="0"/>
              <a:t>ribosomes</a:t>
            </a:r>
            <a:r>
              <a:rPr lang="en-GB" sz="2600" dirty="0" smtClean="0"/>
              <a:t> work simultaneously along a strand of mRNA.</a:t>
            </a:r>
          </a:p>
          <a:p>
            <a:r>
              <a:rPr lang="en-GB" sz="2600" dirty="0" smtClean="0"/>
              <a:t>This massively speeds up protein synthesis and </a:t>
            </a:r>
            <a:r>
              <a:rPr lang="en-GB" sz="2600" b="1" dirty="0" smtClean="0"/>
              <a:t>increases the protein yield</a:t>
            </a:r>
            <a:r>
              <a:rPr lang="en-GB" sz="2600" dirty="0" smtClean="0"/>
              <a:t> from a single mRNA strand.</a:t>
            </a:r>
          </a:p>
          <a:p>
            <a:r>
              <a:rPr lang="en-GB" sz="2600" dirty="0" smtClean="0"/>
              <a:t>Several </a:t>
            </a:r>
            <a:r>
              <a:rPr lang="en-GB" sz="2600" dirty="0" err="1" smtClean="0"/>
              <a:t>ribosomes</a:t>
            </a:r>
            <a:r>
              <a:rPr lang="en-GB" sz="2600" dirty="0" smtClean="0"/>
              <a:t> working their way along a single mRNA strand are called a </a:t>
            </a:r>
            <a:r>
              <a:rPr lang="en-GB" sz="2600" b="1" dirty="0" err="1" smtClean="0"/>
              <a:t>polysome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pic>
        <p:nvPicPr>
          <p:cNvPr id="15362" name="Picture 2" descr="http://idata.over-blog.com/2/20/82/56/Polys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876"/>
            <a:ext cx="3333429" cy="2943228"/>
          </a:xfrm>
          <a:prstGeom prst="rect">
            <a:avLst/>
          </a:prstGeom>
          <a:noFill/>
        </p:spPr>
      </p:pic>
      <p:pic>
        <p:nvPicPr>
          <p:cNvPr id="15364" name="Picture 4" descr="http://bass.bio.uci.edu/~hudel/bs99a/lecture21/polysome.gif"/>
          <p:cNvPicPr>
            <a:picLocks noChangeAspect="1" noChangeArrowheads="1"/>
          </p:cNvPicPr>
          <p:nvPr/>
        </p:nvPicPr>
        <p:blipFill>
          <a:blip r:embed="rId3"/>
          <a:srcRect b="56841"/>
          <a:stretch>
            <a:fillRect/>
          </a:stretch>
        </p:blipFill>
        <p:spPr bwMode="auto">
          <a:xfrm rot="10800000">
            <a:off x="260111" y="3643314"/>
            <a:ext cx="852673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700" dirty="0" smtClean="0"/>
              <a:t>A molecule heavily involved in translation is tRNA (transfer RNA).</a:t>
            </a:r>
          </a:p>
          <a:p>
            <a:r>
              <a:rPr lang="en-GB" sz="2700" dirty="0" smtClean="0"/>
              <a:t>These molecules are used to </a:t>
            </a:r>
            <a:r>
              <a:rPr lang="en-GB" sz="2700" b="1" dirty="0" smtClean="0">
                <a:solidFill>
                  <a:srgbClr val="FF0000"/>
                </a:solidFill>
              </a:rPr>
              <a:t>carry amino acids</a:t>
            </a:r>
            <a:r>
              <a:rPr lang="en-GB" sz="2700" dirty="0" smtClean="0"/>
              <a:t>, so that they are in close vicinity to each other.</a:t>
            </a:r>
            <a:endParaRPr lang="en-GB" sz="2700" dirty="0"/>
          </a:p>
        </p:txBody>
      </p:sp>
      <p:pic>
        <p:nvPicPr>
          <p:cNvPr id="1026" name="Picture 2" descr="http://molbioandbiotech.files.wordpress.com/2007/09/trn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41" y="2571768"/>
            <a:ext cx="4120707" cy="421481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57686" y="2571744"/>
            <a:ext cx="4643470" cy="4143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7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open-end</a:t>
            </a: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tRNA molecule is the ‘</a:t>
            </a:r>
            <a:r>
              <a:rPr kumimoji="0" lang="en-GB" sz="27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amino acid attachment site</a:t>
            </a: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700" dirty="0" smtClean="0"/>
              <a:t>The opposite end is the ‘</a:t>
            </a:r>
            <a:r>
              <a:rPr lang="en-GB" sz="2700" b="1" dirty="0" err="1" smtClean="0">
                <a:solidFill>
                  <a:srgbClr val="FF0000"/>
                </a:solidFill>
              </a:rPr>
              <a:t>anticodon</a:t>
            </a:r>
            <a:r>
              <a:rPr lang="en-GB" sz="2700" b="1" dirty="0" smtClean="0">
                <a:solidFill>
                  <a:srgbClr val="FF0000"/>
                </a:solidFill>
              </a:rPr>
              <a:t> loop</a:t>
            </a:r>
            <a:r>
              <a:rPr lang="en-GB" sz="2700" dirty="0" smtClean="0"/>
              <a:t>.’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sz="27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anticodon</a:t>
            </a: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loop consists of </a:t>
            </a:r>
            <a:r>
              <a:rPr kumimoji="0" lang="en-GB" sz="27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unpaired bases</a:t>
            </a:r>
            <a:r>
              <a:rPr lang="en-GB" sz="2700" b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bases </a:t>
            </a:r>
            <a:r>
              <a:rPr kumimoji="0" lang="en-GB" sz="27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vary</a:t>
            </a:r>
            <a:r>
              <a:rPr kumimoji="0" lang="en-GB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giving tRNA specificity to amino acids.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571868" y="1857364"/>
            <a:ext cx="1857388" cy="41434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Sequence of Events....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00024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Transcription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507207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Translation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3071810"/>
            <a:ext cx="257176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Splicing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3905912"/>
            <a:ext cx="378621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Amino Acid Activation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Amino Acid Activation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/>
          </a:bodyPr>
          <a:lstStyle/>
          <a:p>
            <a:r>
              <a:rPr lang="en-GB" sz="2600" dirty="0" smtClean="0"/>
              <a:t>You now know that </a:t>
            </a:r>
            <a:r>
              <a:rPr lang="en-GB" sz="2600" dirty="0" err="1" smtClean="0"/>
              <a:t>tRNAs</a:t>
            </a:r>
            <a:r>
              <a:rPr lang="en-GB" sz="2600" dirty="0" smtClean="0"/>
              <a:t> carry specific amino acids.</a:t>
            </a:r>
          </a:p>
          <a:p>
            <a:r>
              <a:rPr lang="en-GB" sz="2600" dirty="0" smtClean="0"/>
              <a:t>However, you need to know that a tRNA cannot pick up an amino acid </a:t>
            </a:r>
            <a:r>
              <a:rPr lang="en-GB" sz="2600" b="1" dirty="0" smtClean="0">
                <a:solidFill>
                  <a:srgbClr val="FF0000"/>
                </a:solidFill>
              </a:rPr>
              <a:t>unless the amino acid is activated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The </a:t>
            </a:r>
            <a:r>
              <a:rPr lang="en-GB" sz="2600" b="1" dirty="0" smtClean="0">
                <a:solidFill>
                  <a:srgbClr val="00B050"/>
                </a:solidFill>
              </a:rPr>
              <a:t>amino acid attachment site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of a tRNA will bind to a </a:t>
            </a:r>
            <a:r>
              <a:rPr lang="en-GB" sz="2600" b="1" dirty="0" smtClean="0">
                <a:solidFill>
                  <a:srgbClr val="0070C0"/>
                </a:solidFill>
              </a:rPr>
              <a:t>specific amino acid</a:t>
            </a:r>
            <a:r>
              <a:rPr lang="en-GB" sz="2600" dirty="0" smtClean="0"/>
              <a:t>, if energy is supplied.</a:t>
            </a:r>
            <a:endParaRPr lang="en-GB" sz="2600" dirty="0" smtClean="0"/>
          </a:p>
        </p:txBody>
      </p:sp>
      <p:pic>
        <p:nvPicPr>
          <p:cNvPr id="22530" name="Picture 2" descr="C:\Documents and Settings\varinderb\My Documents\My Pictures\ch6f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71810"/>
            <a:ext cx="5929354" cy="3557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</p:spPr>
        <p:txBody>
          <a:bodyPr/>
          <a:lstStyle/>
          <a:p>
            <a:r>
              <a:rPr lang="en-GB" dirty="0" smtClean="0"/>
              <a:t>So... What’s happened so far?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21484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We’ve created a strand of mRNA in transcription...</a:t>
            </a:r>
          </a:p>
          <a:p>
            <a:endParaRPr lang="en-GB" dirty="0"/>
          </a:p>
          <a:p>
            <a:r>
              <a:rPr lang="en-GB" dirty="0" smtClean="0"/>
              <a:t>We’ve spliced it and taken out the 98% of ‘junk DNA’...</a:t>
            </a:r>
          </a:p>
          <a:p>
            <a:endParaRPr lang="en-GB" dirty="0"/>
          </a:p>
          <a:p>
            <a:r>
              <a:rPr lang="en-GB" dirty="0" smtClean="0"/>
              <a:t>We’ve activated a load of amino acids and stuck them to tRNA molecules...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ounded Rectangle 115"/>
          <p:cNvSpPr/>
          <p:nvPr/>
        </p:nvSpPr>
        <p:spPr>
          <a:xfrm>
            <a:off x="3071802" y="1714488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ounded Rectangle 111"/>
          <p:cNvSpPr/>
          <p:nvPr/>
        </p:nvSpPr>
        <p:spPr>
          <a:xfrm>
            <a:off x="3071802" y="4429132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5000628" y="1643050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612950" y="642918"/>
            <a:ext cx="1792309" cy="5512158"/>
          </a:xfrm>
          <a:custGeom>
            <a:avLst/>
            <a:gdLst>
              <a:gd name="connsiteX0" fmla="*/ 42929 w 1792309"/>
              <a:gd name="connsiteY0" fmla="*/ 0 h 5512158"/>
              <a:gd name="connsiteX1" fmla="*/ 210354 w 1792309"/>
              <a:gd name="connsiteY1" fmla="*/ 128789 h 5512158"/>
              <a:gd name="connsiteX2" fmla="*/ 854298 w 1792309"/>
              <a:gd name="connsiteY2" fmla="*/ 257578 h 5512158"/>
              <a:gd name="connsiteX3" fmla="*/ 1176270 w 1792309"/>
              <a:gd name="connsiteY3" fmla="*/ 309093 h 5512158"/>
              <a:gd name="connsiteX4" fmla="*/ 1292180 w 1792309"/>
              <a:gd name="connsiteY4" fmla="*/ 502276 h 5512158"/>
              <a:gd name="connsiteX5" fmla="*/ 931571 w 1792309"/>
              <a:gd name="connsiteY5" fmla="*/ 669702 h 5512158"/>
              <a:gd name="connsiteX6" fmla="*/ 158839 w 1792309"/>
              <a:gd name="connsiteY6" fmla="*/ 811369 h 5512158"/>
              <a:gd name="connsiteX7" fmla="*/ 68687 w 1792309"/>
              <a:gd name="connsiteY7" fmla="*/ 888643 h 5512158"/>
              <a:gd name="connsiteX8" fmla="*/ 81566 w 1792309"/>
              <a:gd name="connsiteY8" fmla="*/ 1004552 h 5512158"/>
              <a:gd name="connsiteX9" fmla="*/ 390659 w 1792309"/>
              <a:gd name="connsiteY9" fmla="*/ 1120462 h 5512158"/>
              <a:gd name="connsiteX10" fmla="*/ 1279301 w 1792309"/>
              <a:gd name="connsiteY10" fmla="*/ 1223493 h 5512158"/>
              <a:gd name="connsiteX11" fmla="*/ 1704304 w 1792309"/>
              <a:gd name="connsiteY11" fmla="*/ 1352282 h 5512158"/>
              <a:gd name="connsiteX12" fmla="*/ 1768698 w 1792309"/>
              <a:gd name="connsiteY12" fmla="*/ 1854558 h 5512158"/>
              <a:gd name="connsiteX13" fmla="*/ 1768698 w 1792309"/>
              <a:gd name="connsiteY13" fmla="*/ 4031088 h 5512158"/>
              <a:gd name="connsiteX14" fmla="*/ 1627031 w 1792309"/>
              <a:gd name="connsiteY14" fmla="*/ 4417454 h 5512158"/>
              <a:gd name="connsiteX15" fmla="*/ 1047481 w 1792309"/>
              <a:gd name="connsiteY15" fmla="*/ 4533364 h 5512158"/>
              <a:gd name="connsiteX16" fmla="*/ 261870 w 1792309"/>
              <a:gd name="connsiteY16" fmla="*/ 4597758 h 5512158"/>
              <a:gd name="connsiteX17" fmla="*/ 68687 w 1792309"/>
              <a:gd name="connsiteY17" fmla="*/ 4713668 h 5512158"/>
              <a:gd name="connsiteX18" fmla="*/ 107324 w 1792309"/>
              <a:gd name="connsiteY18" fmla="*/ 4893972 h 5512158"/>
              <a:gd name="connsiteX19" fmla="*/ 712631 w 1792309"/>
              <a:gd name="connsiteY19" fmla="*/ 4971245 h 5512158"/>
              <a:gd name="connsiteX20" fmla="*/ 1356574 w 1792309"/>
              <a:gd name="connsiteY20" fmla="*/ 5009882 h 5512158"/>
              <a:gd name="connsiteX21" fmla="*/ 1433847 w 1792309"/>
              <a:gd name="connsiteY21" fmla="*/ 5215944 h 5512158"/>
              <a:gd name="connsiteX22" fmla="*/ 596721 w 1792309"/>
              <a:gd name="connsiteY22" fmla="*/ 5409127 h 5512158"/>
              <a:gd name="connsiteX23" fmla="*/ 107324 w 1792309"/>
              <a:gd name="connsiteY23" fmla="*/ 5447764 h 5512158"/>
              <a:gd name="connsiteX24" fmla="*/ 17171 w 1792309"/>
              <a:gd name="connsiteY24" fmla="*/ 5512158 h 551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92309" h="5512158">
                <a:moveTo>
                  <a:pt x="42929" y="0"/>
                </a:moveTo>
                <a:cubicBezTo>
                  <a:pt x="59027" y="42929"/>
                  <a:pt x="75126" y="85859"/>
                  <a:pt x="210354" y="128789"/>
                </a:cubicBezTo>
                <a:cubicBezTo>
                  <a:pt x="345582" y="171719"/>
                  <a:pt x="693312" y="227527"/>
                  <a:pt x="854298" y="257578"/>
                </a:cubicBezTo>
                <a:cubicBezTo>
                  <a:pt x="1015284" y="287629"/>
                  <a:pt x="1103290" y="268310"/>
                  <a:pt x="1176270" y="309093"/>
                </a:cubicBezTo>
                <a:cubicBezTo>
                  <a:pt x="1249250" y="349876"/>
                  <a:pt x="1332963" y="442175"/>
                  <a:pt x="1292180" y="502276"/>
                </a:cubicBezTo>
                <a:cubicBezTo>
                  <a:pt x="1251397" y="562378"/>
                  <a:pt x="1120461" y="618187"/>
                  <a:pt x="931571" y="669702"/>
                </a:cubicBezTo>
                <a:cubicBezTo>
                  <a:pt x="742681" y="721218"/>
                  <a:pt x="302653" y="774879"/>
                  <a:pt x="158839" y="811369"/>
                </a:cubicBezTo>
                <a:cubicBezTo>
                  <a:pt x="15025" y="847859"/>
                  <a:pt x="81566" y="856446"/>
                  <a:pt x="68687" y="888643"/>
                </a:cubicBezTo>
                <a:cubicBezTo>
                  <a:pt x="55808" y="920840"/>
                  <a:pt x="27904" y="965916"/>
                  <a:pt x="81566" y="1004552"/>
                </a:cubicBezTo>
                <a:cubicBezTo>
                  <a:pt x="135228" y="1043189"/>
                  <a:pt x="191037" y="1083972"/>
                  <a:pt x="390659" y="1120462"/>
                </a:cubicBezTo>
                <a:cubicBezTo>
                  <a:pt x="590282" y="1156952"/>
                  <a:pt x="1060360" y="1184856"/>
                  <a:pt x="1279301" y="1223493"/>
                </a:cubicBezTo>
                <a:cubicBezTo>
                  <a:pt x="1498242" y="1262130"/>
                  <a:pt x="1622738" y="1247105"/>
                  <a:pt x="1704304" y="1352282"/>
                </a:cubicBezTo>
                <a:cubicBezTo>
                  <a:pt x="1785870" y="1457459"/>
                  <a:pt x="1757966" y="1408090"/>
                  <a:pt x="1768698" y="1854558"/>
                </a:cubicBezTo>
                <a:cubicBezTo>
                  <a:pt x="1779430" y="2301026"/>
                  <a:pt x="1792309" y="3603939"/>
                  <a:pt x="1768698" y="4031088"/>
                </a:cubicBezTo>
                <a:cubicBezTo>
                  <a:pt x="1745087" y="4458237"/>
                  <a:pt x="1747234" y="4333741"/>
                  <a:pt x="1627031" y="4417454"/>
                </a:cubicBezTo>
                <a:cubicBezTo>
                  <a:pt x="1506828" y="4501167"/>
                  <a:pt x="1275008" y="4503313"/>
                  <a:pt x="1047481" y="4533364"/>
                </a:cubicBezTo>
                <a:cubicBezTo>
                  <a:pt x="819954" y="4563415"/>
                  <a:pt x="425002" y="4567707"/>
                  <a:pt x="261870" y="4597758"/>
                </a:cubicBezTo>
                <a:cubicBezTo>
                  <a:pt x="98738" y="4627809"/>
                  <a:pt x="94445" y="4664299"/>
                  <a:pt x="68687" y="4713668"/>
                </a:cubicBezTo>
                <a:cubicBezTo>
                  <a:pt x="42929" y="4763037"/>
                  <a:pt x="0" y="4851043"/>
                  <a:pt x="107324" y="4893972"/>
                </a:cubicBezTo>
                <a:cubicBezTo>
                  <a:pt x="214648" y="4936901"/>
                  <a:pt x="504423" y="4951927"/>
                  <a:pt x="712631" y="4971245"/>
                </a:cubicBezTo>
                <a:cubicBezTo>
                  <a:pt x="920839" y="4990563"/>
                  <a:pt x="1236371" y="4969099"/>
                  <a:pt x="1356574" y="5009882"/>
                </a:cubicBezTo>
                <a:cubicBezTo>
                  <a:pt x="1476777" y="5050665"/>
                  <a:pt x="1560489" y="5149403"/>
                  <a:pt x="1433847" y="5215944"/>
                </a:cubicBezTo>
                <a:cubicBezTo>
                  <a:pt x="1307205" y="5282485"/>
                  <a:pt x="817808" y="5370490"/>
                  <a:pt x="596721" y="5409127"/>
                </a:cubicBezTo>
                <a:cubicBezTo>
                  <a:pt x="375634" y="5447764"/>
                  <a:pt x="203916" y="5430592"/>
                  <a:pt x="107324" y="5447764"/>
                </a:cubicBezTo>
                <a:cubicBezTo>
                  <a:pt x="10732" y="5464936"/>
                  <a:pt x="13951" y="5488547"/>
                  <a:pt x="17171" y="5512158"/>
                </a:cubicBezTo>
              </a:path>
            </a:pathLst>
          </a:custGeom>
          <a:ln w="1079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 flipH="1">
            <a:off x="2357422" y="658190"/>
            <a:ext cx="1649433" cy="5512158"/>
          </a:xfrm>
          <a:custGeom>
            <a:avLst/>
            <a:gdLst>
              <a:gd name="connsiteX0" fmla="*/ 42929 w 1792309"/>
              <a:gd name="connsiteY0" fmla="*/ 0 h 5512158"/>
              <a:gd name="connsiteX1" fmla="*/ 210354 w 1792309"/>
              <a:gd name="connsiteY1" fmla="*/ 128789 h 5512158"/>
              <a:gd name="connsiteX2" fmla="*/ 854298 w 1792309"/>
              <a:gd name="connsiteY2" fmla="*/ 257578 h 5512158"/>
              <a:gd name="connsiteX3" fmla="*/ 1176270 w 1792309"/>
              <a:gd name="connsiteY3" fmla="*/ 309093 h 5512158"/>
              <a:gd name="connsiteX4" fmla="*/ 1292180 w 1792309"/>
              <a:gd name="connsiteY4" fmla="*/ 502276 h 5512158"/>
              <a:gd name="connsiteX5" fmla="*/ 931571 w 1792309"/>
              <a:gd name="connsiteY5" fmla="*/ 669702 h 5512158"/>
              <a:gd name="connsiteX6" fmla="*/ 158839 w 1792309"/>
              <a:gd name="connsiteY6" fmla="*/ 811369 h 5512158"/>
              <a:gd name="connsiteX7" fmla="*/ 68687 w 1792309"/>
              <a:gd name="connsiteY7" fmla="*/ 888643 h 5512158"/>
              <a:gd name="connsiteX8" fmla="*/ 81566 w 1792309"/>
              <a:gd name="connsiteY8" fmla="*/ 1004552 h 5512158"/>
              <a:gd name="connsiteX9" fmla="*/ 390659 w 1792309"/>
              <a:gd name="connsiteY9" fmla="*/ 1120462 h 5512158"/>
              <a:gd name="connsiteX10" fmla="*/ 1279301 w 1792309"/>
              <a:gd name="connsiteY10" fmla="*/ 1223493 h 5512158"/>
              <a:gd name="connsiteX11" fmla="*/ 1704304 w 1792309"/>
              <a:gd name="connsiteY11" fmla="*/ 1352282 h 5512158"/>
              <a:gd name="connsiteX12" fmla="*/ 1768698 w 1792309"/>
              <a:gd name="connsiteY12" fmla="*/ 1854558 h 5512158"/>
              <a:gd name="connsiteX13" fmla="*/ 1768698 w 1792309"/>
              <a:gd name="connsiteY13" fmla="*/ 4031088 h 5512158"/>
              <a:gd name="connsiteX14" fmla="*/ 1627031 w 1792309"/>
              <a:gd name="connsiteY14" fmla="*/ 4417454 h 5512158"/>
              <a:gd name="connsiteX15" fmla="*/ 1047481 w 1792309"/>
              <a:gd name="connsiteY15" fmla="*/ 4533364 h 5512158"/>
              <a:gd name="connsiteX16" fmla="*/ 261870 w 1792309"/>
              <a:gd name="connsiteY16" fmla="*/ 4597758 h 5512158"/>
              <a:gd name="connsiteX17" fmla="*/ 68687 w 1792309"/>
              <a:gd name="connsiteY17" fmla="*/ 4713668 h 5512158"/>
              <a:gd name="connsiteX18" fmla="*/ 107324 w 1792309"/>
              <a:gd name="connsiteY18" fmla="*/ 4893972 h 5512158"/>
              <a:gd name="connsiteX19" fmla="*/ 712631 w 1792309"/>
              <a:gd name="connsiteY19" fmla="*/ 4971245 h 5512158"/>
              <a:gd name="connsiteX20" fmla="*/ 1356574 w 1792309"/>
              <a:gd name="connsiteY20" fmla="*/ 5009882 h 5512158"/>
              <a:gd name="connsiteX21" fmla="*/ 1433847 w 1792309"/>
              <a:gd name="connsiteY21" fmla="*/ 5215944 h 5512158"/>
              <a:gd name="connsiteX22" fmla="*/ 596721 w 1792309"/>
              <a:gd name="connsiteY22" fmla="*/ 5409127 h 5512158"/>
              <a:gd name="connsiteX23" fmla="*/ 107324 w 1792309"/>
              <a:gd name="connsiteY23" fmla="*/ 5447764 h 5512158"/>
              <a:gd name="connsiteX24" fmla="*/ 17171 w 1792309"/>
              <a:gd name="connsiteY24" fmla="*/ 5512158 h 551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92309" h="5512158">
                <a:moveTo>
                  <a:pt x="42929" y="0"/>
                </a:moveTo>
                <a:cubicBezTo>
                  <a:pt x="59027" y="42929"/>
                  <a:pt x="75126" y="85859"/>
                  <a:pt x="210354" y="128789"/>
                </a:cubicBezTo>
                <a:cubicBezTo>
                  <a:pt x="345582" y="171719"/>
                  <a:pt x="693312" y="227527"/>
                  <a:pt x="854298" y="257578"/>
                </a:cubicBezTo>
                <a:cubicBezTo>
                  <a:pt x="1015284" y="287629"/>
                  <a:pt x="1103290" y="268310"/>
                  <a:pt x="1176270" y="309093"/>
                </a:cubicBezTo>
                <a:cubicBezTo>
                  <a:pt x="1249250" y="349876"/>
                  <a:pt x="1332963" y="442175"/>
                  <a:pt x="1292180" y="502276"/>
                </a:cubicBezTo>
                <a:cubicBezTo>
                  <a:pt x="1251397" y="562378"/>
                  <a:pt x="1120461" y="618187"/>
                  <a:pt x="931571" y="669702"/>
                </a:cubicBezTo>
                <a:cubicBezTo>
                  <a:pt x="742681" y="721218"/>
                  <a:pt x="302653" y="774879"/>
                  <a:pt x="158839" y="811369"/>
                </a:cubicBezTo>
                <a:cubicBezTo>
                  <a:pt x="15025" y="847859"/>
                  <a:pt x="81566" y="856446"/>
                  <a:pt x="68687" y="888643"/>
                </a:cubicBezTo>
                <a:cubicBezTo>
                  <a:pt x="55808" y="920840"/>
                  <a:pt x="27904" y="965916"/>
                  <a:pt x="81566" y="1004552"/>
                </a:cubicBezTo>
                <a:cubicBezTo>
                  <a:pt x="135228" y="1043189"/>
                  <a:pt x="191037" y="1083972"/>
                  <a:pt x="390659" y="1120462"/>
                </a:cubicBezTo>
                <a:cubicBezTo>
                  <a:pt x="590282" y="1156952"/>
                  <a:pt x="1060360" y="1184856"/>
                  <a:pt x="1279301" y="1223493"/>
                </a:cubicBezTo>
                <a:cubicBezTo>
                  <a:pt x="1498242" y="1262130"/>
                  <a:pt x="1622738" y="1247105"/>
                  <a:pt x="1704304" y="1352282"/>
                </a:cubicBezTo>
                <a:cubicBezTo>
                  <a:pt x="1785870" y="1457459"/>
                  <a:pt x="1757966" y="1408090"/>
                  <a:pt x="1768698" y="1854558"/>
                </a:cubicBezTo>
                <a:cubicBezTo>
                  <a:pt x="1779430" y="2301026"/>
                  <a:pt x="1792309" y="3603939"/>
                  <a:pt x="1768698" y="4031088"/>
                </a:cubicBezTo>
                <a:cubicBezTo>
                  <a:pt x="1745087" y="4458237"/>
                  <a:pt x="1747234" y="4333741"/>
                  <a:pt x="1627031" y="4417454"/>
                </a:cubicBezTo>
                <a:cubicBezTo>
                  <a:pt x="1506828" y="4501167"/>
                  <a:pt x="1275008" y="4503313"/>
                  <a:pt x="1047481" y="4533364"/>
                </a:cubicBezTo>
                <a:cubicBezTo>
                  <a:pt x="819954" y="4563415"/>
                  <a:pt x="425002" y="4567707"/>
                  <a:pt x="261870" y="4597758"/>
                </a:cubicBezTo>
                <a:cubicBezTo>
                  <a:pt x="98738" y="4627809"/>
                  <a:pt x="94445" y="4664299"/>
                  <a:pt x="68687" y="4713668"/>
                </a:cubicBezTo>
                <a:cubicBezTo>
                  <a:pt x="42929" y="4763037"/>
                  <a:pt x="0" y="4851043"/>
                  <a:pt x="107324" y="4893972"/>
                </a:cubicBezTo>
                <a:cubicBezTo>
                  <a:pt x="214648" y="4936901"/>
                  <a:pt x="504423" y="4951927"/>
                  <a:pt x="712631" y="4971245"/>
                </a:cubicBezTo>
                <a:cubicBezTo>
                  <a:pt x="920839" y="4990563"/>
                  <a:pt x="1236371" y="4969099"/>
                  <a:pt x="1356574" y="5009882"/>
                </a:cubicBezTo>
                <a:cubicBezTo>
                  <a:pt x="1476777" y="5050665"/>
                  <a:pt x="1560489" y="5149403"/>
                  <a:pt x="1433847" y="5215944"/>
                </a:cubicBezTo>
                <a:cubicBezTo>
                  <a:pt x="1307205" y="5282485"/>
                  <a:pt x="817808" y="5370490"/>
                  <a:pt x="596721" y="5409127"/>
                </a:cubicBezTo>
                <a:cubicBezTo>
                  <a:pt x="375634" y="5447764"/>
                  <a:pt x="203916" y="5430592"/>
                  <a:pt x="107324" y="5447764"/>
                </a:cubicBezTo>
                <a:cubicBezTo>
                  <a:pt x="10732" y="5464936"/>
                  <a:pt x="13951" y="5488547"/>
                  <a:pt x="17171" y="5512158"/>
                </a:cubicBezTo>
              </a:path>
            </a:pathLst>
          </a:custGeom>
          <a:ln w="1079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714612" y="728042"/>
            <a:ext cx="642942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357554" y="729628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357554" y="1013791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357554" y="1166191"/>
            <a:ext cx="5000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857489" y="1015380"/>
            <a:ext cx="50006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857489" y="1167780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0" idx="7"/>
          </p:cNvCxnSpPr>
          <p:nvPr/>
        </p:nvCxnSpPr>
        <p:spPr>
          <a:xfrm rot="10800000" flipV="1">
            <a:off x="2681638" y="1515445"/>
            <a:ext cx="604479" cy="161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7"/>
          </p:cNvCxnSpPr>
          <p:nvPr/>
        </p:nvCxnSpPr>
        <p:spPr>
          <a:xfrm rot="10800000">
            <a:off x="3286117" y="1515447"/>
            <a:ext cx="657527" cy="313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714613" y="1667845"/>
            <a:ext cx="604479" cy="161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3253141" y="1658322"/>
            <a:ext cx="604479" cy="161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60" y="2158388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28860" y="2371114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28860" y="258542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28860" y="2799742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28860" y="3014056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28860" y="3228370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28860" y="344268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28860" y="365699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28860" y="387131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28860" y="4085626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28860" y="429994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28860" y="4514254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28860" y="472856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28860" y="4942882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29058" y="2158388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29058" y="301405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929058" y="408562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29058" y="4299940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29058" y="237270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29058" y="322837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29058" y="365699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929058" y="4514254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29058" y="258542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29058" y="3871312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29058" y="472856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058" y="280133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929058" y="3442684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929058" y="4942882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29786" y="2142322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29786" y="299799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29786" y="406956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429786" y="4283874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429786" y="2355048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29786" y="3212304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29786" y="3642520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29786" y="4498188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29786" y="257095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429786" y="3855246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429786" y="471250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786" y="278526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29786" y="3426618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429786" y="492681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14612" y="530166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643174" y="5444536"/>
            <a:ext cx="64294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14612" y="5730288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714612" y="5873164"/>
            <a:ext cx="64294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86116" y="5301660"/>
            <a:ext cx="5715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6116" y="5444536"/>
            <a:ext cx="64294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357554" y="5730288"/>
            <a:ext cx="64294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357554" y="5873164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Freeform 98"/>
          <p:cNvSpPr/>
          <p:nvPr/>
        </p:nvSpPr>
        <p:spPr>
          <a:xfrm>
            <a:off x="622479" y="734096"/>
            <a:ext cx="1098997" cy="5215943"/>
          </a:xfrm>
          <a:custGeom>
            <a:avLst/>
            <a:gdLst>
              <a:gd name="connsiteX0" fmla="*/ 948744 w 1098997"/>
              <a:gd name="connsiteY0" fmla="*/ 0 h 5215943"/>
              <a:gd name="connsiteX1" fmla="*/ 8586 w 1098997"/>
              <a:gd name="connsiteY1" fmla="*/ 334850 h 5215943"/>
              <a:gd name="connsiteX2" fmla="*/ 897228 w 1098997"/>
              <a:gd name="connsiteY2" fmla="*/ 772732 h 5215943"/>
              <a:gd name="connsiteX3" fmla="*/ 60101 w 1098997"/>
              <a:gd name="connsiteY3" fmla="*/ 1236372 h 5215943"/>
              <a:gd name="connsiteX4" fmla="*/ 935865 w 1098997"/>
              <a:gd name="connsiteY4" fmla="*/ 1622738 h 5215943"/>
              <a:gd name="connsiteX5" fmla="*/ 150253 w 1098997"/>
              <a:gd name="connsiteY5" fmla="*/ 2189408 h 5215943"/>
              <a:gd name="connsiteX6" fmla="*/ 1000259 w 1098997"/>
              <a:gd name="connsiteY6" fmla="*/ 2562896 h 5215943"/>
              <a:gd name="connsiteX7" fmla="*/ 111617 w 1098997"/>
              <a:gd name="connsiteY7" fmla="*/ 3065172 h 5215943"/>
              <a:gd name="connsiteX8" fmla="*/ 1077532 w 1098997"/>
              <a:gd name="connsiteY8" fmla="*/ 3503053 h 5215943"/>
              <a:gd name="connsiteX9" fmla="*/ 124496 w 1098997"/>
              <a:gd name="connsiteY9" fmla="*/ 4043966 h 5215943"/>
              <a:gd name="connsiteX10" fmla="*/ 1090411 w 1098997"/>
              <a:gd name="connsiteY10" fmla="*/ 4481848 h 5215943"/>
              <a:gd name="connsiteX11" fmla="*/ 176011 w 1098997"/>
              <a:gd name="connsiteY11" fmla="*/ 5215943 h 521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8997" h="5215943">
                <a:moveTo>
                  <a:pt x="948744" y="0"/>
                </a:moveTo>
                <a:cubicBezTo>
                  <a:pt x="482958" y="103031"/>
                  <a:pt x="17172" y="206062"/>
                  <a:pt x="8586" y="334850"/>
                </a:cubicBezTo>
                <a:cubicBezTo>
                  <a:pt x="0" y="463638"/>
                  <a:pt x="888642" y="622478"/>
                  <a:pt x="897228" y="772732"/>
                </a:cubicBezTo>
                <a:cubicBezTo>
                  <a:pt x="905814" y="922986"/>
                  <a:pt x="53662" y="1094704"/>
                  <a:pt x="60101" y="1236372"/>
                </a:cubicBezTo>
                <a:cubicBezTo>
                  <a:pt x="66540" y="1378040"/>
                  <a:pt x="920840" y="1463899"/>
                  <a:pt x="935865" y="1622738"/>
                </a:cubicBezTo>
                <a:cubicBezTo>
                  <a:pt x="950890" y="1781577"/>
                  <a:pt x="139521" y="2032715"/>
                  <a:pt x="150253" y="2189408"/>
                </a:cubicBezTo>
                <a:cubicBezTo>
                  <a:pt x="160985" y="2346101"/>
                  <a:pt x="1006698" y="2416935"/>
                  <a:pt x="1000259" y="2562896"/>
                </a:cubicBezTo>
                <a:cubicBezTo>
                  <a:pt x="993820" y="2708857"/>
                  <a:pt x="98738" y="2908479"/>
                  <a:pt x="111617" y="3065172"/>
                </a:cubicBezTo>
                <a:cubicBezTo>
                  <a:pt x="124496" y="3221865"/>
                  <a:pt x="1075386" y="3339921"/>
                  <a:pt x="1077532" y="3503053"/>
                </a:cubicBezTo>
                <a:cubicBezTo>
                  <a:pt x="1079679" y="3666185"/>
                  <a:pt x="122350" y="3880834"/>
                  <a:pt x="124496" y="4043966"/>
                </a:cubicBezTo>
                <a:cubicBezTo>
                  <a:pt x="126642" y="4207098"/>
                  <a:pt x="1081825" y="4286519"/>
                  <a:pt x="1090411" y="4481848"/>
                </a:cubicBezTo>
                <a:cubicBezTo>
                  <a:pt x="1098997" y="4677177"/>
                  <a:pt x="637504" y="4946560"/>
                  <a:pt x="176011" y="5215943"/>
                </a:cubicBezTo>
              </a:path>
            </a:pathLst>
          </a:cu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>
            <a:off x="590282" y="682580"/>
            <a:ext cx="1253544" cy="5203065"/>
          </a:xfrm>
          <a:custGeom>
            <a:avLst/>
            <a:gdLst>
              <a:gd name="connsiteX0" fmla="*/ 53662 w 1253544"/>
              <a:gd name="connsiteY0" fmla="*/ 0 h 5203065"/>
              <a:gd name="connsiteX1" fmla="*/ 1019577 w 1253544"/>
              <a:gd name="connsiteY1" fmla="*/ 309093 h 5203065"/>
              <a:gd name="connsiteX2" fmla="*/ 530180 w 1253544"/>
              <a:gd name="connsiteY2" fmla="*/ 618186 h 5203065"/>
              <a:gd name="connsiteX3" fmla="*/ 118056 w 1253544"/>
              <a:gd name="connsiteY3" fmla="*/ 746975 h 5203065"/>
              <a:gd name="connsiteX4" fmla="*/ 130935 w 1253544"/>
              <a:gd name="connsiteY4" fmla="*/ 901521 h 5203065"/>
              <a:gd name="connsiteX5" fmla="*/ 903667 w 1253544"/>
              <a:gd name="connsiteY5" fmla="*/ 1146220 h 5203065"/>
              <a:gd name="connsiteX6" fmla="*/ 980941 w 1253544"/>
              <a:gd name="connsiteY6" fmla="*/ 1223493 h 5203065"/>
              <a:gd name="connsiteX7" fmla="*/ 877910 w 1253544"/>
              <a:gd name="connsiteY7" fmla="*/ 1390919 h 5203065"/>
              <a:gd name="connsiteX8" fmla="*/ 465786 w 1253544"/>
              <a:gd name="connsiteY8" fmla="*/ 1481071 h 5203065"/>
              <a:gd name="connsiteX9" fmla="*/ 156693 w 1253544"/>
              <a:gd name="connsiteY9" fmla="*/ 1674254 h 5203065"/>
              <a:gd name="connsiteX10" fmla="*/ 530180 w 1253544"/>
              <a:gd name="connsiteY10" fmla="*/ 1867437 h 5203065"/>
              <a:gd name="connsiteX11" fmla="*/ 1083972 w 1253544"/>
              <a:gd name="connsiteY11" fmla="*/ 2112135 h 5203065"/>
              <a:gd name="connsiteX12" fmla="*/ 710484 w 1253544"/>
              <a:gd name="connsiteY12" fmla="*/ 2356834 h 5203065"/>
              <a:gd name="connsiteX13" fmla="*/ 208208 w 1253544"/>
              <a:gd name="connsiteY13" fmla="*/ 2575775 h 5203065"/>
              <a:gd name="connsiteX14" fmla="*/ 375633 w 1253544"/>
              <a:gd name="connsiteY14" fmla="*/ 2756079 h 5203065"/>
              <a:gd name="connsiteX15" fmla="*/ 1071093 w 1253544"/>
              <a:gd name="connsiteY15" fmla="*/ 3026535 h 5203065"/>
              <a:gd name="connsiteX16" fmla="*/ 852152 w 1253544"/>
              <a:gd name="connsiteY16" fmla="*/ 3271234 h 5203065"/>
              <a:gd name="connsiteX17" fmla="*/ 208208 w 1253544"/>
              <a:gd name="connsiteY17" fmla="*/ 3451538 h 5203065"/>
              <a:gd name="connsiteX18" fmla="*/ 195329 w 1253544"/>
              <a:gd name="connsiteY18" fmla="*/ 3670479 h 5203065"/>
              <a:gd name="connsiteX19" fmla="*/ 1019577 w 1253544"/>
              <a:gd name="connsiteY19" fmla="*/ 3915178 h 5203065"/>
              <a:gd name="connsiteX20" fmla="*/ 1187003 w 1253544"/>
              <a:gd name="connsiteY20" fmla="*/ 3979572 h 5203065"/>
              <a:gd name="connsiteX21" fmla="*/ 1174124 w 1253544"/>
              <a:gd name="connsiteY21" fmla="*/ 4134119 h 5203065"/>
              <a:gd name="connsiteX22" fmla="*/ 710484 w 1253544"/>
              <a:gd name="connsiteY22" fmla="*/ 4288665 h 5203065"/>
              <a:gd name="connsiteX23" fmla="*/ 233966 w 1253544"/>
              <a:gd name="connsiteY23" fmla="*/ 4443212 h 5203065"/>
              <a:gd name="connsiteX24" fmla="*/ 246845 w 1253544"/>
              <a:gd name="connsiteY24" fmla="*/ 4649274 h 5203065"/>
              <a:gd name="connsiteX25" fmla="*/ 697605 w 1253544"/>
              <a:gd name="connsiteY25" fmla="*/ 4829578 h 5203065"/>
              <a:gd name="connsiteX26" fmla="*/ 1109729 w 1253544"/>
              <a:gd name="connsiteY26" fmla="*/ 5203065 h 520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3544" h="5203065">
                <a:moveTo>
                  <a:pt x="53662" y="0"/>
                </a:moveTo>
                <a:cubicBezTo>
                  <a:pt x="496909" y="103031"/>
                  <a:pt x="940157" y="206062"/>
                  <a:pt x="1019577" y="309093"/>
                </a:cubicBezTo>
                <a:cubicBezTo>
                  <a:pt x="1098997" y="412124"/>
                  <a:pt x="680433" y="545206"/>
                  <a:pt x="530180" y="618186"/>
                </a:cubicBezTo>
                <a:cubicBezTo>
                  <a:pt x="379927" y="691166"/>
                  <a:pt x="184597" y="699753"/>
                  <a:pt x="118056" y="746975"/>
                </a:cubicBezTo>
                <a:cubicBezTo>
                  <a:pt x="51515" y="794197"/>
                  <a:pt x="0" y="834980"/>
                  <a:pt x="130935" y="901521"/>
                </a:cubicBezTo>
                <a:cubicBezTo>
                  <a:pt x="261870" y="968062"/>
                  <a:pt x="761999" y="1092558"/>
                  <a:pt x="903667" y="1146220"/>
                </a:cubicBezTo>
                <a:cubicBezTo>
                  <a:pt x="1045335" y="1199882"/>
                  <a:pt x="985234" y="1182710"/>
                  <a:pt x="980941" y="1223493"/>
                </a:cubicBezTo>
                <a:cubicBezTo>
                  <a:pt x="976648" y="1264276"/>
                  <a:pt x="963769" y="1347989"/>
                  <a:pt x="877910" y="1390919"/>
                </a:cubicBezTo>
                <a:cubicBezTo>
                  <a:pt x="792051" y="1433849"/>
                  <a:pt x="585989" y="1433849"/>
                  <a:pt x="465786" y="1481071"/>
                </a:cubicBezTo>
                <a:cubicBezTo>
                  <a:pt x="345583" y="1528293"/>
                  <a:pt x="145961" y="1609860"/>
                  <a:pt x="156693" y="1674254"/>
                </a:cubicBezTo>
                <a:cubicBezTo>
                  <a:pt x="167425" y="1738648"/>
                  <a:pt x="375634" y="1794457"/>
                  <a:pt x="530180" y="1867437"/>
                </a:cubicBezTo>
                <a:cubicBezTo>
                  <a:pt x="684727" y="1940417"/>
                  <a:pt x="1053921" y="2030569"/>
                  <a:pt x="1083972" y="2112135"/>
                </a:cubicBezTo>
                <a:cubicBezTo>
                  <a:pt x="1114023" y="2193701"/>
                  <a:pt x="856445" y="2279561"/>
                  <a:pt x="710484" y="2356834"/>
                </a:cubicBezTo>
                <a:cubicBezTo>
                  <a:pt x="564523" y="2434107"/>
                  <a:pt x="264017" y="2509234"/>
                  <a:pt x="208208" y="2575775"/>
                </a:cubicBezTo>
                <a:cubicBezTo>
                  <a:pt x="152400" y="2642316"/>
                  <a:pt x="231819" y="2680952"/>
                  <a:pt x="375633" y="2756079"/>
                </a:cubicBezTo>
                <a:cubicBezTo>
                  <a:pt x="519447" y="2831206"/>
                  <a:pt x="991673" y="2940676"/>
                  <a:pt x="1071093" y="3026535"/>
                </a:cubicBezTo>
                <a:cubicBezTo>
                  <a:pt x="1150513" y="3112394"/>
                  <a:pt x="995966" y="3200400"/>
                  <a:pt x="852152" y="3271234"/>
                </a:cubicBezTo>
                <a:cubicBezTo>
                  <a:pt x="708338" y="3342068"/>
                  <a:pt x="317678" y="3384997"/>
                  <a:pt x="208208" y="3451538"/>
                </a:cubicBezTo>
                <a:cubicBezTo>
                  <a:pt x="98738" y="3518079"/>
                  <a:pt x="60101" y="3593206"/>
                  <a:pt x="195329" y="3670479"/>
                </a:cubicBezTo>
                <a:cubicBezTo>
                  <a:pt x="330557" y="3747752"/>
                  <a:pt x="854298" y="3863663"/>
                  <a:pt x="1019577" y="3915178"/>
                </a:cubicBezTo>
                <a:cubicBezTo>
                  <a:pt x="1184856" y="3966694"/>
                  <a:pt x="1161245" y="3943082"/>
                  <a:pt x="1187003" y="3979572"/>
                </a:cubicBezTo>
                <a:cubicBezTo>
                  <a:pt x="1212761" y="4016062"/>
                  <a:pt x="1253544" y="4082604"/>
                  <a:pt x="1174124" y="4134119"/>
                </a:cubicBezTo>
                <a:cubicBezTo>
                  <a:pt x="1094704" y="4185635"/>
                  <a:pt x="710484" y="4288665"/>
                  <a:pt x="710484" y="4288665"/>
                </a:cubicBezTo>
                <a:cubicBezTo>
                  <a:pt x="553791" y="4340180"/>
                  <a:pt x="311239" y="4383111"/>
                  <a:pt x="233966" y="4443212"/>
                </a:cubicBezTo>
                <a:cubicBezTo>
                  <a:pt x="156693" y="4503313"/>
                  <a:pt x="169572" y="4584880"/>
                  <a:pt x="246845" y="4649274"/>
                </a:cubicBezTo>
                <a:cubicBezTo>
                  <a:pt x="324118" y="4713668"/>
                  <a:pt x="553791" y="4737280"/>
                  <a:pt x="697605" y="4829578"/>
                </a:cubicBezTo>
                <a:cubicBezTo>
                  <a:pt x="841419" y="4921876"/>
                  <a:pt x="975574" y="5062470"/>
                  <a:pt x="1109729" y="5203065"/>
                </a:cubicBezTo>
              </a:path>
            </a:pathLst>
          </a:cu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571472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/>
              <a:t>dna</a:t>
            </a:r>
            <a:endParaRPr lang="en-GB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143636" y="92867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RNA polymerase</a:t>
            </a:r>
            <a:endParaRPr lang="en-GB" sz="2400" b="1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 flipV="1">
            <a:off x="6215074" y="1428736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Isosceles Triangle 107"/>
          <p:cNvSpPr/>
          <p:nvPr/>
        </p:nvSpPr>
        <p:spPr>
          <a:xfrm>
            <a:off x="1857356" y="5857892"/>
            <a:ext cx="571504" cy="71438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TextBox 108"/>
          <p:cNvSpPr txBox="1"/>
          <p:nvPr/>
        </p:nvSpPr>
        <p:spPr>
          <a:xfrm>
            <a:off x="2500298" y="542926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DNA </a:t>
            </a:r>
            <a:r>
              <a:rPr lang="en-GB" sz="2400" b="1" dirty="0" err="1" smtClean="0"/>
              <a:t>helicase</a:t>
            </a:r>
            <a:endParaRPr lang="en-GB" sz="2400" b="1" dirty="0"/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V="1">
            <a:off x="2143108" y="578645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1965307" y="3535363"/>
            <a:ext cx="292895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143504" y="3571876"/>
            <a:ext cx="371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When RNA polymerase reaches a particular sequence of bases on the DNA (stop triplet!), it detaches, and the production of </a:t>
            </a:r>
            <a:r>
              <a:rPr lang="en-GB" sz="2400" b="1" dirty="0" smtClean="0"/>
              <a:t>pre-mRNA</a:t>
            </a:r>
            <a:r>
              <a:rPr lang="en-GB" sz="2400" dirty="0" smtClean="0"/>
              <a:t> is complete.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-0.00948 L -0.08455 -0.07701 L -0.09011 -0.24006 L -0.09722 -0.41651 L -0.09722 -0.54232 L -0.10139 -0.66605 L -0.10139 -0.79186 L -0.09861 -0.85546 " pathEditMode="relative" ptsTypes="AAAAAAAAA">
                                      <p:cBhvr>
                                        <p:cTn id="2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1175E-6 L -0.07187 0.11217 L -0.13263 0.35893 L -0.19947 0.39848 " pathEditMode="relative" rAng="0" ptsTypes="AAAA">
                                      <p:cBhvr>
                                        <p:cTn id="1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99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9362E-6 L 0.00295 -0.38645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93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573 0.02821 L 0.3592 -0.16513 " pathEditMode="relative" ptsTypes="AAA">
                                      <p:cBhvr>
                                        <p:cTn id="26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30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  <p:bldP spid="112" grpId="0" animBg="1"/>
      <p:bldP spid="112" grpId="1" animBg="1"/>
      <p:bldP spid="112" grpId="2" animBg="1"/>
      <p:bldP spid="45" grpId="0" animBg="1"/>
      <p:bldP spid="45" grpId="1" animBg="1"/>
      <p:bldP spid="45" grpId="2" animBg="1"/>
      <p:bldP spid="10" grpId="0" animBg="1"/>
      <p:bldP spid="11" grpId="0" animBg="1"/>
      <p:bldP spid="103" grpId="0"/>
      <p:bldP spid="103" grpId="1"/>
      <p:bldP spid="108" grpId="0" animBg="1"/>
      <p:bldP spid="108" grpId="1" animBg="1"/>
      <p:bldP spid="108" grpId="2" animBg="1"/>
      <p:bldP spid="109" grpId="0"/>
      <p:bldP spid="109" grpId="1"/>
      <p:bldP spid="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1214422"/>
            <a:ext cx="50006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1214422"/>
            <a:ext cx="1357322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8860" y="1214422"/>
            <a:ext cx="35719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6050" y="1214422"/>
            <a:ext cx="71438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00430" y="1214422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4810" y="1214422"/>
            <a:ext cx="178595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000760" y="1214422"/>
            <a:ext cx="14287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3636" y="1214422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72330" y="1214422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86710" y="1214422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43108" y="71435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Template Strand of DNA (a gene)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214311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coding sections are called EXONS</a:t>
            </a:r>
            <a:r>
              <a:rPr lang="en-GB" sz="2400" dirty="0" smtClean="0"/>
              <a:t>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2143116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NON-coding sections are called INTRONS</a:t>
            </a:r>
            <a:r>
              <a:rPr lang="en-GB" sz="2400" dirty="0" smtClean="0"/>
              <a:t>.</a:t>
            </a:r>
            <a:endParaRPr lang="en-GB" sz="2400" b="1" dirty="0"/>
          </a:p>
        </p:txBody>
      </p:sp>
      <p:cxnSp>
        <p:nvCxnSpPr>
          <p:cNvPr id="18" name="Straight Arrow Connector 17"/>
          <p:cNvCxnSpPr>
            <a:stCxn id="15" idx="0"/>
          </p:cNvCxnSpPr>
          <p:nvPr/>
        </p:nvCxnSpPr>
        <p:spPr>
          <a:xfrm rot="5400000" flipH="1" flipV="1">
            <a:off x="2893207" y="1250141"/>
            <a:ext cx="642942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0"/>
          </p:cNvCxnSpPr>
          <p:nvPr/>
        </p:nvCxnSpPr>
        <p:spPr>
          <a:xfrm rot="16200000" flipV="1">
            <a:off x="5429256" y="1142984"/>
            <a:ext cx="64294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2714612" y="3214686"/>
            <a:ext cx="1000132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929058" y="321468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Transcription (production of pre-mRNA</a:t>
            </a:r>
            <a:endParaRPr lang="en-GB" b="1" dirty="0"/>
          </a:p>
        </p:txBody>
      </p:sp>
      <p:sp>
        <p:nvSpPr>
          <p:cNvPr id="38" name="Rectangle 37"/>
          <p:cNvSpPr/>
          <p:nvPr/>
        </p:nvSpPr>
        <p:spPr>
          <a:xfrm>
            <a:off x="500034" y="4143380"/>
            <a:ext cx="50006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00100" y="4143380"/>
            <a:ext cx="1357322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357422" y="4143380"/>
            <a:ext cx="35719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14612" y="4143380"/>
            <a:ext cx="71438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428992" y="4143380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43372" y="4143380"/>
            <a:ext cx="178595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929322" y="4143380"/>
            <a:ext cx="14287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72198" y="4143380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000892" y="4143380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5272" y="4143380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214678" y="5643578"/>
            <a:ext cx="285752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86512" y="5000636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the useful </a:t>
            </a:r>
            <a:r>
              <a:rPr lang="en-GB" b="1" dirty="0" err="1" smtClean="0"/>
              <a:t>exons</a:t>
            </a:r>
            <a:r>
              <a:rPr lang="en-GB" b="1" dirty="0" smtClean="0"/>
              <a:t> are removed from pre-mRNA, they are </a:t>
            </a:r>
            <a:r>
              <a:rPr lang="en-GB" b="1" u="sng" dirty="0" smtClean="0"/>
              <a:t>spliced</a:t>
            </a:r>
            <a:r>
              <a:rPr lang="en-GB" b="1" dirty="0" smtClean="0"/>
              <a:t> together to form a final mRNA strand.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0007 0.1856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0225 0.185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00069 0.1856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7.40741E-7 L 0.00122 0.1856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00538 0.1856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1" grpId="0" animBg="1"/>
      <p:bldP spid="22" grpId="0"/>
      <p:bldP spid="38" grpId="0" animBg="1"/>
      <p:bldP spid="38" grpId="1" animBg="1"/>
      <p:bldP spid="38" grpId="2" animBg="1"/>
      <p:bldP spid="39" grpId="0" animBg="1"/>
      <p:bldP spid="40" grpId="0" animBg="1"/>
      <p:bldP spid="40" grpId="1" animBg="1"/>
      <p:bldP spid="40" grpId="2" animBg="1"/>
      <p:bldP spid="41" grpId="0" animBg="1"/>
      <p:bldP spid="42" grpId="0" animBg="1"/>
      <p:bldP spid="42" grpId="1" animBg="1"/>
      <p:bldP spid="42" grpId="2" animBg="1"/>
      <p:bldP spid="43" grpId="0" animBg="1"/>
      <p:bldP spid="44" grpId="0" animBg="1"/>
      <p:bldP spid="44" grpId="1" animBg="1"/>
      <p:bldP spid="44" grpId="2" animBg="1"/>
      <p:bldP spid="45" grpId="0" animBg="1"/>
      <p:bldP spid="46" grpId="0" animBg="1"/>
      <p:bldP spid="46" grpId="1" animBg="1"/>
      <p:bldP spid="46" grpId="2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Translation is now ready to happen...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/>
          <p:nvPr/>
        </p:nvCxnSpPr>
        <p:spPr>
          <a:xfrm>
            <a:off x="4857752" y="2285992"/>
            <a:ext cx="857256" cy="1588"/>
          </a:xfrm>
          <a:prstGeom prst="line">
            <a:avLst/>
          </a:prstGeom>
          <a:ln w="889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5-Point Star 96"/>
          <p:cNvSpPr/>
          <p:nvPr/>
        </p:nvSpPr>
        <p:spPr>
          <a:xfrm>
            <a:off x="6081722" y="866756"/>
            <a:ext cx="714380" cy="642942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8" name="Straight Connector 97"/>
          <p:cNvCxnSpPr/>
          <p:nvPr/>
        </p:nvCxnSpPr>
        <p:spPr>
          <a:xfrm>
            <a:off x="3286116" y="2285992"/>
            <a:ext cx="857256" cy="1588"/>
          </a:xfrm>
          <a:prstGeom prst="line">
            <a:avLst/>
          </a:prstGeom>
          <a:ln w="889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5-Point Star 85"/>
          <p:cNvSpPr/>
          <p:nvPr/>
        </p:nvSpPr>
        <p:spPr>
          <a:xfrm>
            <a:off x="5929322" y="714356"/>
            <a:ext cx="714380" cy="642942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Connector 80"/>
          <p:cNvCxnSpPr/>
          <p:nvPr/>
        </p:nvCxnSpPr>
        <p:spPr>
          <a:xfrm>
            <a:off x="2000232" y="2285992"/>
            <a:ext cx="642942" cy="1588"/>
          </a:xfrm>
          <a:prstGeom prst="line">
            <a:avLst/>
          </a:prstGeom>
          <a:ln w="889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857224" y="3929066"/>
            <a:ext cx="3017138" cy="1910366"/>
          </a:xfrm>
          <a:custGeom>
            <a:avLst/>
            <a:gdLst>
              <a:gd name="connsiteX0" fmla="*/ 899374 w 1614151"/>
              <a:gd name="connsiteY0" fmla="*/ 1852411 h 1910366"/>
              <a:gd name="connsiteX1" fmla="*/ 229673 w 1614151"/>
              <a:gd name="connsiteY1" fmla="*/ 1852411 h 1910366"/>
              <a:gd name="connsiteX2" fmla="*/ 36490 w 1614151"/>
              <a:gd name="connsiteY2" fmla="*/ 1504681 h 1910366"/>
              <a:gd name="connsiteX3" fmla="*/ 23611 w 1614151"/>
              <a:gd name="connsiteY3" fmla="*/ 834980 h 1910366"/>
              <a:gd name="connsiteX4" fmla="*/ 178157 w 1614151"/>
              <a:gd name="connsiteY4" fmla="*/ 384219 h 1910366"/>
              <a:gd name="connsiteX5" fmla="*/ 435735 w 1614151"/>
              <a:gd name="connsiteY5" fmla="*/ 100884 h 1910366"/>
              <a:gd name="connsiteX6" fmla="*/ 860738 w 1614151"/>
              <a:gd name="connsiteY6" fmla="*/ 10732 h 1910366"/>
              <a:gd name="connsiteX7" fmla="*/ 1324377 w 1614151"/>
              <a:gd name="connsiteY7" fmla="*/ 36490 h 1910366"/>
              <a:gd name="connsiteX8" fmla="*/ 1504681 w 1614151"/>
              <a:gd name="connsiteY8" fmla="*/ 216794 h 1910366"/>
              <a:gd name="connsiteX9" fmla="*/ 1556197 w 1614151"/>
              <a:gd name="connsiteY9" fmla="*/ 487250 h 1910366"/>
              <a:gd name="connsiteX10" fmla="*/ 1607712 w 1614151"/>
              <a:gd name="connsiteY10" fmla="*/ 1028163 h 1910366"/>
              <a:gd name="connsiteX11" fmla="*/ 1594833 w 1614151"/>
              <a:gd name="connsiteY11" fmla="*/ 1672107 h 1910366"/>
              <a:gd name="connsiteX12" fmla="*/ 1517560 w 1614151"/>
              <a:gd name="connsiteY12" fmla="*/ 1852411 h 1910366"/>
              <a:gd name="connsiteX13" fmla="*/ 1182709 w 1614151"/>
              <a:gd name="connsiteY13" fmla="*/ 1852411 h 1910366"/>
              <a:gd name="connsiteX14" fmla="*/ 899374 w 1614151"/>
              <a:gd name="connsiteY14" fmla="*/ 1852411 h 19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151" h="1910366">
                <a:moveTo>
                  <a:pt x="899374" y="1852411"/>
                </a:moveTo>
                <a:cubicBezTo>
                  <a:pt x="636430" y="1881388"/>
                  <a:pt x="373487" y="1910366"/>
                  <a:pt x="229673" y="1852411"/>
                </a:cubicBezTo>
                <a:cubicBezTo>
                  <a:pt x="85859" y="1794456"/>
                  <a:pt x="70834" y="1674253"/>
                  <a:pt x="36490" y="1504681"/>
                </a:cubicBezTo>
                <a:cubicBezTo>
                  <a:pt x="2146" y="1335109"/>
                  <a:pt x="0" y="1021724"/>
                  <a:pt x="23611" y="834980"/>
                </a:cubicBezTo>
                <a:cubicBezTo>
                  <a:pt x="47222" y="648236"/>
                  <a:pt x="109470" y="506568"/>
                  <a:pt x="178157" y="384219"/>
                </a:cubicBezTo>
                <a:cubicBezTo>
                  <a:pt x="246844" y="261870"/>
                  <a:pt x="321971" y="163132"/>
                  <a:pt x="435735" y="100884"/>
                </a:cubicBezTo>
                <a:cubicBezTo>
                  <a:pt x="549499" y="38636"/>
                  <a:pt x="712631" y="21464"/>
                  <a:pt x="860738" y="10732"/>
                </a:cubicBezTo>
                <a:cubicBezTo>
                  <a:pt x="1008845" y="0"/>
                  <a:pt x="1217053" y="2146"/>
                  <a:pt x="1324377" y="36490"/>
                </a:cubicBezTo>
                <a:cubicBezTo>
                  <a:pt x="1431701" y="70834"/>
                  <a:pt x="1466044" y="141667"/>
                  <a:pt x="1504681" y="216794"/>
                </a:cubicBezTo>
                <a:cubicBezTo>
                  <a:pt x="1543318" y="291921"/>
                  <a:pt x="1539025" y="352022"/>
                  <a:pt x="1556197" y="487250"/>
                </a:cubicBezTo>
                <a:cubicBezTo>
                  <a:pt x="1573369" y="622478"/>
                  <a:pt x="1601273" y="830687"/>
                  <a:pt x="1607712" y="1028163"/>
                </a:cubicBezTo>
                <a:cubicBezTo>
                  <a:pt x="1614151" y="1225639"/>
                  <a:pt x="1609858" y="1534732"/>
                  <a:pt x="1594833" y="1672107"/>
                </a:cubicBezTo>
                <a:cubicBezTo>
                  <a:pt x="1579808" y="1809482"/>
                  <a:pt x="1586247" y="1822360"/>
                  <a:pt x="1517560" y="1852411"/>
                </a:cubicBezTo>
                <a:cubicBezTo>
                  <a:pt x="1448873" y="1882462"/>
                  <a:pt x="1182709" y="1852411"/>
                  <a:pt x="1182709" y="1852411"/>
                </a:cubicBezTo>
                <a:lnTo>
                  <a:pt x="899374" y="185241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3" name="Group 52"/>
          <p:cNvGrpSpPr/>
          <p:nvPr/>
        </p:nvGrpSpPr>
        <p:grpSpPr>
          <a:xfrm>
            <a:off x="1088280" y="4900888"/>
            <a:ext cx="6929486" cy="724721"/>
            <a:chOff x="-357222" y="2285992"/>
            <a:chExt cx="9764102" cy="867597"/>
          </a:xfrm>
        </p:grpSpPr>
        <p:grpSp>
          <p:nvGrpSpPr>
            <p:cNvPr id="12" name="Group 11"/>
            <p:cNvGrpSpPr/>
            <p:nvPr/>
          </p:nvGrpSpPr>
          <p:grpSpPr>
            <a:xfrm>
              <a:off x="3500430" y="2285992"/>
              <a:ext cx="1933083" cy="867597"/>
              <a:chOff x="3500430" y="3214686"/>
              <a:chExt cx="1933083" cy="867597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3632849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4311838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4993351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616144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97658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FFC000"/>
                    </a:solidFill>
                  </a:rPr>
                  <a:t>G</a:t>
                </a:r>
                <a:endParaRPr lang="en-GB" sz="2400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79171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FFC000"/>
                    </a:solidFill>
                  </a:rPr>
                  <a:t>G</a:t>
                </a:r>
                <a:endParaRPr lang="en-GB" sz="2400" b="1" dirty="0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3500430" y="4071942"/>
                <a:ext cx="1928826" cy="103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429256" y="2285992"/>
              <a:ext cx="2048798" cy="867597"/>
              <a:chOff x="5429256" y="3214686"/>
              <a:chExt cx="2048798" cy="8675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5674863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6356376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7037892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660685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342198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023712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EE00C1"/>
                    </a:solidFill>
                  </a:rPr>
                  <a:t>U</a:t>
                </a:r>
                <a:endParaRPr lang="en-GB" sz="2400" b="1" dirty="0">
                  <a:solidFill>
                    <a:srgbClr val="EE00C1"/>
                  </a:solidFill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5429256" y="4071942"/>
                <a:ext cx="1928826" cy="103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1571604" y="2285992"/>
              <a:ext cx="1928826" cy="857256"/>
              <a:chOff x="1571604" y="3214686"/>
              <a:chExt cx="1928826" cy="85725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571604" y="4061601"/>
                <a:ext cx="1928826" cy="103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1587046" y="3849551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69822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951336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571604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53117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34631" y="3214686"/>
                <a:ext cx="454342" cy="5526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</a:rPr>
                  <a:t>C</a:t>
                </a:r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-357222" y="2285992"/>
              <a:ext cx="1928826" cy="857256"/>
              <a:chOff x="1571604" y="3214686"/>
              <a:chExt cx="1928826" cy="857256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1571604" y="4061601"/>
                <a:ext cx="1928826" cy="103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1587046" y="3849551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269822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951336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571604" y="3214686"/>
                <a:ext cx="454342" cy="5526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53117" y="3214686"/>
                <a:ext cx="454342" cy="5526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E204A8"/>
                    </a:solidFill>
                  </a:rPr>
                  <a:t>U</a:t>
                </a:r>
                <a:endParaRPr lang="en-GB" sz="2400" b="1" dirty="0">
                  <a:solidFill>
                    <a:srgbClr val="E204A8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34631" y="3214686"/>
                <a:ext cx="454342" cy="5526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FFC000"/>
                    </a:solidFill>
                  </a:rPr>
                  <a:t>G</a:t>
                </a:r>
                <a:endParaRPr lang="en-GB" sz="2400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358082" y="2285992"/>
              <a:ext cx="2048798" cy="867597"/>
              <a:chOff x="5429256" y="3214686"/>
              <a:chExt cx="2048798" cy="86759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674863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6356376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7037892" y="3848610"/>
                <a:ext cx="423458" cy="2525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5660685" y="3214686"/>
                <a:ext cx="454342" cy="5526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E204A8"/>
                    </a:solidFill>
                  </a:rPr>
                  <a:t>U</a:t>
                </a:r>
                <a:endParaRPr lang="en-GB" sz="2400" b="1" dirty="0">
                  <a:solidFill>
                    <a:srgbClr val="E204A8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342198" y="3214686"/>
                <a:ext cx="454342" cy="547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023712" y="3214686"/>
                <a:ext cx="454342" cy="5526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rgbClr val="00B050"/>
                    </a:solidFill>
                  </a:rPr>
                  <a:t>A</a:t>
                </a:r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429256" y="4071942"/>
                <a:ext cx="1928826" cy="103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/>
          <p:cNvSpPr txBox="1"/>
          <p:nvPr/>
        </p:nvSpPr>
        <p:spPr>
          <a:xfrm>
            <a:off x="142844" y="2142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the cytoplasm...</a:t>
            </a:r>
            <a:endParaRPr lang="en-GB" dirty="0"/>
          </a:p>
        </p:txBody>
      </p:sp>
      <p:sp>
        <p:nvSpPr>
          <p:cNvPr id="55" name="Freeform 54"/>
          <p:cNvSpPr/>
          <p:nvPr/>
        </p:nvSpPr>
        <p:spPr>
          <a:xfrm>
            <a:off x="802528" y="5686707"/>
            <a:ext cx="3214710" cy="285751"/>
          </a:xfrm>
          <a:custGeom>
            <a:avLst/>
            <a:gdLst>
              <a:gd name="connsiteX0" fmla="*/ 1622737 w 1882461"/>
              <a:gd name="connsiteY0" fmla="*/ 23611 h 311239"/>
              <a:gd name="connsiteX1" fmla="*/ 244698 w 1882461"/>
              <a:gd name="connsiteY1" fmla="*/ 36490 h 311239"/>
              <a:gd name="connsiteX2" fmla="*/ 154546 w 1882461"/>
              <a:gd name="connsiteY2" fmla="*/ 242552 h 311239"/>
              <a:gd name="connsiteX3" fmla="*/ 476518 w 1882461"/>
              <a:gd name="connsiteY3" fmla="*/ 306946 h 311239"/>
              <a:gd name="connsiteX4" fmla="*/ 811368 w 1882461"/>
              <a:gd name="connsiteY4" fmla="*/ 216794 h 311239"/>
              <a:gd name="connsiteX5" fmla="*/ 1094704 w 1882461"/>
              <a:gd name="connsiteY5" fmla="*/ 191036 h 311239"/>
              <a:gd name="connsiteX6" fmla="*/ 1365160 w 1882461"/>
              <a:gd name="connsiteY6" fmla="*/ 268309 h 311239"/>
              <a:gd name="connsiteX7" fmla="*/ 1674253 w 1882461"/>
              <a:gd name="connsiteY7" fmla="*/ 294067 h 311239"/>
              <a:gd name="connsiteX8" fmla="*/ 1803042 w 1882461"/>
              <a:gd name="connsiteY8" fmla="*/ 165278 h 311239"/>
              <a:gd name="connsiteX9" fmla="*/ 1622737 w 1882461"/>
              <a:gd name="connsiteY9" fmla="*/ 23611 h 31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2461" h="311239">
                <a:moveTo>
                  <a:pt x="1622737" y="23611"/>
                </a:moveTo>
                <a:cubicBezTo>
                  <a:pt x="1363013" y="2146"/>
                  <a:pt x="489396" y="0"/>
                  <a:pt x="244698" y="36490"/>
                </a:cubicBezTo>
                <a:cubicBezTo>
                  <a:pt x="0" y="72980"/>
                  <a:pt x="115909" y="197476"/>
                  <a:pt x="154546" y="242552"/>
                </a:cubicBezTo>
                <a:cubicBezTo>
                  <a:pt x="193183" y="287628"/>
                  <a:pt x="367048" y="311239"/>
                  <a:pt x="476518" y="306946"/>
                </a:cubicBezTo>
                <a:cubicBezTo>
                  <a:pt x="585988" y="302653"/>
                  <a:pt x="708337" y="236112"/>
                  <a:pt x="811368" y="216794"/>
                </a:cubicBezTo>
                <a:cubicBezTo>
                  <a:pt x="914399" y="197476"/>
                  <a:pt x="1002405" y="182450"/>
                  <a:pt x="1094704" y="191036"/>
                </a:cubicBezTo>
                <a:cubicBezTo>
                  <a:pt x="1187003" y="199622"/>
                  <a:pt x="1268568" y="251137"/>
                  <a:pt x="1365160" y="268309"/>
                </a:cubicBezTo>
                <a:cubicBezTo>
                  <a:pt x="1461752" y="285481"/>
                  <a:pt x="1601273" y="311239"/>
                  <a:pt x="1674253" y="294067"/>
                </a:cubicBezTo>
                <a:cubicBezTo>
                  <a:pt x="1747233" y="276895"/>
                  <a:pt x="1807335" y="212501"/>
                  <a:pt x="1803042" y="165278"/>
                </a:cubicBezTo>
                <a:cubicBezTo>
                  <a:pt x="1798749" y="118056"/>
                  <a:pt x="1882461" y="45076"/>
                  <a:pt x="1622737" y="23611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4143372" y="1500174"/>
            <a:ext cx="1478924" cy="1317938"/>
          </a:xfrm>
          <a:custGeom>
            <a:avLst/>
            <a:gdLst>
              <a:gd name="connsiteX0" fmla="*/ 789904 w 1478924"/>
              <a:gd name="connsiteY0" fmla="*/ 128789 h 1317938"/>
              <a:gd name="connsiteX1" fmla="*/ 789904 w 1478924"/>
              <a:gd name="connsiteY1" fmla="*/ 759853 h 1317938"/>
              <a:gd name="connsiteX2" fmla="*/ 867177 w 1478924"/>
              <a:gd name="connsiteY2" fmla="*/ 875763 h 1317938"/>
              <a:gd name="connsiteX3" fmla="*/ 1150512 w 1478924"/>
              <a:gd name="connsiteY3" fmla="*/ 991673 h 1317938"/>
              <a:gd name="connsiteX4" fmla="*/ 1292180 w 1478924"/>
              <a:gd name="connsiteY4" fmla="*/ 1120462 h 1317938"/>
              <a:gd name="connsiteX5" fmla="*/ 1292180 w 1478924"/>
              <a:gd name="connsiteY5" fmla="*/ 1275008 h 1317938"/>
              <a:gd name="connsiteX6" fmla="*/ 171718 w 1478924"/>
              <a:gd name="connsiteY6" fmla="*/ 1287887 h 1317938"/>
              <a:gd name="connsiteX7" fmla="*/ 261870 w 1478924"/>
              <a:gd name="connsiteY7" fmla="*/ 1094704 h 1317938"/>
              <a:gd name="connsiteX8" fmla="*/ 635357 w 1478924"/>
              <a:gd name="connsiteY8" fmla="*/ 862884 h 1317938"/>
              <a:gd name="connsiteX9" fmla="*/ 686873 w 1478924"/>
              <a:gd name="connsiteY9" fmla="*/ 746974 h 1317938"/>
              <a:gd name="connsiteX10" fmla="*/ 686873 w 1478924"/>
              <a:gd name="connsiteY10" fmla="*/ 128789 h 1317938"/>
              <a:gd name="connsiteX11" fmla="*/ 686873 w 1478924"/>
              <a:gd name="connsiteY11" fmla="*/ 0 h 1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924" h="1317938">
                <a:moveTo>
                  <a:pt x="789904" y="128789"/>
                </a:moveTo>
                <a:cubicBezTo>
                  <a:pt x="783464" y="382073"/>
                  <a:pt x="777025" y="635357"/>
                  <a:pt x="789904" y="759853"/>
                </a:cubicBezTo>
                <a:cubicBezTo>
                  <a:pt x="802783" y="884349"/>
                  <a:pt x="807076" y="837126"/>
                  <a:pt x="867177" y="875763"/>
                </a:cubicBezTo>
                <a:cubicBezTo>
                  <a:pt x="927278" y="914400"/>
                  <a:pt x="1079678" y="950890"/>
                  <a:pt x="1150512" y="991673"/>
                </a:cubicBezTo>
                <a:cubicBezTo>
                  <a:pt x="1221346" y="1032456"/>
                  <a:pt x="1268569" y="1073240"/>
                  <a:pt x="1292180" y="1120462"/>
                </a:cubicBezTo>
                <a:cubicBezTo>
                  <a:pt x="1315791" y="1167684"/>
                  <a:pt x="1478924" y="1247104"/>
                  <a:pt x="1292180" y="1275008"/>
                </a:cubicBezTo>
                <a:cubicBezTo>
                  <a:pt x="1105436" y="1302912"/>
                  <a:pt x="343436" y="1317938"/>
                  <a:pt x="171718" y="1287887"/>
                </a:cubicBezTo>
                <a:cubicBezTo>
                  <a:pt x="0" y="1257836"/>
                  <a:pt x="184597" y="1165538"/>
                  <a:pt x="261870" y="1094704"/>
                </a:cubicBezTo>
                <a:cubicBezTo>
                  <a:pt x="339143" y="1023870"/>
                  <a:pt x="564523" y="920839"/>
                  <a:pt x="635357" y="862884"/>
                </a:cubicBezTo>
                <a:cubicBezTo>
                  <a:pt x="706191" y="804929"/>
                  <a:pt x="678287" y="869323"/>
                  <a:pt x="686873" y="746974"/>
                </a:cubicBezTo>
                <a:cubicBezTo>
                  <a:pt x="695459" y="624625"/>
                  <a:pt x="686873" y="128789"/>
                  <a:pt x="686873" y="128789"/>
                </a:cubicBezTo>
                <a:lnTo>
                  <a:pt x="686873" y="0"/>
                </a:lnTo>
              </a:path>
            </a:pathLst>
          </a:custGeom>
          <a:ln w="730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500562" y="785794"/>
            <a:ext cx="785818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286248" y="307181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E204A8"/>
                </a:solidFill>
              </a:rPr>
              <a:t>U</a:t>
            </a:r>
            <a:endParaRPr lang="en-GB" sz="2400" b="1" dirty="0">
              <a:solidFill>
                <a:srgbClr val="E204A8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86314" y="307181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A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49690" y="3071810"/>
            <a:ext cx="322442" cy="4571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64" name="Straight Connector 63"/>
          <p:cNvCxnSpPr>
            <a:stCxn id="61" idx="0"/>
          </p:cNvCxnSpPr>
          <p:nvPr/>
        </p:nvCxnSpPr>
        <p:spPr>
          <a:xfrm rot="16200000" flipV="1">
            <a:off x="4296318" y="292065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2" idx="0"/>
          </p:cNvCxnSpPr>
          <p:nvPr/>
        </p:nvCxnSpPr>
        <p:spPr>
          <a:xfrm rot="16200000" flipV="1">
            <a:off x="4796384" y="292065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3" idx="0"/>
          </p:cNvCxnSpPr>
          <p:nvPr/>
        </p:nvCxnSpPr>
        <p:spPr>
          <a:xfrm rot="5400000" flipH="1" flipV="1">
            <a:off x="5277208" y="2919763"/>
            <a:ext cx="285751" cy="183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3438" y="9879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</a:t>
            </a:r>
            <a:r>
              <a:rPr lang="en-GB" dirty="0" smtClean="0"/>
              <a:t>et</a:t>
            </a:r>
            <a:endParaRPr lang="en-GB" dirty="0"/>
          </a:p>
        </p:txBody>
      </p:sp>
      <p:sp>
        <p:nvSpPr>
          <p:cNvPr id="71" name="Freeform 70"/>
          <p:cNvSpPr/>
          <p:nvPr/>
        </p:nvSpPr>
        <p:spPr>
          <a:xfrm>
            <a:off x="6950728" y="1652574"/>
            <a:ext cx="1478924" cy="1317938"/>
          </a:xfrm>
          <a:custGeom>
            <a:avLst/>
            <a:gdLst>
              <a:gd name="connsiteX0" fmla="*/ 789904 w 1478924"/>
              <a:gd name="connsiteY0" fmla="*/ 128789 h 1317938"/>
              <a:gd name="connsiteX1" fmla="*/ 789904 w 1478924"/>
              <a:gd name="connsiteY1" fmla="*/ 759853 h 1317938"/>
              <a:gd name="connsiteX2" fmla="*/ 867177 w 1478924"/>
              <a:gd name="connsiteY2" fmla="*/ 875763 h 1317938"/>
              <a:gd name="connsiteX3" fmla="*/ 1150512 w 1478924"/>
              <a:gd name="connsiteY3" fmla="*/ 991673 h 1317938"/>
              <a:gd name="connsiteX4" fmla="*/ 1292180 w 1478924"/>
              <a:gd name="connsiteY4" fmla="*/ 1120462 h 1317938"/>
              <a:gd name="connsiteX5" fmla="*/ 1292180 w 1478924"/>
              <a:gd name="connsiteY5" fmla="*/ 1275008 h 1317938"/>
              <a:gd name="connsiteX6" fmla="*/ 171718 w 1478924"/>
              <a:gd name="connsiteY6" fmla="*/ 1287887 h 1317938"/>
              <a:gd name="connsiteX7" fmla="*/ 261870 w 1478924"/>
              <a:gd name="connsiteY7" fmla="*/ 1094704 h 1317938"/>
              <a:gd name="connsiteX8" fmla="*/ 635357 w 1478924"/>
              <a:gd name="connsiteY8" fmla="*/ 862884 h 1317938"/>
              <a:gd name="connsiteX9" fmla="*/ 686873 w 1478924"/>
              <a:gd name="connsiteY9" fmla="*/ 746974 h 1317938"/>
              <a:gd name="connsiteX10" fmla="*/ 686873 w 1478924"/>
              <a:gd name="connsiteY10" fmla="*/ 128789 h 1317938"/>
              <a:gd name="connsiteX11" fmla="*/ 686873 w 1478924"/>
              <a:gd name="connsiteY11" fmla="*/ 0 h 1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924" h="1317938">
                <a:moveTo>
                  <a:pt x="789904" y="128789"/>
                </a:moveTo>
                <a:cubicBezTo>
                  <a:pt x="783464" y="382073"/>
                  <a:pt x="777025" y="635357"/>
                  <a:pt x="789904" y="759853"/>
                </a:cubicBezTo>
                <a:cubicBezTo>
                  <a:pt x="802783" y="884349"/>
                  <a:pt x="807076" y="837126"/>
                  <a:pt x="867177" y="875763"/>
                </a:cubicBezTo>
                <a:cubicBezTo>
                  <a:pt x="927278" y="914400"/>
                  <a:pt x="1079678" y="950890"/>
                  <a:pt x="1150512" y="991673"/>
                </a:cubicBezTo>
                <a:cubicBezTo>
                  <a:pt x="1221346" y="1032456"/>
                  <a:pt x="1268569" y="1073240"/>
                  <a:pt x="1292180" y="1120462"/>
                </a:cubicBezTo>
                <a:cubicBezTo>
                  <a:pt x="1315791" y="1167684"/>
                  <a:pt x="1478924" y="1247104"/>
                  <a:pt x="1292180" y="1275008"/>
                </a:cubicBezTo>
                <a:cubicBezTo>
                  <a:pt x="1105436" y="1302912"/>
                  <a:pt x="343436" y="1317938"/>
                  <a:pt x="171718" y="1287887"/>
                </a:cubicBezTo>
                <a:cubicBezTo>
                  <a:pt x="0" y="1257836"/>
                  <a:pt x="184597" y="1165538"/>
                  <a:pt x="261870" y="1094704"/>
                </a:cubicBezTo>
                <a:cubicBezTo>
                  <a:pt x="339143" y="1023870"/>
                  <a:pt x="564523" y="920839"/>
                  <a:pt x="635357" y="862884"/>
                </a:cubicBezTo>
                <a:cubicBezTo>
                  <a:pt x="706191" y="804929"/>
                  <a:pt x="678287" y="869323"/>
                  <a:pt x="686873" y="746974"/>
                </a:cubicBezTo>
                <a:cubicBezTo>
                  <a:pt x="695459" y="624625"/>
                  <a:pt x="686873" y="128789"/>
                  <a:pt x="686873" y="128789"/>
                </a:cubicBezTo>
                <a:lnTo>
                  <a:pt x="686873" y="0"/>
                </a:lnTo>
              </a:path>
            </a:pathLst>
          </a:custGeom>
          <a:ln w="730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7307918" y="938194"/>
            <a:ext cx="785818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093604" y="322421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G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593670" y="322421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E204A8"/>
                </a:solidFill>
              </a:rPr>
              <a:t>U</a:t>
            </a:r>
            <a:endParaRPr lang="en-GB" sz="2400" b="1" dirty="0">
              <a:solidFill>
                <a:srgbClr val="E204A8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57046" y="322421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G</a:t>
            </a:r>
            <a:endParaRPr lang="en-GB" sz="2400" b="1" dirty="0">
              <a:solidFill>
                <a:srgbClr val="FFC000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</p:cNvCxnSpPr>
          <p:nvPr/>
        </p:nvCxnSpPr>
        <p:spPr>
          <a:xfrm rot="16200000" flipV="1">
            <a:off x="7103674" y="307305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</p:cNvCxnSpPr>
          <p:nvPr/>
        </p:nvCxnSpPr>
        <p:spPr>
          <a:xfrm rot="16200000" flipV="1">
            <a:off x="7603740" y="307305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</p:cNvCxnSpPr>
          <p:nvPr/>
        </p:nvCxnSpPr>
        <p:spPr>
          <a:xfrm rot="5400000" flipH="1" flipV="1">
            <a:off x="8084565" y="3072164"/>
            <a:ext cx="285749" cy="183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50794" y="11403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His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071670" y="64291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Peptide Bond Forms</a:t>
            </a:r>
            <a:endParaRPr lang="en-GB" b="1" dirty="0"/>
          </a:p>
        </p:txBody>
      </p:sp>
      <p:cxnSp>
        <p:nvCxnSpPr>
          <p:cNvPr id="85" name="Straight Arrow Connector 84"/>
          <p:cNvCxnSpPr/>
          <p:nvPr/>
        </p:nvCxnSpPr>
        <p:spPr>
          <a:xfrm rot="5400000">
            <a:off x="2071670" y="157161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715140" y="78579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Peptidyl</a:t>
            </a:r>
            <a:r>
              <a:rPr lang="en-GB" dirty="0" smtClean="0"/>
              <a:t> </a:t>
            </a:r>
            <a:r>
              <a:rPr lang="en-GB" dirty="0" err="1" smtClean="0"/>
              <a:t>Transferase</a:t>
            </a:r>
            <a:endParaRPr lang="en-GB" dirty="0"/>
          </a:p>
        </p:txBody>
      </p:sp>
      <p:sp>
        <p:nvSpPr>
          <p:cNvPr id="88" name="Freeform 87"/>
          <p:cNvSpPr/>
          <p:nvPr/>
        </p:nvSpPr>
        <p:spPr>
          <a:xfrm>
            <a:off x="7429520" y="2538707"/>
            <a:ext cx="1478924" cy="1317938"/>
          </a:xfrm>
          <a:custGeom>
            <a:avLst/>
            <a:gdLst>
              <a:gd name="connsiteX0" fmla="*/ 789904 w 1478924"/>
              <a:gd name="connsiteY0" fmla="*/ 128789 h 1317938"/>
              <a:gd name="connsiteX1" fmla="*/ 789904 w 1478924"/>
              <a:gd name="connsiteY1" fmla="*/ 759853 h 1317938"/>
              <a:gd name="connsiteX2" fmla="*/ 867177 w 1478924"/>
              <a:gd name="connsiteY2" fmla="*/ 875763 h 1317938"/>
              <a:gd name="connsiteX3" fmla="*/ 1150512 w 1478924"/>
              <a:gd name="connsiteY3" fmla="*/ 991673 h 1317938"/>
              <a:gd name="connsiteX4" fmla="*/ 1292180 w 1478924"/>
              <a:gd name="connsiteY4" fmla="*/ 1120462 h 1317938"/>
              <a:gd name="connsiteX5" fmla="*/ 1292180 w 1478924"/>
              <a:gd name="connsiteY5" fmla="*/ 1275008 h 1317938"/>
              <a:gd name="connsiteX6" fmla="*/ 171718 w 1478924"/>
              <a:gd name="connsiteY6" fmla="*/ 1287887 h 1317938"/>
              <a:gd name="connsiteX7" fmla="*/ 261870 w 1478924"/>
              <a:gd name="connsiteY7" fmla="*/ 1094704 h 1317938"/>
              <a:gd name="connsiteX8" fmla="*/ 635357 w 1478924"/>
              <a:gd name="connsiteY8" fmla="*/ 862884 h 1317938"/>
              <a:gd name="connsiteX9" fmla="*/ 686873 w 1478924"/>
              <a:gd name="connsiteY9" fmla="*/ 746974 h 1317938"/>
              <a:gd name="connsiteX10" fmla="*/ 686873 w 1478924"/>
              <a:gd name="connsiteY10" fmla="*/ 128789 h 1317938"/>
              <a:gd name="connsiteX11" fmla="*/ 686873 w 1478924"/>
              <a:gd name="connsiteY11" fmla="*/ 0 h 1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924" h="1317938">
                <a:moveTo>
                  <a:pt x="789904" y="128789"/>
                </a:moveTo>
                <a:cubicBezTo>
                  <a:pt x="783464" y="382073"/>
                  <a:pt x="777025" y="635357"/>
                  <a:pt x="789904" y="759853"/>
                </a:cubicBezTo>
                <a:cubicBezTo>
                  <a:pt x="802783" y="884349"/>
                  <a:pt x="807076" y="837126"/>
                  <a:pt x="867177" y="875763"/>
                </a:cubicBezTo>
                <a:cubicBezTo>
                  <a:pt x="927278" y="914400"/>
                  <a:pt x="1079678" y="950890"/>
                  <a:pt x="1150512" y="991673"/>
                </a:cubicBezTo>
                <a:cubicBezTo>
                  <a:pt x="1221346" y="1032456"/>
                  <a:pt x="1268569" y="1073240"/>
                  <a:pt x="1292180" y="1120462"/>
                </a:cubicBezTo>
                <a:cubicBezTo>
                  <a:pt x="1315791" y="1167684"/>
                  <a:pt x="1478924" y="1247104"/>
                  <a:pt x="1292180" y="1275008"/>
                </a:cubicBezTo>
                <a:cubicBezTo>
                  <a:pt x="1105436" y="1302912"/>
                  <a:pt x="343436" y="1317938"/>
                  <a:pt x="171718" y="1287887"/>
                </a:cubicBezTo>
                <a:cubicBezTo>
                  <a:pt x="0" y="1257836"/>
                  <a:pt x="184597" y="1165538"/>
                  <a:pt x="261870" y="1094704"/>
                </a:cubicBezTo>
                <a:cubicBezTo>
                  <a:pt x="339143" y="1023870"/>
                  <a:pt x="564523" y="920839"/>
                  <a:pt x="635357" y="862884"/>
                </a:cubicBezTo>
                <a:cubicBezTo>
                  <a:pt x="706191" y="804929"/>
                  <a:pt x="678287" y="869323"/>
                  <a:pt x="686873" y="746974"/>
                </a:cubicBezTo>
                <a:cubicBezTo>
                  <a:pt x="695459" y="624625"/>
                  <a:pt x="686873" y="128789"/>
                  <a:pt x="686873" y="128789"/>
                </a:cubicBezTo>
                <a:lnTo>
                  <a:pt x="686873" y="0"/>
                </a:lnTo>
              </a:path>
            </a:pathLst>
          </a:custGeom>
          <a:ln w="730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7786710" y="1824327"/>
            <a:ext cx="785818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7572396" y="4110343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E204A8"/>
                </a:solidFill>
              </a:rPr>
              <a:t>U</a:t>
            </a:r>
            <a:endParaRPr lang="en-GB" sz="2400" b="1" dirty="0">
              <a:solidFill>
                <a:srgbClr val="E204A8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2462" y="4110343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535838" y="4110343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>
            <a:stCxn id="90" idx="0"/>
          </p:cNvCxnSpPr>
          <p:nvPr/>
        </p:nvCxnSpPr>
        <p:spPr>
          <a:xfrm rot="16200000" flipV="1">
            <a:off x="7582466" y="3959192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1" idx="0"/>
          </p:cNvCxnSpPr>
          <p:nvPr/>
        </p:nvCxnSpPr>
        <p:spPr>
          <a:xfrm rot="16200000" flipV="1">
            <a:off x="8082532" y="3959192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2" idx="0"/>
          </p:cNvCxnSpPr>
          <p:nvPr/>
        </p:nvCxnSpPr>
        <p:spPr>
          <a:xfrm rot="5400000" flipH="1" flipV="1">
            <a:off x="8563357" y="3958297"/>
            <a:ext cx="285749" cy="183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929586" y="202649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Arg</a:t>
            </a:r>
            <a:endParaRPr lang="en-GB" dirty="0"/>
          </a:p>
        </p:txBody>
      </p:sp>
      <p:sp>
        <p:nvSpPr>
          <p:cNvPr id="100" name="Freeform 99"/>
          <p:cNvSpPr/>
          <p:nvPr/>
        </p:nvSpPr>
        <p:spPr>
          <a:xfrm>
            <a:off x="7522232" y="1142984"/>
            <a:ext cx="1478924" cy="1317938"/>
          </a:xfrm>
          <a:custGeom>
            <a:avLst/>
            <a:gdLst>
              <a:gd name="connsiteX0" fmla="*/ 789904 w 1478924"/>
              <a:gd name="connsiteY0" fmla="*/ 128789 h 1317938"/>
              <a:gd name="connsiteX1" fmla="*/ 789904 w 1478924"/>
              <a:gd name="connsiteY1" fmla="*/ 759853 h 1317938"/>
              <a:gd name="connsiteX2" fmla="*/ 867177 w 1478924"/>
              <a:gd name="connsiteY2" fmla="*/ 875763 h 1317938"/>
              <a:gd name="connsiteX3" fmla="*/ 1150512 w 1478924"/>
              <a:gd name="connsiteY3" fmla="*/ 991673 h 1317938"/>
              <a:gd name="connsiteX4" fmla="*/ 1292180 w 1478924"/>
              <a:gd name="connsiteY4" fmla="*/ 1120462 h 1317938"/>
              <a:gd name="connsiteX5" fmla="*/ 1292180 w 1478924"/>
              <a:gd name="connsiteY5" fmla="*/ 1275008 h 1317938"/>
              <a:gd name="connsiteX6" fmla="*/ 171718 w 1478924"/>
              <a:gd name="connsiteY6" fmla="*/ 1287887 h 1317938"/>
              <a:gd name="connsiteX7" fmla="*/ 261870 w 1478924"/>
              <a:gd name="connsiteY7" fmla="*/ 1094704 h 1317938"/>
              <a:gd name="connsiteX8" fmla="*/ 635357 w 1478924"/>
              <a:gd name="connsiteY8" fmla="*/ 862884 h 1317938"/>
              <a:gd name="connsiteX9" fmla="*/ 686873 w 1478924"/>
              <a:gd name="connsiteY9" fmla="*/ 746974 h 1317938"/>
              <a:gd name="connsiteX10" fmla="*/ 686873 w 1478924"/>
              <a:gd name="connsiteY10" fmla="*/ 128789 h 1317938"/>
              <a:gd name="connsiteX11" fmla="*/ 686873 w 1478924"/>
              <a:gd name="connsiteY11" fmla="*/ 0 h 1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924" h="1317938">
                <a:moveTo>
                  <a:pt x="789904" y="128789"/>
                </a:moveTo>
                <a:cubicBezTo>
                  <a:pt x="783464" y="382073"/>
                  <a:pt x="777025" y="635357"/>
                  <a:pt x="789904" y="759853"/>
                </a:cubicBezTo>
                <a:cubicBezTo>
                  <a:pt x="802783" y="884349"/>
                  <a:pt x="807076" y="837126"/>
                  <a:pt x="867177" y="875763"/>
                </a:cubicBezTo>
                <a:cubicBezTo>
                  <a:pt x="927278" y="914400"/>
                  <a:pt x="1079678" y="950890"/>
                  <a:pt x="1150512" y="991673"/>
                </a:cubicBezTo>
                <a:cubicBezTo>
                  <a:pt x="1221346" y="1032456"/>
                  <a:pt x="1268569" y="1073240"/>
                  <a:pt x="1292180" y="1120462"/>
                </a:cubicBezTo>
                <a:cubicBezTo>
                  <a:pt x="1315791" y="1167684"/>
                  <a:pt x="1478924" y="1247104"/>
                  <a:pt x="1292180" y="1275008"/>
                </a:cubicBezTo>
                <a:cubicBezTo>
                  <a:pt x="1105436" y="1302912"/>
                  <a:pt x="343436" y="1317938"/>
                  <a:pt x="171718" y="1287887"/>
                </a:cubicBezTo>
                <a:cubicBezTo>
                  <a:pt x="0" y="1257836"/>
                  <a:pt x="184597" y="1165538"/>
                  <a:pt x="261870" y="1094704"/>
                </a:cubicBezTo>
                <a:cubicBezTo>
                  <a:pt x="339143" y="1023870"/>
                  <a:pt x="564523" y="920839"/>
                  <a:pt x="635357" y="862884"/>
                </a:cubicBezTo>
                <a:cubicBezTo>
                  <a:pt x="706191" y="804929"/>
                  <a:pt x="678287" y="869323"/>
                  <a:pt x="686873" y="746974"/>
                </a:cubicBezTo>
                <a:cubicBezTo>
                  <a:pt x="695459" y="624625"/>
                  <a:pt x="686873" y="128789"/>
                  <a:pt x="686873" y="128789"/>
                </a:cubicBezTo>
                <a:lnTo>
                  <a:pt x="686873" y="0"/>
                </a:lnTo>
              </a:path>
            </a:pathLst>
          </a:custGeom>
          <a:ln w="730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7879422" y="428604"/>
            <a:ext cx="785818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7665108" y="271462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G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165174" y="271462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E204A8"/>
                </a:solidFill>
              </a:rPr>
              <a:t>U</a:t>
            </a:r>
            <a:endParaRPr lang="en-GB" sz="2400" b="1" dirty="0">
              <a:solidFill>
                <a:srgbClr val="E204A8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628550" y="2714620"/>
            <a:ext cx="32244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A</a:t>
            </a:r>
            <a:endParaRPr lang="en-GB" sz="2400" b="1" dirty="0">
              <a:solidFill>
                <a:srgbClr val="00B050"/>
              </a:solidFill>
            </a:endParaRPr>
          </a:p>
        </p:txBody>
      </p:sp>
      <p:cxnSp>
        <p:nvCxnSpPr>
          <p:cNvPr id="105" name="Straight Connector 104"/>
          <p:cNvCxnSpPr>
            <a:stCxn id="102" idx="0"/>
          </p:cNvCxnSpPr>
          <p:nvPr/>
        </p:nvCxnSpPr>
        <p:spPr>
          <a:xfrm rot="16200000" flipV="1">
            <a:off x="7675178" y="256346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3" idx="0"/>
          </p:cNvCxnSpPr>
          <p:nvPr/>
        </p:nvCxnSpPr>
        <p:spPr>
          <a:xfrm rot="16200000" flipV="1">
            <a:off x="8175244" y="2563469"/>
            <a:ext cx="285751" cy="1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4" idx="0"/>
          </p:cNvCxnSpPr>
          <p:nvPr/>
        </p:nvCxnSpPr>
        <p:spPr>
          <a:xfrm rot="5400000" flipH="1" flipV="1">
            <a:off x="8656069" y="2562574"/>
            <a:ext cx="285749" cy="183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022298" y="6307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His</a:t>
            </a:r>
            <a:endParaRPr lang="en-GB" dirty="0"/>
          </a:p>
        </p:txBody>
      </p:sp>
      <p:sp>
        <p:nvSpPr>
          <p:cNvPr id="110" name="5-Point Star 109"/>
          <p:cNvSpPr/>
          <p:nvPr/>
        </p:nvSpPr>
        <p:spPr>
          <a:xfrm>
            <a:off x="5072066" y="357166"/>
            <a:ext cx="714380" cy="642942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4" name="Group 113"/>
          <p:cNvGrpSpPr/>
          <p:nvPr/>
        </p:nvGrpSpPr>
        <p:grpSpPr>
          <a:xfrm>
            <a:off x="7143768" y="6000768"/>
            <a:ext cx="1461119" cy="573205"/>
            <a:chOff x="7072330" y="5857892"/>
            <a:chExt cx="1461119" cy="573205"/>
          </a:xfrm>
        </p:grpSpPr>
        <p:sp>
          <p:nvSpPr>
            <p:cNvPr id="112" name="Freeform 111"/>
            <p:cNvSpPr/>
            <p:nvPr/>
          </p:nvSpPr>
          <p:spPr>
            <a:xfrm>
              <a:off x="7072330" y="5857892"/>
              <a:ext cx="1461119" cy="573205"/>
            </a:xfrm>
            <a:custGeom>
              <a:avLst/>
              <a:gdLst>
                <a:gd name="connsiteX0" fmla="*/ 1517175 w 1642280"/>
                <a:gd name="connsiteY0" fmla="*/ 72788 h 573205"/>
                <a:gd name="connsiteX1" fmla="*/ 1339754 w 1642280"/>
                <a:gd name="connsiteY1" fmla="*/ 4549 h 573205"/>
                <a:gd name="connsiteX2" fmla="*/ 1053151 w 1642280"/>
                <a:gd name="connsiteY2" fmla="*/ 72788 h 573205"/>
                <a:gd name="connsiteX3" fmla="*/ 834787 w 1642280"/>
                <a:gd name="connsiteY3" fmla="*/ 18197 h 573205"/>
                <a:gd name="connsiteX4" fmla="*/ 602775 w 1642280"/>
                <a:gd name="connsiteY4" fmla="*/ 100083 h 573205"/>
                <a:gd name="connsiteX5" fmla="*/ 452650 w 1642280"/>
                <a:gd name="connsiteY5" fmla="*/ 45492 h 573205"/>
                <a:gd name="connsiteX6" fmla="*/ 329820 w 1642280"/>
                <a:gd name="connsiteY6" fmla="*/ 4549 h 573205"/>
                <a:gd name="connsiteX7" fmla="*/ 152399 w 1642280"/>
                <a:gd name="connsiteY7" fmla="*/ 72788 h 573205"/>
                <a:gd name="connsiteX8" fmla="*/ 56865 w 1642280"/>
                <a:gd name="connsiteY8" fmla="*/ 222913 h 573205"/>
                <a:gd name="connsiteX9" fmla="*/ 70513 w 1642280"/>
                <a:gd name="connsiteY9" fmla="*/ 413982 h 573205"/>
                <a:gd name="connsiteX10" fmla="*/ 179695 w 1642280"/>
                <a:gd name="connsiteY10" fmla="*/ 550459 h 573205"/>
                <a:gd name="connsiteX11" fmla="*/ 1148686 w 1642280"/>
                <a:gd name="connsiteY11" fmla="*/ 550459 h 573205"/>
                <a:gd name="connsiteX12" fmla="*/ 1517175 w 1642280"/>
                <a:gd name="connsiteY12" fmla="*/ 536812 h 573205"/>
                <a:gd name="connsiteX13" fmla="*/ 1612710 w 1642280"/>
                <a:gd name="connsiteY13" fmla="*/ 454925 h 573205"/>
                <a:gd name="connsiteX14" fmla="*/ 1626357 w 1642280"/>
                <a:gd name="connsiteY14" fmla="*/ 263856 h 573205"/>
                <a:gd name="connsiteX15" fmla="*/ 1517175 w 1642280"/>
                <a:gd name="connsiteY15" fmla="*/ 72788 h 573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42280" h="573205">
                  <a:moveTo>
                    <a:pt x="1517175" y="72788"/>
                  </a:moveTo>
                  <a:cubicBezTo>
                    <a:pt x="1469408" y="29570"/>
                    <a:pt x="1417091" y="4549"/>
                    <a:pt x="1339754" y="4549"/>
                  </a:cubicBezTo>
                  <a:cubicBezTo>
                    <a:pt x="1262417" y="4549"/>
                    <a:pt x="1137312" y="70513"/>
                    <a:pt x="1053151" y="72788"/>
                  </a:cubicBezTo>
                  <a:cubicBezTo>
                    <a:pt x="968990" y="75063"/>
                    <a:pt x="909850" y="13648"/>
                    <a:pt x="834787" y="18197"/>
                  </a:cubicBezTo>
                  <a:cubicBezTo>
                    <a:pt x="759724" y="22746"/>
                    <a:pt x="666464" y="95534"/>
                    <a:pt x="602775" y="100083"/>
                  </a:cubicBezTo>
                  <a:cubicBezTo>
                    <a:pt x="539086" y="104632"/>
                    <a:pt x="498142" y="61414"/>
                    <a:pt x="452650" y="45492"/>
                  </a:cubicBezTo>
                  <a:cubicBezTo>
                    <a:pt x="407158" y="29570"/>
                    <a:pt x="379862" y="0"/>
                    <a:pt x="329820" y="4549"/>
                  </a:cubicBezTo>
                  <a:cubicBezTo>
                    <a:pt x="279778" y="9098"/>
                    <a:pt x="197891" y="36394"/>
                    <a:pt x="152399" y="72788"/>
                  </a:cubicBezTo>
                  <a:cubicBezTo>
                    <a:pt x="106907" y="109182"/>
                    <a:pt x="70513" y="166047"/>
                    <a:pt x="56865" y="222913"/>
                  </a:cubicBezTo>
                  <a:cubicBezTo>
                    <a:pt x="43217" y="279779"/>
                    <a:pt x="50041" y="359391"/>
                    <a:pt x="70513" y="413982"/>
                  </a:cubicBezTo>
                  <a:cubicBezTo>
                    <a:pt x="90985" y="468573"/>
                    <a:pt x="0" y="527713"/>
                    <a:pt x="179695" y="550459"/>
                  </a:cubicBezTo>
                  <a:cubicBezTo>
                    <a:pt x="359391" y="573205"/>
                    <a:pt x="925773" y="552733"/>
                    <a:pt x="1148686" y="550459"/>
                  </a:cubicBezTo>
                  <a:cubicBezTo>
                    <a:pt x="1371599" y="548185"/>
                    <a:pt x="1439838" y="552734"/>
                    <a:pt x="1517175" y="536812"/>
                  </a:cubicBezTo>
                  <a:cubicBezTo>
                    <a:pt x="1594512" y="520890"/>
                    <a:pt x="1594513" y="500418"/>
                    <a:pt x="1612710" y="454925"/>
                  </a:cubicBezTo>
                  <a:cubicBezTo>
                    <a:pt x="1630907" y="409432"/>
                    <a:pt x="1642280" y="327546"/>
                    <a:pt x="1626357" y="263856"/>
                  </a:cubicBezTo>
                  <a:cubicBezTo>
                    <a:pt x="1610435" y="200167"/>
                    <a:pt x="1564942" y="116006"/>
                    <a:pt x="1517175" y="72788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143768" y="6000769"/>
              <a:ext cx="135732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 smtClean="0"/>
                <a:t>RELEASE FACTOR</a:t>
              </a:r>
              <a:endParaRPr lang="en-GB" sz="1300" b="1" dirty="0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4786314" y="6143644"/>
            <a:ext cx="185738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STOP CODON!!</a:t>
            </a:r>
            <a:endParaRPr lang="en-GB" b="1" dirty="0"/>
          </a:p>
        </p:txBody>
      </p:sp>
      <p:cxnSp>
        <p:nvCxnSpPr>
          <p:cNvPr id="117" name="Straight Arrow Connector 116"/>
          <p:cNvCxnSpPr>
            <a:stCxn id="115" idx="0"/>
          </p:cNvCxnSpPr>
          <p:nvPr/>
        </p:nvCxnSpPr>
        <p:spPr>
          <a:xfrm rot="5400000" flipH="1" flipV="1">
            <a:off x="6107917" y="5393545"/>
            <a:ext cx="35719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4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4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4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5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229 0.04879 L -0.20417 0.06753 L -0.2816 0.02058 L -0.32257 0.02821 L -0.34931 0.07308 L -0.35069 0.17645 " pathEditMode="relative" ptsTypes="AAAAAAA">
                                      <p:cBhvr>
                                        <p:cTn id="6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9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9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0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0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0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0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16 0.06383 L -0.27743 0.06961 L -0.38039 0.02451 L -0.45348 -0.07863 L -0.51268 -0.05065 L -0.51979 0.02636 L -0.51129 0.06013 L -0.51129 0.14639 " pathEditMode="relative" ptsTypes="AAAAAAAAA">
                                      <p:cBhvr>
                                        <p:cTn id="11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733 0.03192 L -0.43247 0.17646 " pathEditMode="relative" ptsTypes="AAA">
                                      <p:cBhvr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246 0.17646 L -0.76198 -0.15934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434 -0.00185 " pathEditMode="relative" ptsTypes="AA">
                                      <p:cBhvr>
                                        <p:cTn id="1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434 -0.00185 " pathEditMode="relative" ptsTypes="AA">
                                      <p:cBhvr>
                                        <p:cTn id="1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1 0.17014 L -0.70191 -0.444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1 0.17014 L -0.70191 -0.4449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0.17014 L -0.70191 -0.4449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1 0.17014 L -0.70191 -0.444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0.17014 L -0.70191 -0.44491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0.17014 L -0.70191 -0.44491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1 0.17014 L -0.70191 -0.44491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0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0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0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1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1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1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07 -0.04375 L -0.22066 -0.11274 L -0.33958 -0.13565 L -0.39826 -0.06899 L -0.40173 0.02291 " pathEditMode="relative" ptsTypes="AAAAAA">
                                      <p:cBhvr>
                                        <p:cTn id="2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892 0.09653 L -0.28802 0.15394 " pathEditMode="relative" ptsTypes="AAA">
                                      <p:cBhvr>
                                        <p:cTn id="2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2.96296E-6 L 0.31771 0.00023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1.11022E-16 L 0.31771 0.00023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7 0.14315 L -1.00538 -0.67599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7 0.14315 L -1.00538 -0.67599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7 0.14315 L -1.00538 -0.676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8 0.14315 L -1.00538 -0.676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8 0.14315 L -1.00538 -0.676 " pathEditMode="relative" rAng="0" ptsTypes="AA">
                                      <p:cBhvr>
                                        <p:cTn id="26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07 0.14315 L -1.00538 -0.676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-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29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29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2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0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0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0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0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0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61 0.04857 L -0.08959 0.16952 L -0.19601 0.18525 L -0.22986 0.17299 L -0.24792 0.18525 L -0.25452 0.22664 " pathEditMode="relative" ptsTypes="AAAAAAA">
                                      <p:cBhvr>
                                        <p:cTn id="31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083 0.22456 " pathEditMode="relative" ptsTypes="AA">
                                      <p:cBhvr>
                                        <p:cTn id="3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2 -0.00231 L 0.46962 -0.00208 " pathEditMode="relative" rAng="0" ptsTypes="AA">
                                      <p:cBhvr>
                                        <p:cTn id="3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771 0.00023 L 0.46841 0.00047 " pathEditMode="relative" rAng="0" ptsTypes="AA">
                                      <p:cBhvr>
                                        <p:cTn id="3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26 0.01411 L -0.76302 -0.72965 " pathEditMode="relative" rAng="0" ptsTypes="AA">
                                      <p:cBhvr>
                                        <p:cTn id="34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56 0.0141 L -0.76198 -0.72965 " pathEditMode="relative" rAng="0" ptsTypes="AA">
                                      <p:cBhvr>
                                        <p:cTn id="34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56 0.0141 L -0.76198 -0.72965 " pathEditMode="relative" rAng="0" ptsTypes="AA">
                                      <p:cBhvr>
                                        <p:cTn id="34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26 0.0141 L -0.76302 -0.72965 " pathEditMode="relative" rAng="0" ptsTypes="AA">
                                      <p:cBhvr>
                                        <p:cTn id="34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56 0.01411 L -0.76198 -0.72964 " pathEditMode="relative" rAng="0" ptsTypes="AA">
                                      <p:cBhvr>
                                        <p:cTn id="35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57 0.01411 L -0.76198 -0.72964 " pathEditMode="relative" rAng="0" ptsTypes="AA">
                                      <p:cBhvr>
                                        <p:cTn id="35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26 0.01411 L -0.76302 -0.72964 " pathEditMode="relative" rAng="0" ptsTypes="AA">
                                      <p:cBhvr>
                                        <p:cTn id="3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4662E-6 L -0.05816 -0.25069 " pathEditMode="relative" ptsTypes="AA">
                                      <p:cBhvr>
                                        <p:cTn id="37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1 -0.73634 " pathEditMode="relative" rAng="0" ptsTypes="AA">
                                      <p:cBhvr>
                                        <p:cTn id="38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09 -0.73634 " pathEditMode="relative" rAng="0" ptsTypes="AA">
                                      <p:cBhvr>
                                        <p:cTn id="38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09 -0.73634 " pathEditMode="relative" rAng="0" ptsTypes="AA">
                                      <p:cBhvr>
                                        <p:cTn id="38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09 -0.73634 " pathEditMode="relative" rAng="0" ptsTypes="AA">
                                      <p:cBhvr>
                                        <p:cTn id="38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1 -0.73634 " pathEditMode="relative" rAng="0" ptsTypes="AA">
                                      <p:cBhvr>
                                        <p:cTn id="39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1 -0.73634 " pathEditMode="relative" rAng="0" ptsTypes="AA">
                                      <p:cBhvr>
                                        <p:cTn id="39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34 0.21759 L -0.54409 -0.73634 " pathEditMode="relative" rAng="0" ptsTypes="AA">
                                      <p:cBhvr>
                                        <p:cTn id="39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97" grpId="2" animBg="1"/>
      <p:bldP spid="97" grpId="3" animBg="1"/>
      <p:bldP spid="86" grpId="0" animBg="1"/>
      <p:bldP spid="86" grpId="1" animBg="1"/>
      <p:bldP spid="86" grpId="2" animBg="1"/>
      <p:bldP spid="86" grpId="3" animBg="1"/>
      <p:bldP spid="57" grpId="0" animBg="1"/>
      <p:bldP spid="57" grpId="1" animBg="1"/>
      <p:bldP spid="57" grpId="2" animBg="1"/>
      <p:bldP spid="57" grpId="3" animBg="1"/>
      <p:bldP spid="57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70" grpId="0"/>
      <p:bldP spid="70" grpId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9" grpId="0"/>
      <p:bldP spid="79" grpId="1"/>
      <p:bldP spid="83" grpId="0"/>
      <p:bldP spid="83" grpId="1"/>
      <p:bldP spid="87" grpId="0"/>
      <p:bldP spid="87" grpId="1"/>
      <p:bldP spid="88" grpId="0" animBg="1"/>
      <p:bldP spid="88" grpId="1" animBg="1"/>
      <p:bldP spid="88" grpId="2" animBg="1"/>
      <p:bldP spid="89" grpId="0" animBg="1"/>
      <p:bldP spid="89" grpId="1" animBg="1"/>
      <p:bldP spid="90" grpId="0" animBg="1"/>
      <p:bldP spid="90" grpId="1" animBg="1"/>
      <p:bldP spid="90" grpId="2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6" grpId="0"/>
      <p:bldP spid="96" grpId="1"/>
      <p:bldP spid="100" grpId="0" animBg="1"/>
      <p:bldP spid="100" grpId="1" animBg="1"/>
      <p:bldP spid="100" grpId="2" animBg="1"/>
      <p:bldP spid="101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8" grpId="0"/>
      <p:bldP spid="110" grpId="0" animBg="1"/>
      <p:bldP spid="110" grpId="1" animBg="1"/>
      <p:bldP spid="110" grpId="2" animBg="1"/>
      <p:bldP spid="110" grpId="3" animBg="1"/>
      <p:bldP spid="115" grpId="0" animBg="1"/>
      <p:bldP spid="1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520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14.3 Translation</vt:lpstr>
      <vt:lpstr>tRNA</vt:lpstr>
      <vt:lpstr>The Sequence of Events....</vt:lpstr>
      <vt:lpstr>Amino Acid Activation</vt:lpstr>
      <vt:lpstr>So... What’s happened so far?</vt:lpstr>
      <vt:lpstr>Slide 6</vt:lpstr>
      <vt:lpstr>Slide 7</vt:lpstr>
      <vt:lpstr>Translation is now ready to happen...</vt:lpstr>
      <vt:lpstr>Slide 9</vt:lpstr>
      <vt:lpstr>In Words...</vt:lpstr>
      <vt:lpstr>Multiple Ribosomes Working on a Single mRNA Strand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14.3 Translation</dc:title>
  <dc:creator> </dc:creator>
  <cp:lastModifiedBy> </cp:lastModifiedBy>
  <cp:revision>10</cp:revision>
  <dcterms:created xsi:type="dcterms:W3CDTF">2010-02-09T11:32:24Z</dcterms:created>
  <dcterms:modified xsi:type="dcterms:W3CDTF">2010-02-09T15:01:04Z</dcterms:modified>
</cp:coreProperties>
</file>