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24" autoAdjust="0"/>
    <p:restoredTop sz="94660"/>
  </p:normalViewPr>
  <p:slideViewPr>
    <p:cSldViewPr>
      <p:cViewPr varScale="1">
        <p:scale>
          <a:sx n="74" d="100"/>
          <a:sy n="74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3B1B4-40D1-4B7E-9706-F381E507B103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13A4C-C634-441C-887F-6E74FBA7D2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13A4C-C634-441C-887F-6E74FBA7D21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385EB-9D7F-4CEB-8D31-9284779954A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CE129-DB3E-4306-9932-8CE676DF1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5765"/>
          </a:xfrm>
        </p:spPr>
        <p:txBody>
          <a:bodyPr/>
          <a:lstStyle/>
          <a:p>
            <a:pPr algn="ctr"/>
            <a:r>
              <a:rPr lang="en-GB" dirty="0" smtClean="0"/>
              <a:t>15.1 – Genetic Comparisons Using DNA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/>
          <a:lstStyle/>
          <a:p>
            <a:r>
              <a:rPr lang="en-GB" dirty="0" smtClean="0"/>
              <a:t>Comparing proteins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429256" y="4000504"/>
            <a:ext cx="33575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400" dirty="0" smtClean="0"/>
              <a:t>The greater the number of similar antigens ,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 smtClean="0"/>
              <a:t> the more precipitate formed,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 smtClean="0"/>
              <a:t>the more closely related the species is. </a:t>
            </a:r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357826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Species C</a:t>
            </a:r>
          </a:p>
          <a:p>
            <a:pPr algn="ctr">
              <a:buNone/>
            </a:pPr>
            <a:r>
              <a:rPr lang="en-GB" dirty="0" smtClean="0"/>
              <a:t>Antibodies bind to corresponding </a:t>
            </a:r>
          </a:p>
          <a:p>
            <a:pPr algn="ctr">
              <a:buNone/>
            </a:pPr>
            <a:r>
              <a:rPr lang="en-GB" dirty="0" smtClean="0"/>
              <a:t>antigens  on albumen of species C</a:t>
            </a:r>
          </a:p>
          <a:p>
            <a:pPr algn="ctr">
              <a:buNone/>
            </a:pPr>
            <a:r>
              <a:rPr lang="en-GB" dirty="0" smtClean="0"/>
              <a:t>producing a precipitate.	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378619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smtClean="0"/>
              <a:t>serum added to another species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57752" y="2071678"/>
            <a:ext cx="3071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Species B</a:t>
            </a:r>
          </a:p>
          <a:p>
            <a:pPr algn="ctr">
              <a:buNone/>
            </a:pPr>
            <a:r>
              <a:rPr lang="en-GB" b="1" dirty="0" smtClean="0"/>
              <a:t>Rabbit</a:t>
            </a:r>
          </a:p>
          <a:p>
            <a:pPr algn="ctr">
              <a:buNone/>
            </a:pPr>
            <a:r>
              <a:rPr lang="en-GB" dirty="0" smtClean="0"/>
              <a:t>Produces antibodies in response to the antigen from species A</a:t>
            </a:r>
          </a:p>
          <a:p>
            <a:pPr algn="ctr">
              <a:buNone/>
            </a:pPr>
            <a:r>
              <a:rPr lang="en-GB" dirty="0" smtClean="0"/>
              <a:t>			</a:t>
            </a:r>
          </a:p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228599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serum injected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2143116"/>
            <a:ext cx="1785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 Species A</a:t>
            </a:r>
          </a:p>
          <a:p>
            <a:pPr algn="ctr">
              <a:buNone/>
            </a:pPr>
            <a:r>
              <a:rPr lang="en-GB" b="1" dirty="0" smtClean="0"/>
              <a:t>  Human</a:t>
            </a:r>
            <a:endParaRPr lang="en-GB" b="1" dirty="0"/>
          </a:p>
          <a:p>
            <a:pPr algn="ctr">
              <a:buNone/>
            </a:pPr>
            <a:r>
              <a:rPr lang="en-GB" dirty="0" smtClean="0"/>
              <a:t>Blood serum  -Albumin</a:t>
            </a:r>
          </a:p>
          <a:p>
            <a:pPr algn="ctr">
              <a:buNone/>
            </a:pPr>
            <a:r>
              <a:rPr lang="en-GB" dirty="0" smtClean="0"/>
              <a:t>(antigens)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107154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2.  Immunological comparisons</a:t>
            </a:r>
          </a:p>
          <a:p>
            <a:r>
              <a:rPr lang="en-GB" sz="2400" dirty="0" smtClean="0"/>
              <a:t>Similar proteins will bind the same antibodies.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14546" y="2714620"/>
            <a:ext cx="2714644" cy="15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285984" y="3357562"/>
            <a:ext cx="3143272" cy="206217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HOMEWORK -Establishing relationships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34290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Read p211 – 212	Application and How science works</a:t>
            </a:r>
          </a:p>
          <a:p>
            <a:endParaRPr lang="en-GB" dirty="0" smtClean="0"/>
          </a:p>
          <a:p>
            <a:r>
              <a:rPr lang="en-GB" dirty="0" smtClean="0"/>
              <a:t>Answer questions 1 – 6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The answers are in the back of the book.</a:t>
            </a:r>
          </a:p>
          <a:p>
            <a:pPr algn="ctr">
              <a:buNone/>
            </a:pPr>
            <a:r>
              <a:rPr lang="en-GB" dirty="0" smtClean="0"/>
              <a:t>Don’t  be lazy, you are here to learn.</a:t>
            </a:r>
          </a:p>
          <a:p>
            <a:pPr algn="ctr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00166" y="4857760"/>
            <a:ext cx="59293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SO MAKE AN EFFORT </a:t>
            </a:r>
          </a:p>
          <a:p>
            <a:pPr algn="ctr"/>
            <a:r>
              <a:rPr lang="en-GB" sz="4400" dirty="0" smtClean="0"/>
              <a:t>AND LEARN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Genetic comparisons can be made between different species by direct examination  of their DNA or of the proteins encoded by this DNA.</a:t>
            </a:r>
          </a:p>
          <a:p>
            <a:r>
              <a:rPr lang="en-GB" dirty="0" smtClean="0"/>
              <a:t>Comparison of DNA base sequences is used to elucidate relationships between organisms.  These comparisons have led to new classification systems in plants.</a:t>
            </a:r>
          </a:p>
          <a:p>
            <a:r>
              <a:rPr lang="en-GB" dirty="0" smtClean="0"/>
              <a:t>Similarities in DNA may be determined by DNA hybridisation.</a:t>
            </a:r>
          </a:p>
          <a:p>
            <a:r>
              <a:rPr lang="en-GB" dirty="0" smtClean="0"/>
              <a:t>Comparisons of amino acid sequences in specific proteins can be used to elucidate relationships between organisms.</a:t>
            </a:r>
          </a:p>
          <a:p>
            <a:r>
              <a:rPr lang="en-GB" dirty="0" smtClean="0"/>
              <a:t>Immunological comparisons may be used to compare variations in specific proteins.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Candidates should be able to interpret data relating to similarities and differences  in base sequences in DNA and in amino acid sequences in proteins to suggest relationships between different organisms.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Genetic comparisons can be made between different species by direct examination  of their DNA or of the proteins encoded by this DNA.</a:t>
            </a:r>
          </a:p>
          <a:p>
            <a:r>
              <a:rPr lang="en-GB" dirty="0" smtClean="0"/>
              <a:t>Comparison of DNA base sequences is used to elucidate relationships between organisms.  These comparisons have led to new classification systems in plants.</a:t>
            </a:r>
          </a:p>
          <a:p>
            <a:r>
              <a:rPr lang="en-GB" dirty="0" smtClean="0"/>
              <a:t>Similarities in DNA may be determined by DNA hybridisation.</a:t>
            </a:r>
          </a:p>
          <a:p>
            <a:r>
              <a:rPr lang="en-GB" dirty="0" smtClean="0"/>
              <a:t>Comparisons of amino acid sequences in specific proteins can be used to elucidate relationships between organisms.</a:t>
            </a:r>
          </a:p>
          <a:p>
            <a:r>
              <a:rPr lang="en-GB" dirty="0" smtClean="0"/>
              <a:t>Immunological comparisons may be used to compare variations in specific proteins.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Candidates should be able to interpret data relating to similarities and differences  in base sequences in DNA and in amino acid sequences in proteins to suggest relationships between different organisms.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n-GB" dirty="0" smtClean="0"/>
              <a:t>Evidence for classification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Classification – originally based on observable features.</a:t>
            </a:r>
          </a:p>
          <a:p>
            <a:pPr>
              <a:buNone/>
            </a:pPr>
            <a:r>
              <a:rPr lang="en-GB" dirty="0" smtClean="0"/>
              <a:t>We now know that:</a:t>
            </a:r>
          </a:p>
          <a:p>
            <a:pPr>
              <a:buNone/>
            </a:pPr>
            <a:endParaRPr lang="en-GB" sz="800" dirty="0" smtClean="0"/>
          </a:p>
          <a:p>
            <a:r>
              <a:rPr lang="en-GB" dirty="0" smtClean="0"/>
              <a:t>DNA determines the proteins of an organism.</a:t>
            </a:r>
          </a:p>
          <a:p>
            <a:r>
              <a:rPr lang="en-GB" dirty="0" smtClean="0"/>
              <a:t>Proteins determine the features of an organism.</a:t>
            </a:r>
          </a:p>
          <a:p>
            <a:pPr>
              <a:buNone/>
            </a:pPr>
            <a:r>
              <a:rPr lang="en-GB" dirty="0" smtClean="0"/>
              <a:t>Hence changes in the feature of an organism are due to changes in it’s DNA.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Comparing the DNA and proteins of different species help scientists to determine the evolutionary relationships between them.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Comparison of DNA base sequences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During evolution one species gives rise to another, the DNA of the new species will initially be very similar.</a:t>
            </a:r>
          </a:p>
          <a:p>
            <a:r>
              <a:rPr lang="en-GB" dirty="0" smtClean="0"/>
              <a:t>Due to </a:t>
            </a:r>
            <a:r>
              <a:rPr lang="en-GB" dirty="0" smtClean="0">
                <a:solidFill>
                  <a:srgbClr val="FF0000"/>
                </a:solidFill>
              </a:rPr>
              <a:t>mutations</a:t>
            </a:r>
            <a:r>
              <a:rPr lang="en-GB" dirty="0" smtClean="0"/>
              <a:t> the sequences of nucleotide bases in DNA changes.</a:t>
            </a:r>
          </a:p>
          <a:p>
            <a:r>
              <a:rPr lang="en-GB" dirty="0" smtClean="0"/>
              <a:t>Over time the new species will accumulate more differences in its DNA.</a:t>
            </a:r>
          </a:p>
          <a:p>
            <a:endParaRPr lang="en-GB" dirty="0" smtClean="0"/>
          </a:p>
          <a:p>
            <a:r>
              <a:rPr lang="en-GB" dirty="0" smtClean="0"/>
              <a:t>Therefore we would expect species that are more closely related to have more similarities in their DNA.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 DNA of organisms can be directly compared by looking at the order of bases in each.</a:t>
            </a:r>
          </a:p>
          <a:p>
            <a:pPr>
              <a:buNone/>
            </a:pPr>
            <a:r>
              <a:rPr lang="en-GB" dirty="0" smtClean="0"/>
              <a:t>Closely related species will have a higher percentage of similarities in their DNA base order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spcBef>
                <a:spcPts val="0"/>
              </a:spcBef>
              <a:buNone/>
            </a:pPr>
            <a:endParaRPr lang="en-GB" sz="1800" b="1" dirty="0"/>
          </a:p>
          <a:p>
            <a:pPr>
              <a:spcBef>
                <a:spcPts val="0"/>
              </a:spcBef>
              <a:buNone/>
            </a:pPr>
            <a:r>
              <a:rPr lang="en-GB" sz="1800" b="1" dirty="0" smtClean="0"/>
              <a:t>Humans </a:t>
            </a:r>
            <a:r>
              <a:rPr lang="en-GB" sz="1800" b="1" dirty="0" smtClean="0"/>
              <a:t>and chimps share 94% 		           Humans and mice share 85%</a:t>
            </a:r>
          </a:p>
        </p:txBody>
      </p:sp>
      <p:pic>
        <p:nvPicPr>
          <p:cNvPr id="8194" name="Picture 2" descr="http://www.nsf.gov/news/mmg/media/images/mouse_h.jpg"/>
          <p:cNvPicPr>
            <a:picLocks noChangeAspect="1" noChangeArrowheads="1"/>
          </p:cNvPicPr>
          <p:nvPr/>
        </p:nvPicPr>
        <p:blipFill>
          <a:blip r:embed="rId2"/>
          <a:srcRect l="13463" r="7552"/>
          <a:stretch>
            <a:fillRect/>
          </a:stretch>
        </p:blipFill>
        <p:spPr bwMode="auto">
          <a:xfrm>
            <a:off x="6000760" y="3714752"/>
            <a:ext cx="2855043" cy="22796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6" name="Picture 4" descr="http://phineasgage.files.wordpress.com/2007/06/070617chimp.jpg"/>
          <p:cNvPicPr>
            <a:picLocks noChangeAspect="1" noChangeArrowheads="1"/>
          </p:cNvPicPr>
          <p:nvPr/>
        </p:nvPicPr>
        <p:blipFill>
          <a:blip r:embed="rId3"/>
          <a:srcRect r="13228"/>
          <a:stretch>
            <a:fillRect/>
          </a:stretch>
        </p:blipFill>
        <p:spPr bwMode="auto">
          <a:xfrm>
            <a:off x="214282" y="3714752"/>
            <a:ext cx="2857520" cy="23545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8" name="Picture 6" descr="http://climateprogress.org/wp-content/uploads/2007/09/brad_pit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357562"/>
            <a:ext cx="2143140" cy="26377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DNA sequencing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4572032" cy="1143000"/>
          </a:xfrm>
        </p:spPr>
        <p:txBody>
          <a:bodyPr/>
          <a:lstStyle/>
          <a:p>
            <a:r>
              <a:rPr lang="en-GB" dirty="0" smtClean="0"/>
              <a:t>DNA sequencing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043362" cy="4389120"/>
          </a:xfrm>
        </p:spPr>
        <p:txBody>
          <a:bodyPr/>
          <a:lstStyle/>
          <a:p>
            <a:r>
              <a:rPr lang="en-GB" dirty="0" smtClean="0"/>
              <a:t>This technique has led to a new classification system for plants  based almost entirely on similarities between DNA sequences.</a:t>
            </a:r>
          </a:p>
          <a:p>
            <a:endParaRPr lang="en-GB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7166"/>
            <a:ext cx="4467220" cy="630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5643602" cy="1143000"/>
          </a:xfrm>
        </p:spPr>
        <p:txBody>
          <a:bodyPr/>
          <a:lstStyle/>
          <a:p>
            <a:r>
              <a:rPr lang="en-GB" dirty="0" smtClean="0"/>
              <a:t>DNA hybridisation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4500594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DNA hybridisation is used to see how similar DNA is without  sequencing it.</a:t>
            </a:r>
          </a:p>
          <a:p>
            <a:pPr>
              <a:buNone/>
            </a:pPr>
            <a:endParaRPr lang="en-GB" sz="800" dirty="0" smtClean="0"/>
          </a:p>
          <a:p>
            <a:pPr>
              <a:buNone/>
            </a:pPr>
            <a:r>
              <a:rPr lang="en-GB" sz="2000" dirty="0" smtClean="0"/>
              <a:t>You need to understand the process – p208-209 of the text book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/>
          </a:p>
        </p:txBody>
      </p:sp>
      <p:pic>
        <p:nvPicPr>
          <p:cNvPr id="6146" name="Picture 2" descr="http://evolution.berkeley.edu/evosite/history/images/hybridizatio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290"/>
            <a:ext cx="2928958" cy="63579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14942" y="92867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Labelled using radioactive or fluorescent marker</a:t>
            </a:r>
            <a:endParaRPr lang="en-GB" sz="12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215074" y="857232"/>
            <a:ext cx="571504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5720" y="3429000"/>
            <a:ext cx="56436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Closely related species – </a:t>
            </a:r>
          </a:p>
          <a:p>
            <a:r>
              <a:rPr lang="en-GB" dirty="0" smtClean="0"/>
              <a:t>	more base pairing, </a:t>
            </a:r>
          </a:p>
          <a:p>
            <a:r>
              <a:rPr lang="en-GB" dirty="0" smtClean="0"/>
              <a:t>	more hydrogen bonds formed, </a:t>
            </a:r>
          </a:p>
          <a:p>
            <a:r>
              <a:rPr lang="en-GB" dirty="0" smtClean="0"/>
              <a:t>	higher temperature required to separate them</a:t>
            </a:r>
          </a:p>
          <a:p>
            <a:endParaRPr lang="en-GB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85720" y="4786322"/>
            <a:ext cx="5572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Distantly related species – </a:t>
            </a:r>
          </a:p>
          <a:p>
            <a:r>
              <a:rPr lang="en-GB" dirty="0" smtClean="0"/>
              <a:t>	few bases pair up</a:t>
            </a:r>
          </a:p>
          <a:p>
            <a:r>
              <a:rPr lang="en-GB" dirty="0" smtClean="0"/>
              <a:t>	less hydrogen bonds formed</a:t>
            </a:r>
          </a:p>
          <a:p>
            <a:r>
              <a:rPr lang="en-GB" dirty="0" smtClean="0"/>
              <a:t>	lower temperature required to separate them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472518" cy="785834"/>
          </a:xfrm>
        </p:spPr>
        <p:txBody>
          <a:bodyPr>
            <a:noAutofit/>
          </a:bodyPr>
          <a:lstStyle/>
          <a:p>
            <a:r>
              <a:rPr lang="en-GB" sz="4400" dirty="0" smtClean="0"/>
              <a:t>Comparing proteins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 smtClean="0"/>
              <a:t>Similar organisms will have similar protein in their cells. Proteins can be compared in two ways: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</a:rPr>
              <a:t>1. Comparison of amino acid sequences</a:t>
            </a:r>
            <a:endParaRPr lang="en-GB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dirty="0" smtClean="0"/>
              <a:t>The sequence of amino acids in proteins is determined by DNA.  </a:t>
            </a:r>
          </a:p>
          <a:p>
            <a:r>
              <a:rPr lang="en-GB" dirty="0" smtClean="0"/>
              <a:t>The degree of similarity in the amino acid sequence of the same protein in two species will therefore determine how closely related they are.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472518" cy="642958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accent3">
                    <a:lumMod val="50000"/>
                  </a:schemeClr>
                </a:solidFill>
              </a:rPr>
              <a:t>1. Comparison of amino acid sequences</a:t>
            </a:r>
            <a:endParaRPr lang="en-GB" sz="4000" dirty="0"/>
          </a:p>
        </p:txBody>
      </p:sp>
      <p:sp>
        <p:nvSpPr>
          <p:cNvPr id="4" name="Oval 3"/>
          <p:cNvSpPr/>
          <p:nvPr/>
        </p:nvSpPr>
        <p:spPr>
          <a:xfrm>
            <a:off x="1714480" y="1857364"/>
            <a:ext cx="1500198" cy="64294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Val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429256" y="2643182"/>
            <a:ext cx="150019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Phe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7286644" y="2571744"/>
            <a:ext cx="150019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Phe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1714480" y="3571876"/>
            <a:ext cx="150019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Phe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5429256" y="1857364"/>
            <a:ext cx="150019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Phe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1714480" y="2714620"/>
            <a:ext cx="1500198" cy="64294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Val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5429256" y="3500438"/>
            <a:ext cx="1500198" cy="64294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Val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571868" y="3500438"/>
            <a:ext cx="1500198" cy="64294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Glu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7286644" y="3429000"/>
            <a:ext cx="1500198" cy="64294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Glu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3571868" y="1857364"/>
            <a:ext cx="1500198" cy="6429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Ser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3571868" y="2714620"/>
            <a:ext cx="1500198" cy="6429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Ser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7286644" y="1785926"/>
            <a:ext cx="1500198" cy="6429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Ser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2844" y="1714488"/>
            <a:ext cx="1428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Species  A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Species  B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Species  C</a:t>
            </a:r>
            <a:endParaRPr lang="en-GB" dirty="0"/>
          </a:p>
        </p:txBody>
      </p:sp>
      <p:cxnSp>
        <p:nvCxnSpPr>
          <p:cNvPr id="20" name="Straight Connector 19"/>
          <p:cNvCxnSpPr>
            <a:stCxn id="4" idx="6"/>
            <a:endCxn id="14" idx="2"/>
          </p:cNvCxnSpPr>
          <p:nvPr/>
        </p:nvCxnSpPr>
        <p:spPr>
          <a:xfrm>
            <a:off x="3214678" y="2178835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29454" y="3786190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72066" y="3786190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29454" y="2928934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72066" y="3000372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14678" y="3000372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14678" y="3857628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29454" y="2143116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72066" y="2143116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8596" y="4786322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amino acid sequence of species A and B are very similar.</a:t>
            </a:r>
          </a:p>
          <a:p>
            <a:r>
              <a:rPr lang="en-GB" sz="2400" dirty="0" smtClean="0"/>
              <a:t>The sequence from species C is very different from the others.</a:t>
            </a:r>
          </a:p>
          <a:p>
            <a:r>
              <a:rPr lang="en-GB" sz="2400" dirty="0" smtClean="0"/>
              <a:t>This would suggest that species A and B are more closely related.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724</Words>
  <Application>Microsoft Office PowerPoint</Application>
  <PresentationFormat>On-screen Show (4:3)</PresentationFormat>
  <Paragraphs>119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15.1 – Genetic Comparisons Using DNA</vt:lpstr>
      <vt:lpstr>Learning objectives</vt:lpstr>
      <vt:lpstr>Evidence for classification</vt:lpstr>
      <vt:lpstr>Comparison of DNA base sequences</vt:lpstr>
      <vt:lpstr>DNA sequencing</vt:lpstr>
      <vt:lpstr>DNA sequencing</vt:lpstr>
      <vt:lpstr>DNA hybridisation</vt:lpstr>
      <vt:lpstr>Comparing proteins</vt:lpstr>
      <vt:lpstr>1. Comparison of amino acid sequences</vt:lpstr>
      <vt:lpstr>Comparing proteins</vt:lpstr>
      <vt:lpstr>HOMEWORK -Establishing relationships</vt:lpstr>
      <vt:lpstr>Learning objectives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relationships between organisms</dc:title>
  <dc:creator> </dc:creator>
  <cp:lastModifiedBy> </cp:lastModifiedBy>
  <cp:revision>7</cp:revision>
  <dcterms:created xsi:type="dcterms:W3CDTF">2008-12-26T08:27:00Z</dcterms:created>
  <dcterms:modified xsi:type="dcterms:W3CDTF">2010-04-13T15:11:16Z</dcterms:modified>
</cp:coreProperties>
</file>