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9" r:id="rId4"/>
    <p:sldId id="258" r:id="rId5"/>
    <p:sldId id="260" r:id="rId6"/>
    <p:sldId id="261" r:id="rId7"/>
    <p:sldId id="262" r:id="rId8"/>
    <p:sldId id="265" r:id="rId9"/>
    <p:sldId id="263" r:id="rId10"/>
    <p:sldId id="264" r:id="rId11"/>
    <p:sldId id="266" r:id="rId12"/>
    <p:sldId id="267" r:id="rId13"/>
    <p:sldId id="272" r:id="rId14"/>
    <p:sldId id="270" r:id="rId15"/>
    <p:sldId id="271" r:id="rId16"/>
    <p:sldId id="273" r:id="rId17"/>
    <p:sldId id="268"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E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70" d="100"/>
          <a:sy n="70" d="100"/>
        </p:scale>
        <p:origin x="-7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3A8C9-7A21-4BD4-BCCD-59FBBD8D586F}" type="datetimeFigureOut">
              <a:rPr lang="en-US" smtClean="0"/>
              <a:pPr/>
              <a:t>3/2/2010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DA9B5-03BC-47D4-95F4-56DB9E05DE9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7EC906A-23B9-42F5-8075-B01200D0C2B4}" type="datetimeFigureOut">
              <a:rPr lang="en-US" smtClean="0"/>
              <a:pPr/>
              <a:t>3/2/2010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EC906A-23B9-42F5-8075-B01200D0C2B4}" type="datetimeFigureOut">
              <a:rPr lang="en-US" smtClean="0"/>
              <a:pPr/>
              <a:t>3/2/2010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EC906A-23B9-42F5-8075-B01200D0C2B4}" type="datetimeFigureOut">
              <a:rPr lang="en-US" smtClean="0"/>
              <a:pPr/>
              <a:t>3/2/2010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7EC906A-23B9-42F5-8075-B01200D0C2B4}" type="datetimeFigureOut">
              <a:rPr lang="en-US" smtClean="0"/>
              <a:pPr/>
              <a:t>3/2/2010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C906A-23B9-42F5-8075-B01200D0C2B4}" type="datetimeFigureOut">
              <a:rPr lang="en-US" smtClean="0"/>
              <a:pPr/>
              <a:t>3/2/2010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EC906A-23B9-42F5-8075-B01200D0C2B4}" type="datetimeFigureOut">
              <a:rPr lang="en-US" smtClean="0"/>
              <a:pPr/>
              <a:t>3/2/2010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EC906A-23B9-42F5-8075-B01200D0C2B4}" type="datetimeFigureOut">
              <a:rPr lang="en-US" smtClean="0"/>
              <a:pPr/>
              <a:t>3/2/2010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7EC906A-23B9-42F5-8075-B01200D0C2B4}" type="datetimeFigureOut">
              <a:rPr lang="en-US" smtClean="0"/>
              <a:pPr/>
              <a:t>3/2/2010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C906A-23B9-42F5-8075-B01200D0C2B4}" type="datetimeFigureOut">
              <a:rPr lang="en-US" smtClean="0"/>
              <a:pPr/>
              <a:t>3/2/2010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C906A-23B9-42F5-8075-B01200D0C2B4}" type="datetimeFigureOut">
              <a:rPr lang="en-US" smtClean="0"/>
              <a:pPr/>
              <a:t>3/2/2010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C906A-23B9-42F5-8075-B01200D0C2B4}" type="datetimeFigureOut">
              <a:rPr lang="en-US" smtClean="0"/>
              <a:pPr/>
              <a:t>3/2/2010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D56238-5A2E-4EFB-B5D7-FE6679AC789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C906A-23B9-42F5-8075-B01200D0C2B4}" type="datetimeFigureOut">
              <a:rPr lang="en-US" smtClean="0"/>
              <a:pPr/>
              <a:t>3/2/2010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56238-5A2E-4EFB-B5D7-FE6679AC789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0/0e/Acute_leukemia-ALL.jpg"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15.1 Totipotency and Cell </a:t>
            </a:r>
            <a:r>
              <a:rPr lang="en-GB" dirty="0" smtClean="0"/>
              <a:t>Specialisation</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r>
              <a:rPr lang="en-GB" dirty="0" smtClean="0"/>
              <a:t>Totipotency</a:t>
            </a:r>
            <a:endParaRPr lang="en-GB" dirty="0"/>
          </a:p>
        </p:txBody>
      </p:sp>
      <p:sp>
        <p:nvSpPr>
          <p:cNvPr id="7" name="TextBox 6"/>
          <p:cNvSpPr txBox="1"/>
          <p:nvPr/>
        </p:nvSpPr>
        <p:spPr>
          <a:xfrm>
            <a:off x="2500298" y="1357299"/>
            <a:ext cx="2286016" cy="769441"/>
          </a:xfrm>
          <a:prstGeom prst="rect">
            <a:avLst/>
          </a:prstGeom>
          <a:noFill/>
        </p:spPr>
        <p:txBody>
          <a:bodyPr wrap="square" rtlCol="0">
            <a:spAutoFit/>
          </a:bodyPr>
          <a:lstStyle/>
          <a:p>
            <a:pPr algn="ctr"/>
            <a:r>
              <a:rPr lang="en-GB" sz="4400" b="1" dirty="0" smtClean="0"/>
              <a:t>tot</a:t>
            </a:r>
            <a:endParaRPr lang="en-GB" sz="4400" b="1" dirty="0"/>
          </a:p>
        </p:txBody>
      </p:sp>
      <p:sp>
        <p:nvSpPr>
          <p:cNvPr id="8" name="TextBox 7"/>
          <p:cNvSpPr txBox="1"/>
          <p:nvPr/>
        </p:nvSpPr>
        <p:spPr>
          <a:xfrm>
            <a:off x="3786182" y="1357299"/>
            <a:ext cx="2286016" cy="769441"/>
          </a:xfrm>
          <a:prstGeom prst="rect">
            <a:avLst/>
          </a:prstGeom>
          <a:noFill/>
        </p:spPr>
        <p:txBody>
          <a:bodyPr wrap="square" rtlCol="0">
            <a:spAutoFit/>
          </a:bodyPr>
          <a:lstStyle/>
          <a:p>
            <a:pPr algn="ctr"/>
            <a:r>
              <a:rPr lang="en-GB" sz="4400" b="1" dirty="0" smtClean="0"/>
              <a:t>potent</a:t>
            </a:r>
            <a:endParaRPr lang="en-GB" sz="4400" b="1" dirty="0"/>
          </a:p>
        </p:txBody>
      </p:sp>
      <p:sp>
        <p:nvSpPr>
          <p:cNvPr id="9" name="TextBox 8"/>
          <p:cNvSpPr txBox="1"/>
          <p:nvPr/>
        </p:nvSpPr>
        <p:spPr>
          <a:xfrm>
            <a:off x="2928926" y="1357298"/>
            <a:ext cx="2286016" cy="769441"/>
          </a:xfrm>
          <a:prstGeom prst="rect">
            <a:avLst/>
          </a:prstGeom>
          <a:noFill/>
        </p:spPr>
        <p:txBody>
          <a:bodyPr wrap="square" rtlCol="0">
            <a:spAutoFit/>
          </a:bodyPr>
          <a:lstStyle/>
          <a:p>
            <a:pPr algn="ctr"/>
            <a:r>
              <a:rPr lang="en-GB" sz="4400" b="1" dirty="0" err="1" smtClean="0"/>
              <a:t>i</a:t>
            </a:r>
            <a:endParaRPr lang="en-GB" sz="4400" b="1" dirty="0"/>
          </a:p>
        </p:txBody>
      </p:sp>
      <p:sp>
        <p:nvSpPr>
          <p:cNvPr id="10" name="TextBox 9"/>
          <p:cNvSpPr txBox="1"/>
          <p:nvPr/>
        </p:nvSpPr>
        <p:spPr>
          <a:xfrm>
            <a:off x="2643174" y="1357298"/>
            <a:ext cx="2286016" cy="769441"/>
          </a:xfrm>
          <a:prstGeom prst="rect">
            <a:avLst/>
          </a:prstGeom>
          <a:noFill/>
        </p:spPr>
        <p:txBody>
          <a:bodyPr wrap="square" rtlCol="0">
            <a:spAutoFit/>
          </a:bodyPr>
          <a:lstStyle/>
          <a:p>
            <a:pPr algn="ctr"/>
            <a:r>
              <a:rPr lang="en-GB" sz="4400" b="1" dirty="0" smtClean="0"/>
              <a:t>al</a:t>
            </a:r>
            <a:endParaRPr lang="en-GB" sz="4400" b="1" dirty="0"/>
          </a:p>
        </p:txBody>
      </p:sp>
      <p:sp>
        <p:nvSpPr>
          <p:cNvPr id="11" name="TextBox 10"/>
          <p:cNvSpPr txBox="1"/>
          <p:nvPr/>
        </p:nvSpPr>
        <p:spPr>
          <a:xfrm>
            <a:off x="5214942" y="1357298"/>
            <a:ext cx="2286016" cy="769441"/>
          </a:xfrm>
          <a:prstGeom prst="rect">
            <a:avLst/>
          </a:prstGeom>
          <a:noFill/>
        </p:spPr>
        <p:txBody>
          <a:bodyPr wrap="square" rtlCol="0">
            <a:spAutoFit/>
          </a:bodyPr>
          <a:lstStyle/>
          <a:p>
            <a:pPr algn="ctr"/>
            <a:r>
              <a:rPr lang="en-GB" sz="4400" b="1" dirty="0" err="1" smtClean="0"/>
              <a:t>ial</a:t>
            </a:r>
            <a:endParaRPr lang="en-GB" sz="4400" b="1" dirty="0"/>
          </a:p>
        </p:txBody>
      </p:sp>
      <p:sp>
        <p:nvSpPr>
          <p:cNvPr id="12" name="Content Placeholder 2"/>
          <p:cNvSpPr>
            <a:spLocks noGrp="1"/>
          </p:cNvSpPr>
          <p:nvPr>
            <p:ph idx="1"/>
          </p:nvPr>
        </p:nvSpPr>
        <p:spPr>
          <a:xfrm>
            <a:off x="214282" y="785794"/>
            <a:ext cx="8715436" cy="5857916"/>
          </a:xfrm>
        </p:spPr>
        <p:txBody>
          <a:bodyPr>
            <a:normAutofit/>
          </a:bodyPr>
          <a:lstStyle/>
          <a:p>
            <a:endParaRPr lang="en-GB" sz="2800" dirty="0" smtClean="0"/>
          </a:p>
          <a:p>
            <a:endParaRPr lang="en-GB" sz="2800" dirty="0"/>
          </a:p>
          <a:p>
            <a:endParaRPr lang="en-GB" sz="2800" dirty="0" smtClean="0"/>
          </a:p>
          <a:p>
            <a:r>
              <a:rPr lang="en-GB" sz="2800" dirty="0" smtClean="0"/>
              <a:t>Totipotent cells have the ability to </a:t>
            </a:r>
            <a:r>
              <a:rPr lang="en-GB" sz="2800" b="1" dirty="0" smtClean="0">
                <a:solidFill>
                  <a:srgbClr val="FF0000"/>
                </a:solidFill>
              </a:rPr>
              <a:t>develop into any cell </a:t>
            </a:r>
            <a:r>
              <a:rPr lang="en-GB" sz="2800" dirty="0" smtClean="0"/>
              <a:t>found in the human body.</a:t>
            </a:r>
          </a:p>
          <a:p>
            <a:r>
              <a:rPr lang="en-GB" sz="2800" dirty="0" smtClean="0"/>
              <a:t>This is obviously useful during </a:t>
            </a:r>
            <a:r>
              <a:rPr lang="en-GB" sz="2800" b="1" dirty="0" smtClean="0">
                <a:solidFill>
                  <a:srgbClr val="00B050"/>
                </a:solidFill>
              </a:rPr>
              <a:t>embryo development</a:t>
            </a:r>
            <a:r>
              <a:rPr lang="en-GB" sz="2800" dirty="0" smtClean="0"/>
              <a:t>, as we start off as a single cell, but are eventually a collection of millions of different cell types.</a:t>
            </a:r>
          </a:p>
          <a:p>
            <a:endParaRPr lang="en-GB" sz="2800" dirty="0"/>
          </a:p>
          <a:p>
            <a:pPr algn="ctr">
              <a:buNone/>
            </a:pPr>
            <a:r>
              <a:rPr lang="en-GB" sz="2800" b="1" dirty="0" smtClean="0">
                <a:solidFill>
                  <a:srgbClr val="7030A0"/>
                </a:solidFill>
              </a:rPr>
              <a:t>But what decides which stem cells in an embryo go on to become a certain cell type?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 0 L -0.04739 0 " pathEditMode="relative" ptsTypes="AA">
                                      <p:cBhvr>
                                        <p:cTn id="17" dur="2000" fill="hold"/>
                                        <p:tgtEl>
                                          <p:spTgt spid="7"/>
                                        </p:tgtEl>
                                        <p:attrNameLst>
                                          <p:attrName>ppt_x</p:attrName>
                                          <p:attrName>ppt_y</p:attrName>
                                        </p:attrNameLst>
                                      </p:cBhvr>
                                    </p:animMotion>
                                  </p:childTnLst>
                                </p:cTn>
                              </p:par>
                              <p:par>
                                <p:cTn id="18" presetID="0" presetClass="path" presetSubtype="0" accel="50000" decel="50000" fill="hold" grpId="1" nodeType="withEffect">
                                  <p:stCondLst>
                                    <p:cond delay="0"/>
                                  </p:stCondLst>
                                  <p:childTnLst>
                                    <p:animMotion origin="layout" path="M 0 0 L -0.04739 0 " pathEditMode="relative" ptsTypes="AA">
                                      <p:cBhvr>
                                        <p:cTn id="19" dur="2000" fill="hold"/>
                                        <p:tgtEl>
                                          <p:spTgt spid="9"/>
                                        </p:tgtEl>
                                        <p:attrNameLst>
                                          <p:attrName>ppt_x</p:attrName>
                                          <p:attrName>ppt_y</p:attrName>
                                        </p:attrNameLst>
                                      </p:cBhvr>
                                    </p:animMotion>
                                  </p:childTnLst>
                                </p:cTn>
                              </p:par>
                              <p:par>
                                <p:cTn id="20" presetID="0" presetClass="path" presetSubtype="0" accel="50000" decel="50000" fill="hold" grpId="1" nodeType="withEffect">
                                  <p:stCondLst>
                                    <p:cond delay="0"/>
                                  </p:stCondLst>
                                  <p:childTnLst>
                                    <p:animMotion origin="layout" path="M 0 0 L 0.03924 0 " pathEditMode="relative" ptsTypes="AA">
                                      <p:cBhvr>
                                        <p:cTn id="21" dur="2000" fill="hold"/>
                                        <p:tgtEl>
                                          <p:spTgt spid="8"/>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grpId="2" nodeType="clickEffect">
                                  <p:stCondLst>
                                    <p:cond delay="0"/>
                                  </p:stCondLst>
                                  <p:childTnLst>
                                    <p:animEffect transition="out" filter="checkerboard(across)">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checkerboard(across)">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checkerboard(across)">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2">
                                            <p:txEl>
                                              <p:pRg st="6" end="6"/>
                                            </p:txEl>
                                          </p:spTgt>
                                        </p:tgtEl>
                                        <p:attrNameLst>
                                          <p:attrName>style.visibility</p:attrName>
                                        </p:attrNameLst>
                                      </p:cBhvr>
                                      <p:to>
                                        <p:strVal val="visible"/>
                                      </p:to>
                                    </p:set>
                                    <p:animEffect transition="in" filter="checkerboard(across)">
                                      <p:cBhvr>
                                        <p:cTn id="4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9" grpId="2"/>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6643701" y="3046410"/>
            <a:ext cx="1184907" cy="571504"/>
          </a:xfrm>
          <a:custGeom>
            <a:avLst/>
            <a:gdLst>
              <a:gd name="connsiteX0" fmla="*/ 3175 w 1004888"/>
              <a:gd name="connsiteY0" fmla="*/ 415925 h 425450"/>
              <a:gd name="connsiteX1" fmla="*/ 736600 w 1004888"/>
              <a:gd name="connsiteY1" fmla="*/ 168275 h 425450"/>
              <a:gd name="connsiteX2" fmla="*/ 784225 w 1004888"/>
              <a:gd name="connsiteY2" fmla="*/ 6350 h 425450"/>
              <a:gd name="connsiteX3" fmla="*/ 841375 w 1004888"/>
              <a:gd name="connsiteY3" fmla="*/ 130175 h 425450"/>
              <a:gd name="connsiteX4" fmla="*/ 822325 w 1004888"/>
              <a:gd name="connsiteY4" fmla="*/ 177800 h 425450"/>
              <a:gd name="connsiteX5" fmla="*/ 1003300 w 1004888"/>
              <a:gd name="connsiteY5" fmla="*/ 196850 h 425450"/>
              <a:gd name="connsiteX6" fmla="*/ 831850 w 1004888"/>
              <a:gd name="connsiteY6" fmla="*/ 215900 h 425450"/>
              <a:gd name="connsiteX7" fmla="*/ 717550 w 1004888"/>
              <a:gd name="connsiteY7" fmla="*/ 225425 h 425450"/>
              <a:gd name="connsiteX8" fmla="*/ 3175 w 1004888"/>
              <a:gd name="connsiteY8" fmla="*/ 415925 h 42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4888" h="425450">
                <a:moveTo>
                  <a:pt x="3175" y="415925"/>
                </a:moveTo>
                <a:cubicBezTo>
                  <a:pt x="6350" y="406400"/>
                  <a:pt x="606425" y="236538"/>
                  <a:pt x="736600" y="168275"/>
                </a:cubicBezTo>
                <a:cubicBezTo>
                  <a:pt x="866775" y="100013"/>
                  <a:pt x="766763" y="12700"/>
                  <a:pt x="784225" y="6350"/>
                </a:cubicBezTo>
                <a:cubicBezTo>
                  <a:pt x="801687" y="0"/>
                  <a:pt x="835025" y="101600"/>
                  <a:pt x="841375" y="130175"/>
                </a:cubicBezTo>
                <a:cubicBezTo>
                  <a:pt x="847725" y="158750"/>
                  <a:pt x="795338" y="166688"/>
                  <a:pt x="822325" y="177800"/>
                </a:cubicBezTo>
                <a:cubicBezTo>
                  <a:pt x="849312" y="188912"/>
                  <a:pt x="1001713" y="190500"/>
                  <a:pt x="1003300" y="196850"/>
                </a:cubicBezTo>
                <a:cubicBezTo>
                  <a:pt x="1004888" y="203200"/>
                  <a:pt x="879475" y="211138"/>
                  <a:pt x="831850" y="215900"/>
                </a:cubicBezTo>
                <a:cubicBezTo>
                  <a:pt x="784225" y="220662"/>
                  <a:pt x="855662" y="185738"/>
                  <a:pt x="717550" y="225425"/>
                </a:cubicBezTo>
                <a:cubicBezTo>
                  <a:pt x="579438" y="265112"/>
                  <a:pt x="0" y="425450"/>
                  <a:pt x="3175" y="415925"/>
                </a:cubicBezTo>
                <a:close/>
              </a:path>
            </a:pathLst>
          </a:custGeom>
          <a:solidFill>
            <a:srgbClr val="7030A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Freeform 3"/>
          <p:cNvSpPr/>
          <p:nvPr/>
        </p:nvSpPr>
        <p:spPr>
          <a:xfrm>
            <a:off x="3791803" y="336645"/>
            <a:ext cx="1107744" cy="796119"/>
          </a:xfrm>
          <a:custGeom>
            <a:avLst/>
            <a:gdLst>
              <a:gd name="connsiteX0" fmla="*/ 357116 w 1107744"/>
              <a:gd name="connsiteY0" fmla="*/ 45492 h 796119"/>
              <a:gd name="connsiteX1" fmla="*/ 43218 w 1107744"/>
              <a:gd name="connsiteY1" fmla="*/ 291152 h 796119"/>
              <a:gd name="connsiteX2" fmla="*/ 97809 w 1107744"/>
              <a:gd name="connsiteY2" fmla="*/ 673289 h 796119"/>
              <a:gd name="connsiteX3" fmla="*/ 507242 w 1107744"/>
              <a:gd name="connsiteY3" fmla="*/ 782471 h 796119"/>
              <a:gd name="connsiteX4" fmla="*/ 984913 w 1107744"/>
              <a:gd name="connsiteY4" fmla="*/ 591403 h 796119"/>
              <a:gd name="connsiteX5" fmla="*/ 1080448 w 1107744"/>
              <a:gd name="connsiteY5" fmla="*/ 209265 h 796119"/>
              <a:gd name="connsiteX6" fmla="*/ 821140 w 1107744"/>
              <a:gd name="connsiteY6" fmla="*/ 59140 h 796119"/>
              <a:gd name="connsiteX7" fmla="*/ 520890 w 1107744"/>
              <a:gd name="connsiteY7" fmla="*/ 18197 h 796119"/>
              <a:gd name="connsiteX8" fmla="*/ 357116 w 1107744"/>
              <a:gd name="connsiteY8" fmla="*/ 45492 h 7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744" h="796119">
                <a:moveTo>
                  <a:pt x="357116" y="45492"/>
                </a:moveTo>
                <a:cubicBezTo>
                  <a:pt x="277504" y="90984"/>
                  <a:pt x="86436" y="186519"/>
                  <a:pt x="43218" y="291152"/>
                </a:cubicBezTo>
                <a:cubicBezTo>
                  <a:pt x="0" y="395785"/>
                  <a:pt x="20472" y="591403"/>
                  <a:pt x="97809" y="673289"/>
                </a:cubicBezTo>
                <a:cubicBezTo>
                  <a:pt x="175146" y="755175"/>
                  <a:pt x="359391" y="796119"/>
                  <a:pt x="507242" y="782471"/>
                </a:cubicBezTo>
                <a:cubicBezTo>
                  <a:pt x="655093" y="768823"/>
                  <a:pt x="889379" y="686937"/>
                  <a:pt x="984913" y="591403"/>
                </a:cubicBezTo>
                <a:cubicBezTo>
                  <a:pt x="1080447" y="495869"/>
                  <a:pt x="1107744" y="297976"/>
                  <a:pt x="1080448" y="209265"/>
                </a:cubicBezTo>
                <a:cubicBezTo>
                  <a:pt x="1053153" y="120555"/>
                  <a:pt x="914400" y="90985"/>
                  <a:pt x="821140" y="59140"/>
                </a:cubicBezTo>
                <a:cubicBezTo>
                  <a:pt x="727880" y="27295"/>
                  <a:pt x="593678" y="18197"/>
                  <a:pt x="520890" y="18197"/>
                </a:cubicBezTo>
                <a:cubicBezTo>
                  <a:pt x="448102" y="18197"/>
                  <a:pt x="436728" y="0"/>
                  <a:pt x="357116" y="45492"/>
                </a:cubicBez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a:off x="4425997" y="514066"/>
            <a:ext cx="288879" cy="288877"/>
          </a:xfrm>
          <a:custGeom>
            <a:avLst/>
            <a:gdLst>
              <a:gd name="connsiteX0" fmla="*/ 2275 w 288879"/>
              <a:gd name="connsiteY0" fmla="*/ 154674 h 288877"/>
              <a:gd name="connsiteX1" fmla="*/ 70514 w 288879"/>
              <a:gd name="connsiteY1" fmla="*/ 277504 h 288877"/>
              <a:gd name="connsiteX2" fmla="*/ 261583 w 288879"/>
              <a:gd name="connsiteY2" fmla="*/ 222913 h 288877"/>
              <a:gd name="connsiteX3" fmla="*/ 234287 w 288879"/>
              <a:gd name="connsiteY3" fmla="*/ 45492 h 288877"/>
              <a:gd name="connsiteX4" fmla="*/ 138753 w 288879"/>
              <a:gd name="connsiteY4" fmla="*/ 4549 h 288877"/>
              <a:gd name="connsiteX5" fmla="*/ 56866 w 288879"/>
              <a:gd name="connsiteY5" fmla="*/ 72788 h 288877"/>
              <a:gd name="connsiteX6" fmla="*/ 2275 w 288879"/>
              <a:gd name="connsiteY6" fmla="*/ 154674 h 2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79" h="288877">
                <a:moveTo>
                  <a:pt x="2275" y="154674"/>
                </a:moveTo>
                <a:cubicBezTo>
                  <a:pt x="4550" y="188793"/>
                  <a:pt x="27296" y="266131"/>
                  <a:pt x="70514" y="277504"/>
                </a:cubicBezTo>
                <a:cubicBezTo>
                  <a:pt x="113732" y="288877"/>
                  <a:pt x="234287" y="261582"/>
                  <a:pt x="261583" y="222913"/>
                </a:cubicBezTo>
                <a:cubicBezTo>
                  <a:pt x="288879" y="184244"/>
                  <a:pt x="254759" y="81886"/>
                  <a:pt x="234287" y="45492"/>
                </a:cubicBezTo>
                <a:cubicBezTo>
                  <a:pt x="213815" y="9098"/>
                  <a:pt x="168323" y="0"/>
                  <a:pt x="138753" y="4549"/>
                </a:cubicBezTo>
                <a:cubicBezTo>
                  <a:pt x="109183" y="9098"/>
                  <a:pt x="75063" y="47767"/>
                  <a:pt x="56866" y="72788"/>
                </a:cubicBezTo>
                <a:cubicBezTo>
                  <a:pt x="38669" y="97809"/>
                  <a:pt x="0" y="120555"/>
                  <a:pt x="2275" y="154674"/>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TextBox 5"/>
          <p:cNvSpPr txBox="1"/>
          <p:nvPr/>
        </p:nvSpPr>
        <p:spPr>
          <a:xfrm>
            <a:off x="357158" y="214290"/>
            <a:ext cx="3214710" cy="1077218"/>
          </a:xfrm>
          <a:prstGeom prst="rect">
            <a:avLst/>
          </a:prstGeom>
          <a:noFill/>
        </p:spPr>
        <p:txBody>
          <a:bodyPr wrap="square" rtlCol="0">
            <a:spAutoFit/>
          </a:bodyPr>
          <a:lstStyle/>
          <a:p>
            <a:pPr algn="ctr"/>
            <a:r>
              <a:rPr lang="en-GB" sz="3200" dirty="0" smtClean="0"/>
              <a:t>Here is a totipotent cell</a:t>
            </a:r>
            <a:endParaRPr lang="en-GB" sz="3200" dirty="0"/>
          </a:p>
        </p:txBody>
      </p:sp>
      <p:sp>
        <p:nvSpPr>
          <p:cNvPr id="7" name="TextBox 6"/>
          <p:cNvSpPr txBox="1"/>
          <p:nvPr/>
        </p:nvSpPr>
        <p:spPr>
          <a:xfrm>
            <a:off x="5357818" y="214290"/>
            <a:ext cx="3214710" cy="1077218"/>
          </a:xfrm>
          <a:prstGeom prst="rect">
            <a:avLst/>
          </a:prstGeom>
          <a:noFill/>
        </p:spPr>
        <p:txBody>
          <a:bodyPr wrap="square" rtlCol="0">
            <a:spAutoFit/>
          </a:bodyPr>
          <a:lstStyle/>
          <a:p>
            <a:pPr algn="ctr"/>
            <a:r>
              <a:rPr lang="en-GB" sz="3200" dirty="0" smtClean="0"/>
              <a:t>It was taken from an embryo</a:t>
            </a:r>
            <a:endParaRPr lang="en-GB" sz="3200" dirty="0"/>
          </a:p>
        </p:txBody>
      </p:sp>
      <p:sp>
        <p:nvSpPr>
          <p:cNvPr id="8" name="Rectangle 7"/>
          <p:cNvSpPr/>
          <p:nvPr/>
        </p:nvSpPr>
        <p:spPr>
          <a:xfrm>
            <a:off x="1428728" y="1857364"/>
            <a:ext cx="1214446"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929058" y="1857364"/>
            <a:ext cx="1214446" cy="7143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57950" y="1857364"/>
            <a:ext cx="1214446" cy="7143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71538" y="1866888"/>
            <a:ext cx="6991400" cy="619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14282" y="500042"/>
            <a:ext cx="3500462" cy="923330"/>
          </a:xfrm>
          <a:prstGeom prst="rect">
            <a:avLst/>
          </a:prstGeom>
          <a:noFill/>
        </p:spPr>
        <p:txBody>
          <a:bodyPr wrap="square" rtlCol="0">
            <a:spAutoFit/>
          </a:bodyPr>
          <a:lstStyle/>
          <a:p>
            <a:pPr algn="ctr"/>
            <a:r>
              <a:rPr lang="en-GB" dirty="0" smtClean="0"/>
              <a:t>Imagine it was taken from a very simple mammal, with only a single </a:t>
            </a:r>
            <a:r>
              <a:rPr lang="en-GB" b="1" dirty="0" smtClean="0"/>
              <a:t>homologous chromosome pair </a:t>
            </a:r>
            <a:endParaRPr lang="en-GB" dirty="0"/>
          </a:p>
        </p:txBody>
      </p:sp>
      <p:sp>
        <p:nvSpPr>
          <p:cNvPr id="13" name="TextBox 12"/>
          <p:cNvSpPr txBox="1"/>
          <p:nvPr/>
        </p:nvSpPr>
        <p:spPr>
          <a:xfrm>
            <a:off x="5357818" y="500042"/>
            <a:ext cx="3500462" cy="923330"/>
          </a:xfrm>
          <a:prstGeom prst="rect">
            <a:avLst/>
          </a:prstGeom>
          <a:noFill/>
        </p:spPr>
        <p:txBody>
          <a:bodyPr wrap="square" rtlCol="0">
            <a:spAutoFit/>
          </a:bodyPr>
          <a:lstStyle/>
          <a:p>
            <a:pPr algn="ctr"/>
            <a:r>
              <a:rPr lang="en-GB" dirty="0" smtClean="0"/>
              <a:t>That DNA in those </a:t>
            </a:r>
            <a:r>
              <a:rPr lang="en-GB" dirty="0" err="1" smtClean="0"/>
              <a:t>c’somes</a:t>
            </a:r>
            <a:r>
              <a:rPr lang="en-GB" dirty="0" smtClean="0"/>
              <a:t> contains genes (instructions) to make </a:t>
            </a:r>
            <a:r>
              <a:rPr lang="en-GB" b="1" dirty="0" smtClean="0"/>
              <a:t>any cell type</a:t>
            </a:r>
            <a:r>
              <a:rPr lang="en-GB" dirty="0" smtClean="0"/>
              <a:t> from </a:t>
            </a:r>
            <a:r>
              <a:rPr lang="en-GB" b="1" dirty="0" smtClean="0"/>
              <a:t>any organ</a:t>
            </a:r>
            <a:r>
              <a:rPr lang="en-GB" dirty="0" smtClean="0"/>
              <a:t>.</a:t>
            </a:r>
            <a:endParaRPr lang="en-GB" dirty="0"/>
          </a:p>
        </p:txBody>
      </p:sp>
      <p:sp>
        <p:nvSpPr>
          <p:cNvPr id="14" name="TextBox 13"/>
          <p:cNvSpPr txBox="1"/>
          <p:nvPr/>
        </p:nvSpPr>
        <p:spPr>
          <a:xfrm>
            <a:off x="857224" y="1928802"/>
            <a:ext cx="2428892" cy="369332"/>
          </a:xfrm>
          <a:prstGeom prst="rect">
            <a:avLst/>
          </a:prstGeom>
          <a:noFill/>
        </p:spPr>
        <p:txBody>
          <a:bodyPr wrap="square" rtlCol="0">
            <a:spAutoFit/>
          </a:bodyPr>
          <a:lstStyle/>
          <a:p>
            <a:pPr algn="ctr"/>
            <a:r>
              <a:rPr lang="en-GB" dirty="0" smtClean="0"/>
              <a:t>heart cell gene</a:t>
            </a:r>
            <a:endParaRPr lang="en-GB" dirty="0"/>
          </a:p>
        </p:txBody>
      </p:sp>
      <p:sp>
        <p:nvSpPr>
          <p:cNvPr id="15" name="TextBox 14"/>
          <p:cNvSpPr txBox="1"/>
          <p:nvPr/>
        </p:nvSpPr>
        <p:spPr>
          <a:xfrm>
            <a:off x="3286116" y="1928802"/>
            <a:ext cx="2428892" cy="369332"/>
          </a:xfrm>
          <a:prstGeom prst="rect">
            <a:avLst/>
          </a:prstGeom>
          <a:noFill/>
        </p:spPr>
        <p:txBody>
          <a:bodyPr wrap="square" rtlCol="0">
            <a:spAutoFit/>
          </a:bodyPr>
          <a:lstStyle/>
          <a:p>
            <a:pPr algn="ctr"/>
            <a:r>
              <a:rPr lang="en-GB" dirty="0" smtClean="0"/>
              <a:t>intestinal cell gene</a:t>
            </a:r>
            <a:endParaRPr lang="en-GB" dirty="0"/>
          </a:p>
        </p:txBody>
      </p:sp>
      <p:sp>
        <p:nvSpPr>
          <p:cNvPr id="16" name="TextBox 15"/>
          <p:cNvSpPr txBox="1"/>
          <p:nvPr/>
        </p:nvSpPr>
        <p:spPr>
          <a:xfrm>
            <a:off x="5715008" y="1916660"/>
            <a:ext cx="2428892" cy="369332"/>
          </a:xfrm>
          <a:prstGeom prst="rect">
            <a:avLst/>
          </a:prstGeom>
          <a:noFill/>
        </p:spPr>
        <p:txBody>
          <a:bodyPr wrap="square" rtlCol="0">
            <a:spAutoFit/>
          </a:bodyPr>
          <a:lstStyle/>
          <a:p>
            <a:pPr algn="ctr"/>
            <a:r>
              <a:rPr lang="en-GB" dirty="0"/>
              <a:t>b</a:t>
            </a:r>
            <a:r>
              <a:rPr lang="en-GB" dirty="0" smtClean="0"/>
              <a:t>rain cell gene</a:t>
            </a:r>
            <a:endParaRPr lang="en-GB" dirty="0"/>
          </a:p>
        </p:txBody>
      </p:sp>
      <p:sp>
        <p:nvSpPr>
          <p:cNvPr id="17" name="Freeform 16"/>
          <p:cNvSpPr/>
          <p:nvPr/>
        </p:nvSpPr>
        <p:spPr>
          <a:xfrm>
            <a:off x="1357290" y="3429000"/>
            <a:ext cx="1430740" cy="666466"/>
          </a:xfrm>
          <a:custGeom>
            <a:avLst/>
            <a:gdLst>
              <a:gd name="connsiteX0" fmla="*/ 25021 w 1430740"/>
              <a:gd name="connsiteY0" fmla="*/ 525439 h 666466"/>
              <a:gd name="connsiteX1" fmla="*/ 297976 w 1430740"/>
              <a:gd name="connsiteY1" fmla="*/ 429905 h 666466"/>
              <a:gd name="connsiteX2" fmla="*/ 420806 w 1430740"/>
              <a:gd name="connsiteY2" fmla="*/ 279779 h 666466"/>
              <a:gd name="connsiteX3" fmla="*/ 529988 w 1430740"/>
              <a:gd name="connsiteY3" fmla="*/ 75063 h 666466"/>
              <a:gd name="connsiteX4" fmla="*/ 775648 w 1430740"/>
              <a:gd name="connsiteY4" fmla="*/ 6824 h 666466"/>
              <a:gd name="connsiteX5" fmla="*/ 994012 w 1430740"/>
              <a:gd name="connsiteY5" fmla="*/ 116006 h 666466"/>
              <a:gd name="connsiteX6" fmla="*/ 1430740 w 1430740"/>
              <a:gd name="connsiteY6" fmla="*/ 34119 h 666466"/>
              <a:gd name="connsiteX7" fmla="*/ 1430740 w 1430740"/>
              <a:gd name="connsiteY7" fmla="*/ 34119 h 666466"/>
              <a:gd name="connsiteX8" fmla="*/ 1144137 w 1430740"/>
              <a:gd name="connsiteY8" fmla="*/ 197893 h 666466"/>
              <a:gd name="connsiteX9" fmla="*/ 1021307 w 1430740"/>
              <a:gd name="connsiteY9" fmla="*/ 334370 h 666466"/>
              <a:gd name="connsiteX10" fmla="*/ 1021307 w 1430740"/>
              <a:gd name="connsiteY10" fmla="*/ 429905 h 666466"/>
              <a:gd name="connsiteX11" fmla="*/ 1007660 w 1430740"/>
              <a:gd name="connsiteY11" fmla="*/ 525439 h 666466"/>
              <a:gd name="connsiteX12" fmla="*/ 843886 w 1430740"/>
              <a:gd name="connsiteY12" fmla="*/ 648269 h 666466"/>
              <a:gd name="connsiteX13" fmla="*/ 652818 w 1430740"/>
              <a:gd name="connsiteY13" fmla="*/ 634621 h 666466"/>
              <a:gd name="connsiteX14" fmla="*/ 448101 w 1430740"/>
              <a:gd name="connsiteY14" fmla="*/ 511791 h 666466"/>
              <a:gd name="connsiteX15" fmla="*/ 25021 w 1430740"/>
              <a:gd name="connsiteY15" fmla="*/ 525439 h 66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0740" h="666466">
                <a:moveTo>
                  <a:pt x="25021" y="525439"/>
                </a:moveTo>
                <a:cubicBezTo>
                  <a:pt x="0" y="511791"/>
                  <a:pt x="232012" y="470848"/>
                  <a:pt x="297976" y="429905"/>
                </a:cubicBezTo>
                <a:cubicBezTo>
                  <a:pt x="363940" y="388962"/>
                  <a:pt x="382137" y="338919"/>
                  <a:pt x="420806" y="279779"/>
                </a:cubicBezTo>
                <a:cubicBezTo>
                  <a:pt x="459475" y="220639"/>
                  <a:pt x="470848" y="120556"/>
                  <a:pt x="529988" y="75063"/>
                </a:cubicBezTo>
                <a:cubicBezTo>
                  <a:pt x="589128" y="29571"/>
                  <a:pt x="698311" y="0"/>
                  <a:pt x="775648" y="6824"/>
                </a:cubicBezTo>
                <a:cubicBezTo>
                  <a:pt x="852985" y="13648"/>
                  <a:pt x="884830" y="111457"/>
                  <a:pt x="994012" y="116006"/>
                </a:cubicBezTo>
                <a:cubicBezTo>
                  <a:pt x="1103194" y="120555"/>
                  <a:pt x="1430740" y="34119"/>
                  <a:pt x="1430740" y="34119"/>
                </a:cubicBezTo>
                <a:lnTo>
                  <a:pt x="1430740" y="34119"/>
                </a:lnTo>
                <a:cubicBezTo>
                  <a:pt x="1382973" y="61415"/>
                  <a:pt x="1212376" y="147851"/>
                  <a:pt x="1144137" y="197893"/>
                </a:cubicBezTo>
                <a:cubicBezTo>
                  <a:pt x="1075898" y="247935"/>
                  <a:pt x="1041779" y="295701"/>
                  <a:pt x="1021307" y="334370"/>
                </a:cubicBezTo>
                <a:cubicBezTo>
                  <a:pt x="1000835" y="373039"/>
                  <a:pt x="1023581" y="398060"/>
                  <a:pt x="1021307" y="429905"/>
                </a:cubicBezTo>
                <a:cubicBezTo>
                  <a:pt x="1019033" y="461750"/>
                  <a:pt x="1037230" y="489045"/>
                  <a:pt x="1007660" y="525439"/>
                </a:cubicBezTo>
                <a:cubicBezTo>
                  <a:pt x="978090" y="561833"/>
                  <a:pt x="903026" y="630072"/>
                  <a:pt x="843886" y="648269"/>
                </a:cubicBezTo>
                <a:cubicBezTo>
                  <a:pt x="784746" y="666466"/>
                  <a:pt x="718782" y="657367"/>
                  <a:pt x="652818" y="634621"/>
                </a:cubicBezTo>
                <a:cubicBezTo>
                  <a:pt x="586854" y="611875"/>
                  <a:pt x="550459" y="527713"/>
                  <a:pt x="448101" y="511791"/>
                </a:cubicBezTo>
                <a:cubicBezTo>
                  <a:pt x="345743" y="495869"/>
                  <a:pt x="50042" y="539087"/>
                  <a:pt x="25021" y="525439"/>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1878162" y="3542740"/>
            <a:ext cx="288879" cy="288877"/>
          </a:xfrm>
          <a:custGeom>
            <a:avLst/>
            <a:gdLst>
              <a:gd name="connsiteX0" fmla="*/ 2275 w 288879"/>
              <a:gd name="connsiteY0" fmla="*/ 154674 h 288877"/>
              <a:gd name="connsiteX1" fmla="*/ 70514 w 288879"/>
              <a:gd name="connsiteY1" fmla="*/ 277504 h 288877"/>
              <a:gd name="connsiteX2" fmla="*/ 261583 w 288879"/>
              <a:gd name="connsiteY2" fmla="*/ 222913 h 288877"/>
              <a:gd name="connsiteX3" fmla="*/ 234287 w 288879"/>
              <a:gd name="connsiteY3" fmla="*/ 45492 h 288877"/>
              <a:gd name="connsiteX4" fmla="*/ 138753 w 288879"/>
              <a:gd name="connsiteY4" fmla="*/ 4549 h 288877"/>
              <a:gd name="connsiteX5" fmla="*/ 56866 w 288879"/>
              <a:gd name="connsiteY5" fmla="*/ 72788 h 288877"/>
              <a:gd name="connsiteX6" fmla="*/ 2275 w 288879"/>
              <a:gd name="connsiteY6" fmla="*/ 154674 h 2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79" h="288877">
                <a:moveTo>
                  <a:pt x="2275" y="154674"/>
                </a:moveTo>
                <a:cubicBezTo>
                  <a:pt x="4550" y="188793"/>
                  <a:pt x="27296" y="266131"/>
                  <a:pt x="70514" y="277504"/>
                </a:cubicBezTo>
                <a:cubicBezTo>
                  <a:pt x="113732" y="288877"/>
                  <a:pt x="234287" y="261582"/>
                  <a:pt x="261583" y="222913"/>
                </a:cubicBezTo>
                <a:cubicBezTo>
                  <a:pt x="288879" y="184244"/>
                  <a:pt x="254759" y="81886"/>
                  <a:pt x="234287" y="45492"/>
                </a:cubicBezTo>
                <a:cubicBezTo>
                  <a:pt x="213815" y="9098"/>
                  <a:pt x="168323" y="0"/>
                  <a:pt x="138753" y="4549"/>
                </a:cubicBezTo>
                <a:cubicBezTo>
                  <a:pt x="109183" y="9098"/>
                  <a:pt x="75063" y="47767"/>
                  <a:pt x="56866" y="72788"/>
                </a:cubicBezTo>
                <a:cubicBezTo>
                  <a:pt x="38669" y="97809"/>
                  <a:pt x="0" y="120555"/>
                  <a:pt x="2275" y="154674"/>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0" name="Straight Arrow Connector 19"/>
          <p:cNvCxnSpPr>
            <a:stCxn id="14" idx="2"/>
          </p:cNvCxnSpPr>
          <p:nvPr/>
        </p:nvCxnSpPr>
        <p:spPr>
          <a:xfrm rot="5400000">
            <a:off x="1613394" y="2756410"/>
            <a:ext cx="9165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3" name="Group 22"/>
          <p:cNvGrpSpPr/>
          <p:nvPr/>
        </p:nvGrpSpPr>
        <p:grpSpPr>
          <a:xfrm rot="5798791">
            <a:off x="3863583" y="2858798"/>
            <a:ext cx="1298575" cy="1455737"/>
            <a:chOff x="3597275" y="2549525"/>
            <a:chExt cx="1298575" cy="1455737"/>
          </a:xfrm>
        </p:grpSpPr>
        <p:sp>
          <p:nvSpPr>
            <p:cNvPr id="21" name="Freeform 20"/>
            <p:cNvSpPr/>
            <p:nvPr/>
          </p:nvSpPr>
          <p:spPr>
            <a:xfrm>
              <a:off x="3597275" y="2549525"/>
              <a:ext cx="1298575" cy="1455737"/>
            </a:xfrm>
            <a:custGeom>
              <a:avLst/>
              <a:gdLst>
                <a:gd name="connsiteX0" fmla="*/ 631825 w 1298575"/>
                <a:gd name="connsiteY0" fmla="*/ 1289050 h 1455737"/>
                <a:gd name="connsiteX1" fmla="*/ 69850 w 1298575"/>
                <a:gd name="connsiteY1" fmla="*/ 365125 h 1455737"/>
                <a:gd name="connsiteX2" fmla="*/ 212725 w 1298575"/>
                <a:gd name="connsiteY2" fmla="*/ 508000 h 1455737"/>
                <a:gd name="connsiteX3" fmla="*/ 165100 w 1298575"/>
                <a:gd name="connsiteY3" fmla="*/ 279400 h 1455737"/>
                <a:gd name="connsiteX4" fmla="*/ 336550 w 1298575"/>
                <a:gd name="connsiteY4" fmla="*/ 431800 h 1455737"/>
                <a:gd name="connsiteX5" fmla="*/ 288925 w 1298575"/>
                <a:gd name="connsiteY5" fmla="*/ 250825 h 1455737"/>
                <a:gd name="connsiteX6" fmla="*/ 374650 w 1298575"/>
                <a:gd name="connsiteY6" fmla="*/ 355600 h 1455737"/>
                <a:gd name="connsiteX7" fmla="*/ 374650 w 1298575"/>
                <a:gd name="connsiteY7" fmla="*/ 146050 h 1455737"/>
                <a:gd name="connsiteX8" fmla="*/ 498475 w 1298575"/>
                <a:gd name="connsiteY8" fmla="*/ 336550 h 1455737"/>
                <a:gd name="connsiteX9" fmla="*/ 469900 w 1298575"/>
                <a:gd name="connsiteY9" fmla="*/ 98425 h 1455737"/>
                <a:gd name="connsiteX10" fmla="*/ 565150 w 1298575"/>
                <a:gd name="connsiteY10" fmla="*/ 212725 h 1455737"/>
                <a:gd name="connsiteX11" fmla="*/ 555625 w 1298575"/>
                <a:gd name="connsiteY11" fmla="*/ 98425 h 1455737"/>
                <a:gd name="connsiteX12" fmla="*/ 631825 w 1298575"/>
                <a:gd name="connsiteY12" fmla="*/ 193675 h 1455737"/>
                <a:gd name="connsiteX13" fmla="*/ 641350 w 1298575"/>
                <a:gd name="connsiteY13" fmla="*/ 41275 h 1455737"/>
                <a:gd name="connsiteX14" fmla="*/ 698500 w 1298575"/>
                <a:gd name="connsiteY14" fmla="*/ 127000 h 1455737"/>
                <a:gd name="connsiteX15" fmla="*/ 765175 w 1298575"/>
                <a:gd name="connsiteY15" fmla="*/ 136525 h 1455737"/>
                <a:gd name="connsiteX16" fmla="*/ 1231900 w 1298575"/>
                <a:gd name="connsiteY16" fmla="*/ 946150 h 1455737"/>
                <a:gd name="connsiteX17" fmla="*/ 1165225 w 1298575"/>
                <a:gd name="connsiteY17" fmla="*/ 1146175 h 1455737"/>
                <a:gd name="connsiteX18" fmla="*/ 898525 w 1298575"/>
                <a:gd name="connsiteY18" fmla="*/ 1308100 h 1455737"/>
                <a:gd name="connsiteX19" fmla="*/ 755650 w 1298575"/>
                <a:gd name="connsiteY19" fmla="*/ 1365250 h 1455737"/>
                <a:gd name="connsiteX20" fmla="*/ 631825 w 1298575"/>
                <a:gd name="connsiteY20" fmla="*/ 1289050 h 145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575" h="1455737">
                  <a:moveTo>
                    <a:pt x="631825" y="1289050"/>
                  </a:moveTo>
                  <a:cubicBezTo>
                    <a:pt x="517525" y="1122363"/>
                    <a:pt x="139700" y="495300"/>
                    <a:pt x="69850" y="365125"/>
                  </a:cubicBezTo>
                  <a:cubicBezTo>
                    <a:pt x="0" y="234950"/>
                    <a:pt x="196850" y="522288"/>
                    <a:pt x="212725" y="508000"/>
                  </a:cubicBezTo>
                  <a:cubicBezTo>
                    <a:pt x="228600" y="493713"/>
                    <a:pt x="144463" y="292100"/>
                    <a:pt x="165100" y="279400"/>
                  </a:cubicBezTo>
                  <a:cubicBezTo>
                    <a:pt x="185737" y="266700"/>
                    <a:pt x="315913" y="436562"/>
                    <a:pt x="336550" y="431800"/>
                  </a:cubicBezTo>
                  <a:cubicBezTo>
                    <a:pt x="357187" y="427038"/>
                    <a:pt x="282575" y="263525"/>
                    <a:pt x="288925" y="250825"/>
                  </a:cubicBezTo>
                  <a:cubicBezTo>
                    <a:pt x="295275" y="238125"/>
                    <a:pt x="360363" y="373062"/>
                    <a:pt x="374650" y="355600"/>
                  </a:cubicBezTo>
                  <a:cubicBezTo>
                    <a:pt x="388937" y="338138"/>
                    <a:pt x="354013" y="149225"/>
                    <a:pt x="374650" y="146050"/>
                  </a:cubicBezTo>
                  <a:cubicBezTo>
                    <a:pt x="395288" y="142875"/>
                    <a:pt x="482600" y="344487"/>
                    <a:pt x="498475" y="336550"/>
                  </a:cubicBezTo>
                  <a:cubicBezTo>
                    <a:pt x="514350" y="328613"/>
                    <a:pt x="458788" y="119062"/>
                    <a:pt x="469900" y="98425"/>
                  </a:cubicBezTo>
                  <a:cubicBezTo>
                    <a:pt x="481012" y="77788"/>
                    <a:pt x="550863" y="212725"/>
                    <a:pt x="565150" y="212725"/>
                  </a:cubicBezTo>
                  <a:cubicBezTo>
                    <a:pt x="579437" y="212725"/>
                    <a:pt x="544512" y="101600"/>
                    <a:pt x="555625" y="98425"/>
                  </a:cubicBezTo>
                  <a:cubicBezTo>
                    <a:pt x="566738" y="95250"/>
                    <a:pt x="617538" y="203200"/>
                    <a:pt x="631825" y="193675"/>
                  </a:cubicBezTo>
                  <a:cubicBezTo>
                    <a:pt x="646112" y="184150"/>
                    <a:pt x="630238" y="52387"/>
                    <a:pt x="641350" y="41275"/>
                  </a:cubicBezTo>
                  <a:cubicBezTo>
                    <a:pt x="652462" y="30163"/>
                    <a:pt x="677863" y="111125"/>
                    <a:pt x="698500" y="127000"/>
                  </a:cubicBezTo>
                  <a:cubicBezTo>
                    <a:pt x="719138" y="142875"/>
                    <a:pt x="676275" y="0"/>
                    <a:pt x="765175" y="136525"/>
                  </a:cubicBezTo>
                  <a:cubicBezTo>
                    <a:pt x="854075" y="273050"/>
                    <a:pt x="1165225" y="777875"/>
                    <a:pt x="1231900" y="946150"/>
                  </a:cubicBezTo>
                  <a:cubicBezTo>
                    <a:pt x="1298575" y="1114425"/>
                    <a:pt x="1220788" y="1085850"/>
                    <a:pt x="1165225" y="1146175"/>
                  </a:cubicBezTo>
                  <a:cubicBezTo>
                    <a:pt x="1109662" y="1206500"/>
                    <a:pt x="966787" y="1271588"/>
                    <a:pt x="898525" y="1308100"/>
                  </a:cubicBezTo>
                  <a:cubicBezTo>
                    <a:pt x="830263" y="1344612"/>
                    <a:pt x="800100" y="1370013"/>
                    <a:pt x="755650" y="1365250"/>
                  </a:cubicBezTo>
                  <a:cubicBezTo>
                    <a:pt x="711200" y="1360488"/>
                    <a:pt x="746125" y="1455737"/>
                    <a:pt x="631825" y="1289050"/>
                  </a:cubicBezTo>
                  <a:close/>
                </a:path>
              </a:pathLst>
            </a:cu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Freeform 21"/>
            <p:cNvSpPr/>
            <p:nvPr/>
          </p:nvSpPr>
          <p:spPr>
            <a:xfrm>
              <a:off x="4283121" y="3500438"/>
              <a:ext cx="288879" cy="288877"/>
            </a:xfrm>
            <a:custGeom>
              <a:avLst/>
              <a:gdLst>
                <a:gd name="connsiteX0" fmla="*/ 2275 w 288879"/>
                <a:gd name="connsiteY0" fmla="*/ 154674 h 288877"/>
                <a:gd name="connsiteX1" fmla="*/ 70514 w 288879"/>
                <a:gd name="connsiteY1" fmla="*/ 277504 h 288877"/>
                <a:gd name="connsiteX2" fmla="*/ 261583 w 288879"/>
                <a:gd name="connsiteY2" fmla="*/ 222913 h 288877"/>
                <a:gd name="connsiteX3" fmla="*/ 234287 w 288879"/>
                <a:gd name="connsiteY3" fmla="*/ 45492 h 288877"/>
                <a:gd name="connsiteX4" fmla="*/ 138753 w 288879"/>
                <a:gd name="connsiteY4" fmla="*/ 4549 h 288877"/>
                <a:gd name="connsiteX5" fmla="*/ 56866 w 288879"/>
                <a:gd name="connsiteY5" fmla="*/ 72788 h 288877"/>
                <a:gd name="connsiteX6" fmla="*/ 2275 w 288879"/>
                <a:gd name="connsiteY6" fmla="*/ 154674 h 28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79" h="288877">
                  <a:moveTo>
                    <a:pt x="2275" y="154674"/>
                  </a:moveTo>
                  <a:cubicBezTo>
                    <a:pt x="4550" y="188793"/>
                    <a:pt x="27296" y="266131"/>
                    <a:pt x="70514" y="277504"/>
                  </a:cubicBezTo>
                  <a:cubicBezTo>
                    <a:pt x="113732" y="288877"/>
                    <a:pt x="234287" y="261582"/>
                    <a:pt x="261583" y="222913"/>
                  </a:cubicBezTo>
                  <a:cubicBezTo>
                    <a:pt x="288879" y="184244"/>
                    <a:pt x="254759" y="81886"/>
                    <a:pt x="234287" y="45492"/>
                  </a:cubicBezTo>
                  <a:cubicBezTo>
                    <a:pt x="213815" y="9098"/>
                    <a:pt x="168323" y="0"/>
                    <a:pt x="138753" y="4549"/>
                  </a:cubicBezTo>
                  <a:cubicBezTo>
                    <a:pt x="109183" y="9098"/>
                    <a:pt x="75063" y="47767"/>
                    <a:pt x="56866" y="72788"/>
                  </a:cubicBezTo>
                  <a:cubicBezTo>
                    <a:pt x="38669" y="97809"/>
                    <a:pt x="0" y="120555"/>
                    <a:pt x="2275" y="154674"/>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cxnSp>
        <p:nvCxnSpPr>
          <p:cNvPr id="24" name="Straight Arrow Connector 23"/>
          <p:cNvCxnSpPr/>
          <p:nvPr/>
        </p:nvCxnSpPr>
        <p:spPr>
          <a:xfrm rot="5400000">
            <a:off x="3970054" y="2755616"/>
            <a:ext cx="9165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5" name="Freeform 24"/>
          <p:cNvSpPr/>
          <p:nvPr/>
        </p:nvSpPr>
        <p:spPr>
          <a:xfrm>
            <a:off x="6286512" y="3214686"/>
            <a:ext cx="660388" cy="831855"/>
          </a:xfrm>
          <a:custGeom>
            <a:avLst/>
            <a:gdLst>
              <a:gd name="connsiteX0" fmla="*/ 203200 w 377825"/>
              <a:gd name="connsiteY0" fmla="*/ 203200 h 419100"/>
              <a:gd name="connsiteX1" fmla="*/ 317500 w 377825"/>
              <a:gd name="connsiteY1" fmla="*/ 107950 h 419100"/>
              <a:gd name="connsiteX2" fmla="*/ 184150 w 377825"/>
              <a:gd name="connsiteY2" fmla="*/ 155575 h 419100"/>
              <a:gd name="connsiteX3" fmla="*/ 146050 w 377825"/>
              <a:gd name="connsiteY3" fmla="*/ 3175 h 419100"/>
              <a:gd name="connsiteX4" fmla="*/ 127000 w 377825"/>
              <a:gd name="connsiteY4" fmla="*/ 174625 h 419100"/>
              <a:gd name="connsiteX5" fmla="*/ 3175 w 377825"/>
              <a:gd name="connsiteY5" fmla="*/ 212725 h 419100"/>
              <a:gd name="connsiteX6" fmla="*/ 146050 w 377825"/>
              <a:gd name="connsiteY6" fmla="*/ 241300 h 419100"/>
              <a:gd name="connsiteX7" fmla="*/ 136525 w 377825"/>
              <a:gd name="connsiteY7" fmla="*/ 412750 h 419100"/>
              <a:gd name="connsiteX8" fmla="*/ 203200 w 377825"/>
              <a:gd name="connsiteY8" fmla="*/ 279400 h 419100"/>
              <a:gd name="connsiteX9" fmla="*/ 374650 w 377825"/>
              <a:gd name="connsiteY9" fmla="*/ 327025 h 419100"/>
              <a:gd name="connsiteX10" fmla="*/ 203200 w 377825"/>
              <a:gd name="connsiteY10" fmla="*/ 2032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825" h="419100">
                <a:moveTo>
                  <a:pt x="203200" y="203200"/>
                </a:moveTo>
                <a:cubicBezTo>
                  <a:pt x="193675" y="166688"/>
                  <a:pt x="320675" y="115888"/>
                  <a:pt x="317500" y="107950"/>
                </a:cubicBezTo>
                <a:cubicBezTo>
                  <a:pt x="314325" y="100012"/>
                  <a:pt x="212725" y="173037"/>
                  <a:pt x="184150" y="155575"/>
                </a:cubicBezTo>
                <a:cubicBezTo>
                  <a:pt x="155575" y="138113"/>
                  <a:pt x="155575" y="0"/>
                  <a:pt x="146050" y="3175"/>
                </a:cubicBezTo>
                <a:cubicBezTo>
                  <a:pt x="136525" y="6350"/>
                  <a:pt x="150812" y="139700"/>
                  <a:pt x="127000" y="174625"/>
                </a:cubicBezTo>
                <a:cubicBezTo>
                  <a:pt x="103188" y="209550"/>
                  <a:pt x="0" y="201612"/>
                  <a:pt x="3175" y="212725"/>
                </a:cubicBezTo>
                <a:cubicBezTo>
                  <a:pt x="6350" y="223838"/>
                  <a:pt x="123825" y="207963"/>
                  <a:pt x="146050" y="241300"/>
                </a:cubicBezTo>
                <a:cubicBezTo>
                  <a:pt x="168275" y="274637"/>
                  <a:pt x="127000" y="406400"/>
                  <a:pt x="136525" y="412750"/>
                </a:cubicBezTo>
                <a:cubicBezTo>
                  <a:pt x="146050" y="419100"/>
                  <a:pt x="163513" y="293687"/>
                  <a:pt x="203200" y="279400"/>
                </a:cubicBezTo>
                <a:cubicBezTo>
                  <a:pt x="242887" y="265113"/>
                  <a:pt x="371475" y="333375"/>
                  <a:pt x="374650" y="327025"/>
                </a:cubicBezTo>
                <a:cubicBezTo>
                  <a:pt x="377825" y="320675"/>
                  <a:pt x="212725" y="239712"/>
                  <a:pt x="203200" y="203200"/>
                </a:cubicBezTo>
                <a:close/>
              </a:path>
            </a:pathLst>
          </a:cu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rot="5400000">
            <a:off x="6470384" y="2755616"/>
            <a:ext cx="9165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14282" y="4357694"/>
            <a:ext cx="8715436" cy="2308324"/>
          </a:xfrm>
          <a:prstGeom prst="rect">
            <a:avLst/>
          </a:prstGeom>
          <a:noFill/>
        </p:spPr>
        <p:txBody>
          <a:bodyPr wrap="square" rtlCol="0">
            <a:spAutoFit/>
          </a:bodyPr>
          <a:lstStyle/>
          <a:p>
            <a:pPr algn="ctr"/>
            <a:r>
              <a:rPr lang="en-GB" sz="2400" dirty="0" smtClean="0"/>
              <a:t>The </a:t>
            </a:r>
            <a:r>
              <a:rPr lang="en-GB" sz="2400" b="1" dirty="0" smtClean="0">
                <a:solidFill>
                  <a:srgbClr val="FF0000"/>
                </a:solidFill>
              </a:rPr>
              <a:t>lineage</a:t>
            </a:r>
            <a:r>
              <a:rPr lang="en-GB" sz="2400" dirty="0" smtClean="0"/>
              <a:t> that the stem cell takes, depends on which genes within it, are </a:t>
            </a:r>
            <a:r>
              <a:rPr lang="en-GB" sz="2400" b="1" dirty="0" smtClean="0">
                <a:solidFill>
                  <a:srgbClr val="00B050"/>
                </a:solidFill>
              </a:rPr>
              <a:t>expressed</a:t>
            </a:r>
            <a:r>
              <a:rPr lang="en-GB" sz="2400" b="1" dirty="0" smtClean="0"/>
              <a:t>.</a:t>
            </a:r>
          </a:p>
          <a:p>
            <a:pPr algn="ctr"/>
            <a:r>
              <a:rPr lang="en-GB" sz="2400" dirty="0" smtClean="0"/>
              <a:t>If genes related to heart structure are expressed, the stem cell will become a </a:t>
            </a:r>
            <a:r>
              <a:rPr lang="en-GB" sz="2400" b="1" dirty="0" smtClean="0">
                <a:solidFill>
                  <a:srgbClr val="7030A0"/>
                </a:solidFill>
              </a:rPr>
              <a:t>heart cell</a:t>
            </a:r>
            <a:r>
              <a:rPr lang="en-GB" sz="2400" dirty="0" smtClean="0"/>
              <a:t>.</a:t>
            </a:r>
          </a:p>
          <a:p>
            <a:pPr algn="ctr"/>
            <a:r>
              <a:rPr lang="en-GB" sz="2400" dirty="0" smtClean="0"/>
              <a:t>Once a stem cell differentiates, it can </a:t>
            </a:r>
            <a:r>
              <a:rPr lang="en-GB" sz="2400" b="1" dirty="0" smtClean="0">
                <a:solidFill>
                  <a:srgbClr val="FF0000"/>
                </a:solidFill>
              </a:rPr>
              <a:t>never go back to being totipotent</a:t>
            </a:r>
            <a:r>
              <a:rPr lang="en-GB" sz="2400" dirty="0" smtClean="0"/>
              <a:t>.</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5" presetClass="exit" presetSubtype="10" fill="hold" grpId="1" nodeType="withEffect">
                                  <p:stCondLst>
                                    <p:cond delay="0"/>
                                  </p:stCondLst>
                                  <p:childTnLst>
                                    <p:animEffect transition="out" filter="checkerboard(across)">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5"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across)">
                                      <p:cBhvr>
                                        <p:cTn id="40" dur="500"/>
                                        <p:tgtEl>
                                          <p:spTgt spid="13"/>
                                        </p:tgtEl>
                                      </p:cBhvr>
                                    </p:animEffect>
                                  </p:childTnLst>
                                </p:cTn>
                              </p:par>
                              <p:par>
                                <p:cTn id="41" presetID="5" presetClass="exit" presetSubtype="10" fill="hold" grpId="1" nodeType="withEffect">
                                  <p:stCondLst>
                                    <p:cond delay="0"/>
                                  </p:stCondLst>
                                  <p:childTnLst>
                                    <p:animEffect transition="out" filter="checkerboard(across)">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5"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across)">
                                      <p:cBhvr>
                                        <p:cTn id="46" dur="500"/>
                                        <p:tgtEl>
                                          <p:spTgt spid="1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heckerboard(across)">
                                      <p:cBhvr>
                                        <p:cTn id="49" dur="500"/>
                                        <p:tgtEl>
                                          <p:spTgt spid="15"/>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Effect transition="in" filter="checkerboard(across)">
                                      <p:cBhvr>
                                        <p:cTn id="57" dur="500"/>
                                        <p:tgtEl>
                                          <p:spTgt spid="2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8"/>
                                        </p:tgtEl>
                                      </p:cBhvr>
                                      <p:by x="150000" y="150000"/>
                                    </p:animScale>
                                  </p:childTnLst>
                                </p:cTn>
                              </p:par>
                              <p:par>
                                <p:cTn id="62" presetID="1" presetClass="emph" presetSubtype="2" fill="hold" nodeType="withEffect">
                                  <p:stCondLst>
                                    <p:cond delay="0"/>
                                  </p:stCondLst>
                                  <p:childTnLst>
                                    <p:animClr clrSpc="rgb">
                                      <p:cBhvr>
                                        <p:cTn id="63" dur="2000" fill="hold"/>
                                        <p:tgtEl>
                                          <p:spTgt spid="8"/>
                                        </p:tgtEl>
                                        <p:attrNameLst>
                                          <p:attrName>fillcolor</p:attrName>
                                        </p:attrNameLst>
                                      </p:cBhvr>
                                      <p:to>
                                        <a:srgbClr val="82302E"/>
                                      </p:to>
                                    </p:animClr>
                                    <p:set>
                                      <p:cBhvr>
                                        <p:cTn id="64" dur="2000" fill="hold"/>
                                        <p:tgtEl>
                                          <p:spTgt spid="8"/>
                                        </p:tgtEl>
                                        <p:attrNameLst>
                                          <p:attrName>fill.type</p:attrName>
                                        </p:attrNameLst>
                                      </p:cBhvr>
                                      <p:to>
                                        <p:strVal val="solid"/>
                                      </p:to>
                                    </p:set>
                                    <p:set>
                                      <p:cBhvr>
                                        <p:cTn id="65" dur="2000" fill="hold"/>
                                        <p:tgtEl>
                                          <p:spTgt spid="8"/>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checkerboard(across)">
                                      <p:cBhvr>
                                        <p:cTn id="73" dur="500"/>
                                        <p:tgtEl>
                                          <p:spTgt spid="17"/>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heckerboard(across)">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grpId="1" nodeType="clickEffect">
                                  <p:stCondLst>
                                    <p:cond delay="0"/>
                                  </p:stCondLst>
                                  <p:childTnLst>
                                    <p:animScale>
                                      <p:cBhvr>
                                        <p:cTn id="80" dur="2000" fill="hold"/>
                                        <p:tgtEl>
                                          <p:spTgt spid="9"/>
                                        </p:tgtEl>
                                      </p:cBhvr>
                                      <p:by x="150000" y="150000"/>
                                    </p:animScale>
                                  </p:childTnLst>
                                </p:cTn>
                              </p:par>
                              <p:par>
                                <p:cTn id="81" presetID="1" presetClass="emph" presetSubtype="2" fill="hold" nodeType="withEffect">
                                  <p:stCondLst>
                                    <p:cond delay="0"/>
                                  </p:stCondLst>
                                  <p:childTnLst>
                                    <p:animClr clrSpc="rgb">
                                      <p:cBhvr>
                                        <p:cTn id="82" dur="2000" fill="hold"/>
                                        <p:tgtEl>
                                          <p:spTgt spid="9"/>
                                        </p:tgtEl>
                                        <p:attrNameLst>
                                          <p:attrName>fillcolor</p:attrName>
                                        </p:attrNameLst>
                                      </p:cBhvr>
                                      <p:to>
                                        <a:srgbClr val="379A2A"/>
                                      </p:to>
                                    </p:animClr>
                                    <p:set>
                                      <p:cBhvr>
                                        <p:cTn id="83" dur="2000" fill="hold"/>
                                        <p:tgtEl>
                                          <p:spTgt spid="9"/>
                                        </p:tgtEl>
                                        <p:attrNameLst>
                                          <p:attrName>fill.type</p:attrName>
                                        </p:attrNameLst>
                                      </p:cBhvr>
                                      <p:to>
                                        <p:strVal val="solid"/>
                                      </p:to>
                                    </p:set>
                                    <p:set>
                                      <p:cBhvr>
                                        <p:cTn id="84" dur="2000" fill="hold"/>
                                        <p:tgtEl>
                                          <p:spTgt spid="9"/>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checkerboard(across)">
                                      <p:cBhvr>
                                        <p:cTn id="89" dur="500"/>
                                        <p:tgtEl>
                                          <p:spTgt spid="23"/>
                                        </p:tgtEl>
                                      </p:cBhvr>
                                    </p:animEffect>
                                  </p:childTnLst>
                                </p:cTn>
                              </p:par>
                              <p:par>
                                <p:cTn id="90" presetID="5" presetClass="entr" presetSubtype="10"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checkerboard(across)">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grpId="1" nodeType="clickEffect">
                                  <p:stCondLst>
                                    <p:cond delay="0"/>
                                  </p:stCondLst>
                                  <p:childTnLst>
                                    <p:animScale>
                                      <p:cBhvr>
                                        <p:cTn id="96" dur="2000" fill="hold"/>
                                        <p:tgtEl>
                                          <p:spTgt spid="10"/>
                                        </p:tgtEl>
                                      </p:cBhvr>
                                      <p:by x="150000" y="150000"/>
                                    </p:animScale>
                                  </p:childTnLst>
                                </p:cTn>
                              </p:par>
                              <p:par>
                                <p:cTn id="97" presetID="1" presetClass="emph" presetSubtype="2" fill="hold" nodeType="withEffect">
                                  <p:stCondLst>
                                    <p:cond delay="0"/>
                                  </p:stCondLst>
                                  <p:childTnLst>
                                    <p:animClr clrSpc="rgb">
                                      <p:cBhvr>
                                        <p:cTn id="98" dur="2000" fill="hold"/>
                                        <p:tgtEl>
                                          <p:spTgt spid="10"/>
                                        </p:tgtEl>
                                        <p:attrNameLst>
                                          <p:attrName>fillcolor</p:attrName>
                                        </p:attrNameLst>
                                      </p:cBhvr>
                                      <p:to>
                                        <a:srgbClr val="612466"/>
                                      </p:to>
                                    </p:animClr>
                                    <p:set>
                                      <p:cBhvr>
                                        <p:cTn id="99" dur="2000" fill="hold"/>
                                        <p:tgtEl>
                                          <p:spTgt spid="10"/>
                                        </p:tgtEl>
                                        <p:attrNameLst>
                                          <p:attrName>fill.type</p:attrName>
                                        </p:attrNameLst>
                                      </p:cBhvr>
                                      <p:to>
                                        <p:strVal val="solid"/>
                                      </p:to>
                                    </p:set>
                                    <p:set>
                                      <p:cBhvr>
                                        <p:cTn id="100" dur="2000" fill="hold"/>
                                        <p:tgtEl>
                                          <p:spTgt spid="10"/>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checkerboard(across)">
                                      <p:cBhvr>
                                        <p:cTn id="105" dur="500"/>
                                        <p:tgtEl>
                                          <p:spTgt spid="26"/>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checkerboard(across)">
                                      <p:cBhvr>
                                        <p:cTn id="108" dur="500"/>
                                        <p:tgtEl>
                                          <p:spTgt spid="25"/>
                                        </p:tgtEl>
                                      </p:cBhvr>
                                    </p:animEffect>
                                  </p:childTnLst>
                                </p:cTn>
                              </p:par>
                              <p:par>
                                <p:cTn id="109" presetID="5" presetClass="entr" presetSubtype="10" fill="hold"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checkerboard(across)">
                                      <p:cBhvr>
                                        <p:cTn id="111" dur="500"/>
                                        <p:tgtEl>
                                          <p:spTgt spid="27"/>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nodeType="clickEffect">
                                  <p:stCondLst>
                                    <p:cond delay="0"/>
                                  </p:stCondLst>
                                  <p:childTnLst>
                                    <p:set>
                                      <p:cBhvr>
                                        <p:cTn id="115" dur="1" fill="hold">
                                          <p:stCondLst>
                                            <p:cond delay="0"/>
                                          </p:stCondLst>
                                        </p:cTn>
                                        <p:tgtEl>
                                          <p:spTgt spid="28">
                                            <p:txEl>
                                              <p:pRg st="1" end="1"/>
                                            </p:txEl>
                                          </p:spTgt>
                                        </p:tgtEl>
                                        <p:attrNameLst>
                                          <p:attrName>style.visibility</p:attrName>
                                        </p:attrNameLst>
                                      </p:cBhvr>
                                      <p:to>
                                        <p:strVal val="visible"/>
                                      </p:to>
                                    </p:set>
                                    <p:animEffect transition="in" filter="checkerboard(across)">
                                      <p:cBhvr>
                                        <p:cTn id="116" dur="500"/>
                                        <p:tgtEl>
                                          <p:spTgt spid="28">
                                            <p:txEl>
                                              <p:pRg st="1" end="1"/>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nodeType="clickEffect">
                                  <p:stCondLst>
                                    <p:cond delay="0"/>
                                  </p:stCondLst>
                                  <p:childTnLst>
                                    <p:set>
                                      <p:cBhvr>
                                        <p:cTn id="120" dur="1" fill="hold">
                                          <p:stCondLst>
                                            <p:cond delay="0"/>
                                          </p:stCondLst>
                                        </p:cTn>
                                        <p:tgtEl>
                                          <p:spTgt spid="28">
                                            <p:txEl>
                                              <p:pRg st="2" end="2"/>
                                            </p:txEl>
                                          </p:spTgt>
                                        </p:tgtEl>
                                        <p:attrNameLst>
                                          <p:attrName>style.visibility</p:attrName>
                                        </p:attrNameLst>
                                      </p:cBhvr>
                                      <p:to>
                                        <p:strVal val="visible"/>
                                      </p:to>
                                    </p:set>
                                    <p:animEffect transition="in" filter="checkerboard(across)">
                                      <p:cBhvr>
                                        <p:cTn id="121"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6" grpId="1"/>
      <p:bldP spid="7" grpId="0"/>
      <p:bldP spid="7" grpId="1"/>
      <p:bldP spid="8" grpId="0" animBg="1"/>
      <p:bldP spid="8" grpId="1" animBg="1"/>
      <p:bldP spid="9" grpId="0" animBg="1"/>
      <p:bldP spid="9" grpId="1" animBg="1"/>
      <p:bldP spid="10" grpId="0" animBg="1"/>
      <p:bldP spid="10" grpId="1" animBg="1"/>
      <p:bldP spid="11" grpId="0" animBg="1"/>
      <p:bldP spid="11" grpId="1" animBg="1"/>
      <p:bldP spid="12" grpId="0"/>
      <p:bldP spid="13" grpId="1"/>
      <p:bldP spid="14" grpId="0"/>
      <p:bldP spid="15" grpId="0"/>
      <p:bldP spid="16" grpId="0"/>
      <p:bldP spid="17" grpId="0" animBg="1"/>
      <p:bldP spid="18"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Autofit/>
          </a:bodyPr>
          <a:lstStyle/>
          <a:p>
            <a:r>
              <a:rPr lang="en-GB" sz="3800" dirty="0" smtClean="0"/>
              <a:t>Unused library</a:t>
            </a:r>
            <a:endParaRPr lang="en-GB" sz="3800" dirty="0"/>
          </a:p>
        </p:txBody>
      </p:sp>
      <p:sp>
        <p:nvSpPr>
          <p:cNvPr id="12" name="Content Placeholder 2"/>
          <p:cNvSpPr>
            <a:spLocks noGrp="1"/>
          </p:cNvSpPr>
          <p:nvPr>
            <p:ph idx="1"/>
          </p:nvPr>
        </p:nvSpPr>
        <p:spPr>
          <a:xfrm>
            <a:off x="214282" y="571480"/>
            <a:ext cx="8715436" cy="6072230"/>
          </a:xfrm>
        </p:spPr>
        <p:txBody>
          <a:bodyPr>
            <a:normAutofit/>
          </a:bodyPr>
          <a:lstStyle/>
          <a:p>
            <a:pPr marL="0" algn="ctr">
              <a:buNone/>
            </a:pPr>
            <a:r>
              <a:rPr lang="en-GB" sz="2800" dirty="0" smtClean="0"/>
              <a:t>Most of the DNA in a cell is never even transcribed!</a:t>
            </a:r>
          </a:p>
          <a:p>
            <a:pPr marL="0" algn="ctr">
              <a:buNone/>
            </a:pPr>
            <a:r>
              <a:rPr lang="en-GB" sz="2800" dirty="0" smtClean="0"/>
              <a:t>E.g.: If a cell differentiates into a </a:t>
            </a:r>
            <a:r>
              <a:rPr lang="en-GB" sz="2800" b="1" dirty="0" smtClean="0">
                <a:solidFill>
                  <a:srgbClr val="FF0000"/>
                </a:solidFill>
              </a:rPr>
              <a:t>liver cell</a:t>
            </a:r>
            <a:r>
              <a:rPr lang="en-GB" sz="2800" dirty="0" smtClean="0"/>
              <a:t>, it will never need to translate any mRNA that is </a:t>
            </a:r>
            <a:r>
              <a:rPr lang="en-GB" sz="2800" b="1" dirty="0" smtClean="0">
                <a:solidFill>
                  <a:srgbClr val="00B050"/>
                </a:solidFill>
              </a:rPr>
              <a:t>not</a:t>
            </a:r>
            <a:r>
              <a:rPr lang="en-GB" sz="2800" dirty="0" smtClean="0"/>
              <a:t> involved in liver activities.</a:t>
            </a:r>
          </a:p>
          <a:p>
            <a:pPr marL="0" algn="ctr">
              <a:buNone/>
            </a:pPr>
            <a:endParaRPr lang="en-GB" sz="2800" dirty="0"/>
          </a:p>
          <a:p>
            <a:pPr marL="0" algn="ctr">
              <a:buNone/>
            </a:pPr>
            <a:r>
              <a:rPr lang="en-GB" sz="2800" dirty="0" smtClean="0"/>
              <a:t>It still has DNA in it that is related to every other cell in the body, but the only ‘special’ gene it may ever need to transcribe, could be the one for </a:t>
            </a:r>
            <a:r>
              <a:rPr lang="en-GB" sz="2800" b="1" dirty="0" smtClean="0">
                <a:solidFill>
                  <a:srgbClr val="FF0000"/>
                </a:solidFill>
              </a:rPr>
              <a:t>insulin</a:t>
            </a:r>
            <a:r>
              <a:rPr lang="en-GB" sz="2800" dirty="0" smtClean="0"/>
              <a:t>.</a:t>
            </a:r>
          </a:p>
          <a:p>
            <a:pPr marL="0" algn="ctr">
              <a:buNone/>
            </a:pPr>
            <a:endParaRPr lang="en-GB" sz="2800" dirty="0"/>
          </a:p>
          <a:p>
            <a:pPr marL="0" algn="ctr">
              <a:buNone/>
            </a:pPr>
            <a:r>
              <a:rPr lang="en-GB" sz="2800" dirty="0" smtClean="0"/>
              <a:t>In summary: Totipotent  stem cells are </a:t>
            </a:r>
            <a:r>
              <a:rPr lang="en-GB" sz="2800" b="1" dirty="0" smtClean="0">
                <a:solidFill>
                  <a:srgbClr val="0070C0"/>
                </a:solidFill>
              </a:rPr>
              <a:t>unspecialised</a:t>
            </a:r>
            <a:r>
              <a:rPr lang="en-GB" sz="2800" dirty="0" smtClean="0"/>
              <a:t>. They occur briefly in </a:t>
            </a:r>
            <a:r>
              <a:rPr lang="en-GB" sz="2800" b="1" dirty="0" smtClean="0">
                <a:solidFill>
                  <a:schemeClr val="accent6">
                    <a:lumMod val="75000"/>
                  </a:schemeClr>
                </a:solidFill>
              </a:rPr>
              <a:t>embryos</a:t>
            </a:r>
            <a:r>
              <a:rPr lang="en-GB" sz="2800" b="1" dirty="0" smtClean="0"/>
              <a:t>. </a:t>
            </a:r>
            <a:r>
              <a:rPr lang="en-GB" sz="2800" dirty="0" smtClean="0"/>
              <a:t>They can differentiate into any type of cell. Once they differentiate, they lose their totipotency.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checkerboard(across)">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checkerboard(across)">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Autofit/>
          </a:bodyPr>
          <a:lstStyle/>
          <a:p>
            <a:r>
              <a:rPr lang="en-GB" sz="3800" dirty="0" smtClean="0"/>
              <a:t>Taking a specific route...</a:t>
            </a:r>
            <a:endParaRPr lang="en-GB" sz="3800" dirty="0"/>
          </a:p>
        </p:txBody>
      </p:sp>
      <p:sp>
        <p:nvSpPr>
          <p:cNvPr id="12" name="Content Placeholder 2"/>
          <p:cNvSpPr>
            <a:spLocks noGrp="1"/>
          </p:cNvSpPr>
          <p:nvPr>
            <p:ph idx="1"/>
          </p:nvPr>
        </p:nvSpPr>
        <p:spPr>
          <a:xfrm>
            <a:off x="214282" y="571480"/>
            <a:ext cx="8715436" cy="6072230"/>
          </a:xfrm>
        </p:spPr>
        <p:txBody>
          <a:bodyPr>
            <a:normAutofit/>
          </a:bodyPr>
          <a:lstStyle/>
          <a:p>
            <a:pPr marL="0" algn="ctr">
              <a:buNone/>
            </a:pPr>
            <a:r>
              <a:rPr lang="en-GB" sz="2800" dirty="0" smtClean="0"/>
              <a:t>A developing embryo contains entirely totipotent cells for the first few weeks of its existence.</a:t>
            </a:r>
            <a:endParaRPr lang="en-GB" sz="2800" dirty="0" smtClean="0"/>
          </a:p>
        </p:txBody>
      </p:sp>
      <p:grpSp>
        <p:nvGrpSpPr>
          <p:cNvPr id="4" name="Group 3"/>
          <p:cNvGrpSpPr/>
          <p:nvPr/>
        </p:nvGrpSpPr>
        <p:grpSpPr>
          <a:xfrm rot="8992983">
            <a:off x="2008538" y="3499074"/>
            <a:ext cx="357190" cy="285752"/>
            <a:chOff x="4643438" y="1500174"/>
            <a:chExt cx="3488267" cy="3043161"/>
          </a:xfrm>
          <a:solidFill>
            <a:srgbClr val="00B0F0"/>
          </a:solidFill>
        </p:grpSpPr>
        <p:sp>
          <p:nvSpPr>
            <p:cNvPr id="5" name="Freeform 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7" name="Group 6"/>
          <p:cNvGrpSpPr/>
          <p:nvPr/>
        </p:nvGrpSpPr>
        <p:grpSpPr>
          <a:xfrm rot="15223644">
            <a:off x="2205897" y="3348852"/>
            <a:ext cx="357190" cy="285752"/>
            <a:chOff x="4643438" y="1500174"/>
            <a:chExt cx="3488267" cy="3043161"/>
          </a:xfrm>
          <a:solidFill>
            <a:srgbClr val="00B0F0"/>
          </a:solidFill>
        </p:grpSpPr>
        <p:sp>
          <p:nvSpPr>
            <p:cNvPr id="8" name="Freeform 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 name="Group 9"/>
          <p:cNvGrpSpPr/>
          <p:nvPr/>
        </p:nvGrpSpPr>
        <p:grpSpPr>
          <a:xfrm rot="8992983">
            <a:off x="2277821" y="2822141"/>
            <a:ext cx="357190" cy="285752"/>
            <a:chOff x="4643438" y="1500174"/>
            <a:chExt cx="3488267" cy="3043161"/>
          </a:xfrm>
          <a:solidFill>
            <a:srgbClr val="00B0F0"/>
          </a:solidFill>
        </p:grpSpPr>
        <p:sp>
          <p:nvSpPr>
            <p:cNvPr id="11" name="Freeform 1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4" name="Group 13"/>
          <p:cNvGrpSpPr/>
          <p:nvPr/>
        </p:nvGrpSpPr>
        <p:grpSpPr>
          <a:xfrm rot="3047549">
            <a:off x="1563779" y="3528093"/>
            <a:ext cx="357190" cy="285752"/>
            <a:chOff x="4643438" y="1500174"/>
            <a:chExt cx="3488267" cy="3043161"/>
          </a:xfrm>
          <a:solidFill>
            <a:srgbClr val="00B0F0"/>
          </a:solidFill>
        </p:grpSpPr>
        <p:sp>
          <p:nvSpPr>
            <p:cNvPr id="15" name="Freeform 1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7" name="Group 16"/>
          <p:cNvGrpSpPr/>
          <p:nvPr/>
        </p:nvGrpSpPr>
        <p:grpSpPr>
          <a:xfrm rot="17642433">
            <a:off x="1864624" y="3064876"/>
            <a:ext cx="357190" cy="285752"/>
            <a:chOff x="4643438" y="1500174"/>
            <a:chExt cx="3488267" cy="3043161"/>
          </a:xfrm>
          <a:solidFill>
            <a:srgbClr val="00B0F0"/>
          </a:solidFill>
        </p:grpSpPr>
        <p:sp>
          <p:nvSpPr>
            <p:cNvPr id="18" name="Freeform 1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20" name="Group 19"/>
          <p:cNvGrpSpPr/>
          <p:nvPr/>
        </p:nvGrpSpPr>
        <p:grpSpPr>
          <a:xfrm rot="15207427">
            <a:off x="2246097" y="2631172"/>
            <a:ext cx="357190" cy="285752"/>
            <a:chOff x="4643438" y="1500174"/>
            <a:chExt cx="3488267" cy="3043161"/>
          </a:xfrm>
          <a:solidFill>
            <a:srgbClr val="00B0F0"/>
          </a:solidFill>
        </p:grpSpPr>
        <p:sp>
          <p:nvSpPr>
            <p:cNvPr id="21" name="Freeform 2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23" name="Group 22"/>
          <p:cNvGrpSpPr/>
          <p:nvPr/>
        </p:nvGrpSpPr>
        <p:grpSpPr>
          <a:xfrm rot="8992983">
            <a:off x="2548743" y="3083279"/>
            <a:ext cx="357190" cy="285752"/>
            <a:chOff x="4643438" y="1500174"/>
            <a:chExt cx="3488267" cy="3043161"/>
          </a:xfrm>
        </p:grpSpPr>
        <p:sp>
          <p:nvSpPr>
            <p:cNvPr id="24" name="Freeform 2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p:cNvGrpSpPr/>
          <p:nvPr/>
        </p:nvGrpSpPr>
        <p:grpSpPr>
          <a:xfrm rot="1683995">
            <a:off x="2501653" y="2870974"/>
            <a:ext cx="357190" cy="285752"/>
            <a:chOff x="4643438" y="1500174"/>
            <a:chExt cx="3488267" cy="3043161"/>
          </a:xfrm>
        </p:grpSpPr>
        <p:sp>
          <p:nvSpPr>
            <p:cNvPr id="27" name="Freeform 2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9" name="Group 28"/>
          <p:cNvGrpSpPr/>
          <p:nvPr/>
        </p:nvGrpSpPr>
        <p:grpSpPr>
          <a:xfrm rot="8992983">
            <a:off x="2404928" y="2626432"/>
            <a:ext cx="357190" cy="285752"/>
            <a:chOff x="4643438" y="1500174"/>
            <a:chExt cx="3488267" cy="3043161"/>
          </a:xfrm>
        </p:grpSpPr>
        <p:sp>
          <p:nvSpPr>
            <p:cNvPr id="30" name="Freeform 2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2" name="Group 31"/>
          <p:cNvGrpSpPr/>
          <p:nvPr/>
        </p:nvGrpSpPr>
        <p:grpSpPr>
          <a:xfrm rot="940237">
            <a:off x="2491923" y="3301923"/>
            <a:ext cx="357190" cy="285752"/>
            <a:chOff x="4643438" y="1500174"/>
            <a:chExt cx="3488267" cy="3043161"/>
          </a:xfrm>
        </p:grpSpPr>
        <p:sp>
          <p:nvSpPr>
            <p:cNvPr id="33" name="Freeform 3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5" name="Group 34"/>
          <p:cNvGrpSpPr/>
          <p:nvPr/>
        </p:nvGrpSpPr>
        <p:grpSpPr>
          <a:xfrm rot="8992983">
            <a:off x="2336443" y="3518820"/>
            <a:ext cx="357190" cy="285752"/>
            <a:chOff x="4643438" y="1500174"/>
            <a:chExt cx="3488267" cy="3043161"/>
          </a:xfrm>
        </p:grpSpPr>
        <p:sp>
          <p:nvSpPr>
            <p:cNvPr id="36" name="Freeform 3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8" name="Group 37"/>
          <p:cNvGrpSpPr/>
          <p:nvPr/>
        </p:nvGrpSpPr>
        <p:grpSpPr>
          <a:xfrm rot="16339622">
            <a:off x="2120890" y="3719555"/>
            <a:ext cx="357190" cy="285752"/>
            <a:chOff x="4643438" y="1500174"/>
            <a:chExt cx="3488267" cy="3043161"/>
          </a:xfrm>
        </p:grpSpPr>
        <p:sp>
          <p:nvSpPr>
            <p:cNvPr id="39" name="Freeform 3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1" name="Group 40"/>
          <p:cNvGrpSpPr/>
          <p:nvPr/>
        </p:nvGrpSpPr>
        <p:grpSpPr>
          <a:xfrm rot="8992983">
            <a:off x="1884335" y="3821467"/>
            <a:ext cx="357190" cy="285752"/>
            <a:chOff x="4643438" y="1500174"/>
            <a:chExt cx="3488267" cy="3043161"/>
          </a:xfrm>
        </p:grpSpPr>
        <p:sp>
          <p:nvSpPr>
            <p:cNvPr id="42" name="Freeform 4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4" name="Group 43"/>
          <p:cNvGrpSpPr/>
          <p:nvPr/>
        </p:nvGrpSpPr>
        <p:grpSpPr>
          <a:xfrm rot="1980152">
            <a:off x="1637057" y="3831233"/>
            <a:ext cx="357190" cy="285752"/>
            <a:chOff x="4643438" y="1500174"/>
            <a:chExt cx="3488267" cy="3043161"/>
          </a:xfrm>
        </p:grpSpPr>
        <p:sp>
          <p:nvSpPr>
            <p:cNvPr id="45" name="Freeform 4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7" name="Group 46"/>
          <p:cNvGrpSpPr/>
          <p:nvPr/>
        </p:nvGrpSpPr>
        <p:grpSpPr>
          <a:xfrm rot="8992983">
            <a:off x="1457324" y="3714501"/>
            <a:ext cx="357190" cy="285752"/>
            <a:chOff x="4643438" y="1500174"/>
            <a:chExt cx="3488267" cy="3043161"/>
          </a:xfrm>
        </p:grpSpPr>
        <p:sp>
          <p:nvSpPr>
            <p:cNvPr id="48" name="Freeform 4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0" name="Group 49"/>
          <p:cNvGrpSpPr/>
          <p:nvPr/>
        </p:nvGrpSpPr>
        <p:grpSpPr>
          <a:xfrm rot="17704374">
            <a:off x="1256874" y="3607168"/>
            <a:ext cx="357190" cy="285752"/>
            <a:chOff x="4643438" y="1500174"/>
            <a:chExt cx="3488267" cy="3043161"/>
          </a:xfrm>
        </p:grpSpPr>
        <p:sp>
          <p:nvSpPr>
            <p:cNvPr id="51" name="Freeform 5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3" name="Group 52"/>
          <p:cNvGrpSpPr/>
          <p:nvPr/>
        </p:nvGrpSpPr>
        <p:grpSpPr>
          <a:xfrm rot="8992983">
            <a:off x="1087580" y="3474363"/>
            <a:ext cx="357190" cy="285752"/>
            <a:chOff x="4643438" y="1500174"/>
            <a:chExt cx="3488267" cy="3043161"/>
          </a:xfrm>
        </p:grpSpPr>
        <p:sp>
          <p:nvSpPr>
            <p:cNvPr id="54" name="Freeform 5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6" name="Group 55"/>
          <p:cNvGrpSpPr/>
          <p:nvPr/>
        </p:nvGrpSpPr>
        <p:grpSpPr>
          <a:xfrm rot="3753755">
            <a:off x="936317" y="3313793"/>
            <a:ext cx="357190" cy="285752"/>
            <a:chOff x="4643438" y="1500174"/>
            <a:chExt cx="3488267" cy="3043161"/>
          </a:xfrm>
        </p:grpSpPr>
        <p:sp>
          <p:nvSpPr>
            <p:cNvPr id="57" name="Freeform 5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9" name="Group 58"/>
          <p:cNvGrpSpPr/>
          <p:nvPr/>
        </p:nvGrpSpPr>
        <p:grpSpPr>
          <a:xfrm rot="8992983">
            <a:off x="805933" y="3121077"/>
            <a:ext cx="357190" cy="285752"/>
            <a:chOff x="4643438" y="1500174"/>
            <a:chExt cx="3488267" cy="3043161"/>
          </a:xfrm>
        </p:grpSpPr>
        <p:sp>
          <p:nvSpPr>
            <p:cNvPr id="60" name="Freeform 5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2" name="Group 61"/>
          <p:cNvGrpSpPr/>
          <p:nvPr/>
        </p:nvGrpSpPr>
        <p:grpSpPr>
          <a:xfrm rot="6904273">
            <a:off x="709208" y="2876536"/>
            <a:ext cx="357190" cy="285752"/>
            <a:chOff x="4643438" y="1500174"/>
            <a:chExt cx="3488267" cy="3043161"/>
          </a:xfrm>
        </p:grpSpPr>
        <p:sp>
          <p:nvSpPr>
            <p:cNvPr id="63" name="Freeform 6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5" name="Group 64"/>
          <p:cNvGrpSpPr/>
          <p:nvPr/>
        </p:nvGrpSpPr>
        <p:grpSpPr>
          <a:xfrm rot="8992983">
            <a:off x="690491" y="2643042"/>
            <a:ext cx="357190" cy="285752"/>
            <a:chOff x="4643438" y="1500174"/>
            <a:chExt cx="3488267" cy="3043161"/>
          </a:xfrm>
        </p:grpSpPr>
        <p:sp>
          <p:nvSpPr>
            <p:cNvPr id="66" name="Freeform 6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8" name="Group 67"/>
          <p:cNvGrpSpPr/>
          <p:nvPr/>
        </p:nvGrpSpPr>
        <p:grpSpPr>
          <a:xfrm rot="4170007">
            <a:off x="747311" y="2424397"/>
            <a:ext cx="357190" cy="285752"/>
            <a:chOff x="4643438" y="1500174"/>
            <a:chExt cx="3488267" cy="3043161"/>
          </a:xfrm>
        </p:grpSpPr>
        <p:sp>
          <p:nvSpPr>
            <p:cNvPr id="69" name="Freeform 6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1" name="Group 70"/>
          <p:cNvGrpSpPr/>
          <p:nvPr/>
        </p:nvGrpSpPr>
        <p:grpSpPr>
          <a:xfrm rot="8992983">
            <a:off x="913230" y="2191427"/>
            <a:ext cx="357190" cy="285752"/>
            <a:chOff x="4643438" y="1500174"/>
            <a:chExt cx="3488267" cy="3043161"/>
          </a:xfrm>
        </p:grpSpPr>
        <p:sp>
          <p:nvSpPr>
            <p:cNvPr id="72" name="Freeform 7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4" name="Group 73"/>
          <p:cNvGrpSpPr/>
          <p:nvPr/>
        </p:nvGrpSpPr>
        <p:grpSpPr>
          <a:xfrm rot="15916435">
            <a:off x="1118507" y="1984018"/>
            <a:ext cx="357190" cy="285752"/>
            <a:chOff x="4643438" y="1500174"/>
            <a:chExt cx="3488267" cy="3043161"/>
          </a:xfrm>
        </p:grpSpPr>
        <p:sp>
          <p:nvSpPr>
            <p:cNvPr id="75" name="Freeform 7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7" name="Group 76"/>
          <p:cNvGrpSpPr/>
          <p:nvPr/>
        </p:nvGrpSpPr>
        <p:grpSpPr>
          <a:xfrm rot="8992983">
            <a:off x="1425249" y="1927690"/>
            <a:ext cx="357190" cy="285752"/>
            <a:chOff x="4643438" y="1500174"/>
            <a:chExt cx="3488267" cy="3043161"/>
          </a:xfrm>
        </p:grpSpPr>
        <p:sp>
          <p:nvSpPr>
            <p:cNvPr id="78" name="Freeform 7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0" name="Group 79"/>
          <p:cNvGrpSpPr/>
          <p:nvPr/>
        </p:nvGrpSpPr>
        <p:grpSpPr>
          <a:xfrm rot="10851802">
            <a:off x="1677715" y="1909938"/>
            <a:ext cx="357190" cy="285752"/>
            <a:chOff x="4643438" y="1500174"/>
            <a:chExt cx="3488267" cy="3043161"/>
          </a:xfrm>
        </p:grpSpPr>
        <p:sp>
          <p:nvSpPr>
            <p:cNvPr id="81" name="Freeform 8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3" name="Group 82"/>
          <p:cNvGrpSpPr/>
          <p:nvPr/>
        </p:nvGrpSpPr>
        <p:grpSpPr>
          <a:xfrm rot="8992983">
            <a:off x="1911888" y="1965347"/>
            <a:ext cx="357190" cy="285752"/>
            <a:chOff x="4643438" y="1500174"/>
            <a:chExt cx="3488267" cy="3043161"/>
          </a:xfrm>
        </p:grpSpPr>
        <p:sp>
          <p:nvSpPr>
            <p:cNvPr id="84" name="Freeform 8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6" name="Group 85"/>
          <p:cNvGrpSpPr/>
          <p:nvPr/>
        </p:nvGrpSpPr>
        <p:grpSpPr>
          <a:xfrm rot="14758799">
            <a:off x="2091621" y="2082078"/>
            <a:ext cx="357190" cy="285752"/>
            <a:chOff x="4643438" y="1500174"/>
            <a:chExt cx="3488267" cy="3043161"/>
          </a:xfrm>
        </p:grpSpPr>
        <p:sp>
          <p:nvSpPr>
            <p:cNvPr id="87" name="Freeform 8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9" name="Group 88"/>
          <p:cNvGrpSpPr/>
          <p:nvPr/>
        </p:nvGrpSpPr>
        <p:grpSpPr>
          <a:xfrm rot="8992983">
            <a:off x="2222168" y="2252047"/>
            <a:ext cx="357190" cy="285752"/>
            <a:chOff x="4643438" y="1500174"/>
            <a:chExt cx="3488267" cy="3043161"/>
          </a:xfrm>
        </p:grpSpPr>
        <p:sp>
          <p:nvSpPr>
            <p:cNvPr id="90" name="Freeform 8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2" name="Group 91"/>
          <p:cNvGrpSpPr/>
          <p:nvPr/>
        </p:nvGrpSpPr>
        <p:grpSpPr>
          <a:xfrm rot="1016448">
            <a:off x="2362828" y="2451438"/>
            <a:ext cx="357190" cy="285752"/>
            <a:chOff x="4643438" y="1500174"/>
            <a:chExt cx="3488267" cy="3043161"/>
          </a:xfrm>
        </p:grpSpPr>
        <p:sp>
          <p:nvSpPr>
            <p:cNvPr id="93" name="Freeform 9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5" name="Group 94"/>
          <p:cNvGrpSpPr/>
          <p:nvPr/>
        </p:nvGrpSpPr>
        <p:grpSpPr>
          <a:xfrm rot="8992983">
            <a:off x="1782260" y="3607661"/>
            <a:ext cx="357190" cy="285752"/>
            <a:chOff x="4643438" y="1500174"/>
            <a:chExt cx="3488267" cy="3043161"/>
          </a:xfrm>
          <a:solidFill>
            <a:srgbClr val="00B0F0"/>
          </a:solidFill>
        </p:grpSpPr>
        <p:sp>
          <p:nvSpPr>
            <p:cNvPr id="96" name="Freeform 9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98" name="Group 97"/>
          <p:cNvGrpSpPr/>
          <p:nvPr/>
        </p:nvGrpSpPr>
        <p:grpSpPr>
          <a:xfrm rot="8992983">
            <a:off x="2280912" y="3079696"/>
            <a:ext cx="357190" cy="285752"/>
            <a:chOff x="4643438" y="1500174"/>
            <a:chExt cx="3488267" cy="3043161"/>
          </a:xfrm>
          <a:solidFill>
            <a:srgbClr val="00B0F0"/>
          </a:solidFill>
        </p:grpSpPr>
        <p:sp>
          <p:nvSpPr>
            <p:cNvPr id="99" name="Freeform 9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1" name="Group 100"/>
          <p:cNvGrpSpPr/>
          <p:nvPr/>
        </p:nvGrpSpPr>
        <p:grpSpPr>
          <a:xfrm rot="8992983">
            <a:off x="2072707" y="3006802"/>
            <a:ext cx="357190" cy="285752"/>
            <a:chOff x="4643438" y="1500174"/>
            <a:chExt cx="3488267" cy="3043161"/>
          </a:xfrm>
          <a:solidFill>
            <a:srgbClr val="00B0F0"/>
          </a:solidFill>
        </p:grpSpPr>
        <p:sp>
          <p:nvSpPr>
            <p:cNvPr id="102" name="Freeform 10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4" name="Group 103"/>
          <p:cNvGrpSpPr/>
          <p:nvPr/>
        </p:nvGrpSpPr>
        <p:grpSpPr>
          <a:xfrm rot="8992983">
            <a:off x="2015886" y="3225446"/>
            <a:ext cx="357190" cy="285752"/>
            <a:chOff x="4643438" y="1500174"/>
            <a:chExt cx="3488267" cy="3043161"/>
          </a:xfrm>
          <a:solidFill>
            <a:srgbClr val="00B0F0"/>
          </a:solidFill>
        </p:grpSpPr>
        <p:sp>
          <p:nvSpPr>
            <p:cNvPr id="105" name="Freeform 10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07" name="Group 106"/>
          <p:cNvGrpSpPr/>
          <p:nvPr/>
        </p:nvGrpSpPr>
        <p:grpSpPr>
          <a:xfrm rot="8992983">
            <a:off x="1779332" y="3327358"/>
            <a:ext cx="357190" cy="285752"/>
            <a:chOff x="4643438" y="1500174"/>
            <a:chExt cx="3488267" cy="3043161"/>
          </a:xfrm>
          <a:solidFill>
            <a:srgbClr val="00B0F0"/>
          </a:solidFill>
        </p:grpSpPr>
        <p:sp>
          <p:nvSpPr>
            <p:cNvPr id="108" name="Freeform 10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10" name="Group 109"/>
          <p:cNvGrpSpPr/>
          <p:nvPr/>
        </p:nvGrpSpPr>
        <p:grpSpPr>
          <a:xfrm rot="8992983">
            <a:off x="2030705" y="2809158"/>
            <a:ext cx="357190" cy="285752"/>
            <a:chOff x="4643438" y="1500174"/>
            <a:chExt cx="3488267" cy="3043161"/>
          </a:xfrm>
          <a:solidFill>
            <a:srgbClr val="00B0F0"/>
          </a:solidFill>
        </p:grpSpPr>
        <p:sp>
          <p:nvSpPr>
            <p:cNvPr id="111" name="Freeform 11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113" name="Content Placeholder 2"/>
          <p:cNvSpPr txBox="1">
            <a:spLocks/>
          </p:cNvSpPr>
          <p:nvPr/>
        </p:nvSpPr>
        <p:spPr>
          <a:xfrm>
            <a:off x="3000364" y="1571612"/>
            <a:ext cx="5929354" cy="2928958"/>
          </a:xfrm>
          <a:prstGeom prst="rect">
            <a:avLst/>
          </a:prstGeom>
        </p:spPr>
        <p:txBody>
          <a:bodyPr vert="horz" lIns="91440" tIns="45720" rIns="91440" bIns="45720" rtlCol="0">
            <a:norm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Eventually,</a:t>
            </a:r>
            <a:r>
              <a:rPr kumimoji="0" lang="en-GB" sz="2600" b="0" i="0" u="none" strike="noStrike" kern="1200" cap="none" spc="0" normalizeH="0" noProof="0" dirty="0" smtClean="0">
                <a:ln>
                  <a:noFill/>
                </a:ln>
                <a:solidFill>
                  <a:schemeClr val="tx1"/>
                </a:solidFill>
                <a:effectLst/>
                <a:uLnTx/>
                <a:uFillTx/>
                <a:latin typeface="+mn-lt"/>
                <a:ea typeface="+mn-ea"/>
                <a:cs typeface="+mn-cs"/>
              </a:rPr>
              <a:t> the cells in the embryo</a:t>
            </a:r>
            <a:r>
              <a:rPr lang="en-GB" sz="2600" dirty="0" smtClean="0"/>
              <a:t> begin to specialise, each </a:t>
            </a:r>
            <a:r>
              <a:rPr lang="en-GB" sz="2600" b="1" dirty="0" smtClean="0">
                <a:solidFill>
                  <a:srgbClr val="FF0000"/>
                </a:solidFill>
              </a:rPr>
              <a:t>diverting into its own </a:t>
            </a:r>
            <a:r>
              <a:rPr lang="en-GB" sz="2600" b="1" u="sng" dirty="0" smtClean="0">
                <a:solidFill>
                  <a:srgbClr val="FF0000"/>
                </a:solidFill>
              </a:rPr>
              <a:t>lineage</a:t>
            </a:r>
            <a:r>
              <a:rPr lang="en-GB" sz="2600" u="sng" dirty="0" smtClean="0"/>
              <a:t>.</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600" dirty="0" smtClean="0"/>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600" dirty="0" smtClean="0"/>
              <a:t>i.e. </a:t>
            </a:r>
            <a:r>
              <a:rPr lang="en-GB" sz="2600" b="1" dirty="0" smtClean="0">
                <a:solidFill>
                  <a:srgbClr val="00B050"/>
                </a:solidFill>
              </a:rPr>
              <a:t>One</a:t>
            </a:r>
            <a:r>
              <a:rPr lang="en-GB" sz="2600" dirty="0" smtClean="0"/>
              <a:t> totipotent stem cell will take up the responsibility for the </a:t>
            </a:r>
            <a:r>
              <a:rPr lang="en-GB" sz="2600" b="1" dirty="0" smtClean="0">
                <a:solidFill>
                  <a:srgbClr val="0070C0"/>
                </a:solidFill>
              </a:rPr>
              <a:t>digestive system</a:t>
            </a:r>
            <a:r>
              <a:rPr lang="en-GB" sz="2600" dirty="0" smtClean="0"/>
              <a:t>.</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600" dirty="0" smtClean="0"/>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600" dirty="0" smtClean="0"/>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5" name="Content Placeholder 2"/>
          <p:cNvSpPr txBox="1">
            <a:spLocks/>
          </p:cNvSpPr>
          <p:nvPr/>
        </p:nvSpPr>
        <p:spPr>
          <a:xfrm>
            <a:off x="142844" y="4286256"/>
            <a:ext cx="8858312" cy="2428892"/>
          </a:xfrm>
          <a:prstGeom prst="rect">
            <a:avLst/>
          </a:prstGeom>
        </p:spPr>
        <p:txBody>
          <a:bodyPr vert="horz" lIns="91440" tIns="45720" rIns="91440" bIns="45720" rtlCol="0">
            <a:norm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600" dirty="0" smtClean="0"/>
              <a:t>But we know the digestive system is </a:t>
            </a:r>
            <a:r>
              <a:rPr lang="en-GB" sz="2600" b="1" dirty="0" smtClean="0">
                <a:solidFill>
                  <a:srgbClr val="7030A0"/>
                </a:solidFill>
              </a:rPr>
              <a:t>complicated</a:t>
            </a:r>
            <a:r>
              <a:rPr lang="en-GB" sz="2600" dirty="0" smtClean="0"/>
              <a:t>... It contains </a:t>
            </a:r>
            <a:r>
              <a:rPr lang="en-GB" sz="2600" b="1" dirty="0" smtClean="0">
                <a:solidFill>
                  <a:srgbClr val="FF0000"/>
                </a:solidFill>
              </a:rPr>
              <a:t>many different tissues and organs</a:t>
            </a:r>
            <a:r>
              <a:rPr lang="en-GB" sz="2600" b="1" dirty="0" smtClean="0"/>
              <a:t>.</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600" dirty="0" smtClean="0"/>
              <a:t>The cell that took up the responsibility for this system, has now got to divide and specialise into </a:t>
            </a:r>
            <a:r>
              <a:rPr lang="en-GB" sz="2600" b="1" dirty="0" smtClean="0">
                <a:solidFill>
                  <a:srgbClr val="00B050"/>
                </a:solidFill>
              </a:rPr>
              <a:t>individual sections of the digestive system</a:t>
            </a:r>
            <a:r>
              <a:rPr lang="en-GB" sz="2600" b="1" dirty="0" smtClean="0"/>
              <a:t> </a:t>
            </a:r>
            <a:r>
              <a:rPr lang="en-GB" sz="2600" dirty="0" smtClean="0"/>
              <a:t>(e.g. Pancreas, small intestine etc.)</a:t>
            </a:r>
            <a:endParaRPr lang="en-GB" sz="2600" dirty="0" smtClean="0"/>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600" dirty="0" smtClean="0"/>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sng" strike="noStrike" kern="1200" cap="none" spc="0" normalizeH="0" baseline="0" noProof="0" dirty="0" smtClean="0">
              <a:ln>
                <a:noFill/>
              </a:ln>
              <a:solidFill>
                <a:schemeClr val="tx1"/>
              </a:solidFill>
              <a:effectLst/>
              <a:uLnTx/>
              <a:uFillTx/>
              <a:latin typeface="+mn-lt"/>
              <a:ea typeface="+mn-ea"/>
              <a:cs typeface="+mn-cs"/>
            </a:endParaRP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3">
                                            <p:txEl>
                                              <p:pRg st="0" end="0"/>
                                            </p:txEl>
                                          </p:spTgt>
                                        </p:tgtEl>
                                        <p:attrNameLst>
                                          <p:attrName>style.visibility</p:attrName>
                                        </p:attrNameLst>
                                      </p:cBhvr>
                                      <p:to>
                                        <p:strVal val="visible"/>
                                      </p:to>
                                    </p:set>
                                    <p:animEffect transition="in" filter="checkerboard(across)">
                                      <p:cBhvr>
                                        <p:cTn id="12" dur="500"/>
                                        <p:tgtEl>
                                          <p:spTgt spid="1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3">
                                            <p:txEl>
                                              <p:pRg st="2" end="2"/>
                                            </p:txEl>
                                          </p:spTgt>
                                        </p:tgtEl>
                                        <p:attrNameLst>
                                          <p:attrName>style.visibility</p:attrName>
                                        </p:attrNameLst>
                                      </p:cBhvr>
                                      <p:to>
                                        <p:strVal val="visible"/>
                                      </p:to>
                                    </p:set>
                                    <p:animEffect transition="in" filter="checkerboard(across)">
                                      <p:cBhvr>
                                        <p:cTn id="17" dur="500"/>
                                        <p:tgtEl>
                                          <p:spTgt spid="11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5"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par>
                                <p:cTn id="27" presetID="5"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5"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500"/>
                                        <p:tgtEl>
                                          <p:spTgt spid="20"/>
                                        </p:tgtEl>
                                      </p:cBhvr>
                                    </p:animEffect>
                                  </p:childTnLst>
                                </p:cTn>
                              </p:par>
                              <p:par>
                                <p:cTn id="36" presetID="5"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par>
                                <p:cTn id="39" presetID="5" presetClass="entr" presetSubtype="1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heckerboard(across)">
                                      <p:cBhvr>
                                        <p:cTn id="44" dur="500"/>
                                        <p:tgtEl>
                                          <p:spTgt spid="29"/>
                                        </p:tgtEl>
                                      </p:cBhvr>
                                    </p:animEffect>
                                  </p:childTnLst>
                                </p:cTn>
                              </p:par>
                              <p:par>
                                <p:cTn id="45" presetID="5" presetClass="entr" presetSubtype="1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par>
                                <p:cTn id="48" presetID="5" presetClass="entr" presetSubtype="1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checkerboard(across)">
                                      <p:cBhvr>
                                        <p:cTn id="50" dur="500"/>
                                        <p:tgtEl>
                                          <p:spTgt spid="35"/>
                                        </p:tgtEl>
                                      </p:cBhvr>
                                    </p:animEffect>
                                  </p:childTnLst>
                                </p:cTn>
                              </p:par>
                              <p:par>
                                <p:cTn id="51" presetID="5"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checkerboard(across)">
                                      <p:cBhvr>
                                        <p:cTn id="53" dur="500"/>
                                        <p:tgtEl>
                                          <p:spTgt spid="38"/>
                                        </p:tgtEl>
                                      </p:cBhvr>
                                    </p:animEffect>
                                  </p:childTnLst>
                                </p:cTn>
                              </p:par>
                              <p:par>
                                <p:cTn id="54" presetID="5" presetClass="entr" presetSubtype="1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checkerboard(across)">
                                      <p:cBhvr>
                                        <p:cTn id="56" dur="500"/>
                                        <p:tgtEl>
                                          <p:spTgt spid="41"/>
                                        </p:tgtEl>
                                      </p:cBhvr>
                                    </p:animEffect>
                                  </p:childTnLst>
                                </p:cTn>
                              </p:par>
                              <p:par>
                                <p:cTn id="57" presetID="5" presetClass="entr" presetSubtype="1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checkerboard(across)">
                                      <p:cBhvr>
                                        <p:cTn id="59" dur="500"/>
                                        <p:tgtEl>
                                          <p:spTgt spid="44"/>
                                        </p:tgtEl>
                                      </p:cBhvr>
                                    </p:animEffect>
                                  </p:childTnLst>
                                </p:cTn>
                              </p:par>
                              <p:par>
                                <p:cTn id="60" presetID="5" presetClass="entr" presetSubtype="1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checkerboard(across)">
                                      <p:cBhvr>
                                        <p:cTn id="62" dur="500"/>
                                        <p:tgtEl>
                                          <p:spTgt spid="47"/>
                                        </p:tgtEl>
                                      </p:cBhvr>
                                    </p:animEffect>
                                  </p:childTnLst>
                                </p:cTn>
                              </p:par>
                              <p:par>
                                <p:cTn id="63" presetID="5" presetClass="entr" presetSubtype="1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checkerboard(across)">
                                      <p:cBhvr>
                                        <p:cTn id="65" dur="500"/>
                                        <p:tgtEl>
                                          <p:spTgt spid="50"/>
                                        </p:tgtEl>
                                      </p:cBhvr>
                                    </p:animEffect>
                                  </p:childTnLst>
                                </p:cTn>
                              </p:par>
                              <p:par>
                                <p:cTn id="66" presetID="5" presetClass="entr" presetSubtype="10"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checkerboard(across)">
                                      <p:cBhvr>
                                        <p:cTn id="68" dur="500"/>
                                        <p:tgtEl>
                                          <p:spTgt spid="53"/>
                                        </p:tgtEl>
                                      </p:cBhvr>
                                    </p:animEffect>
                                  </p:childTnLst>
                                </p:cTn>
                              </p:par>
                              <p:par>
                                <p:cTn id="69" presetID="5" presetClass="entr" presetSubtype="1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checkerboard(across)">
                                      <p:cBhvr>
                                        <p:cTn id="71" dur="500"/>
                                        <p:tgtEl>
                                          <p:spTgt spid="56"/>
                                        </p:tgtEl>
                                      </p:cBhvr>
                                    </p:animEffect>
                                  </p:childTnLst>
                                </p:cTn>
                              </p:par>
                              <p:par>
                                <p:cTn id="72" presetID="5" presetClass="entr" presetSubtype="10"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checkerboard(across)">
                                      <p:cBhvr>
                                        <p:cTn id="74" dur="500"/>
                                        <p:tgtEl>
                                          <p:spTgt spid="59"/>
                                        </p:tgtEl>
                                      </p:cBhvr>
                                    </p:animEffect>
                                  </p:childTnLst>
                                </p:cTn>
                              </p:par>
                              <p:par>
                                <p:cTn id="75" presetID="5" presetClass="entr" presetSubtype="10" fill="hold" nodeType="with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checkerboard(across)">
                                      <p:cBhvr>
                                        <p:cTn id="77" dur="500"/>
                                        <p:tgtEl>
                                          <p:spTgt spid="62"/>
                                        </p:tgtEl>
                                      </p:cBhvr>
                                    </p:animEffect>
                                  </p:childTnLst>
                                </p:cTn>
                              </p:par>
                              <p:par>
                                <p:cTn id="78" presetID="5" presetClass="entr" presetSubtype="10" fill="hold"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checkerboard(across)">
                                      <p:cBhvr>
                                        <p:cTn id="80" dur="500"/>
                                        <p:tgtEl>
                                          <p:spTgt spid="65"/>
                                        </p:tgtEl>
                                      </p:cBhvr>
                                    </p:animEffect>
                                  </p:childTnLst>
                                </p:cTn>
                              </p:par>
                              <p:par>
                                <p:cTn id="81" presetID="5" presetClass="entr" presetSubtype="1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checkerboard(across)">
                                      <p:cBhvr>
                                        <p:cTn id="83" dur="500"/>
                                        <p:tgtEl>
                                          <p:spTgt spid="68"/>
                                        </p:tgtEl>
                                      </p:cBhvr>
                                    </p:animEffect>
                                  </p:childTnLst>
                                </p:cTn>
                              </p:par>
                              <p:par>
                                <p:cTn id="84" presetID="5" presetClass="entr" presetSubtype="10" fill="hold"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checkerboard(across)">
                                      <p:cBhvr>
                                        <p:cTn id="86" dur="500"/>
                                        <p:tgtEl>
                                          <p:spTgt spid="71"/>
                                        </p:tgtEl>
                                      </p:cBhvr>
                                    </p:animEffect>
                                  </p:childTnLst>
                                </p:cTn>
                              </p:par>
                              <p:par>
                                <p:cTn id="87" presetID="5" presetClass="entr" presetSubtype="10" fill="hold"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checkerboard(across)">
                                      <p:cBhvr>
                                        <p:cTn id="89" dur="500"/>
                                        <p:tgtEl>
                                          <p:spTgt spid="74"/>
                                        </p:tgtEl>
                                      </p:cBhvr>
                                    </p:animEffect>
                                  </p:childTnLst>
                                </p:cTn>
                              </p:par>
                              <p:par>
                                <p:cTn id="90" presetID="5" presetClass="entr" presetSubtype="10" fill="hold"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checkerboard(across)">
                                      <p:cBhvr>
                                        <p:cTn id="92" dur="500"/>
                                        <p:tgtEl>
                                          <p:spTgt spid="77"/>
                                        </p:tgtEl>
                                      </p:cBhvr>
                                    </p:animEffect>
                                  </p:childTnLst>
                                </p:cTn>
                              </p:par>
                              <p:par>
                                <p:cTn id="93" presetID="5" presetClass="entr" presetSubtype="10" fill="hold" nodeType="with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checkerboard(across)">
                                      <p:cBhvr>
                                        <p:cTn id="95" dur="500"/>
                                        <p:tgtEl>
                                          <p:spTgt spid="80"/>
                                        </p:tgtEl>
                                      </p:cBhvr>
                                    </p:animEffect>
                                  </p:childTnLst>
                                </p:cTn>
                              </p:par>
                              <p:par>
                                <p:cTn id="96" presetID="5" presetClass="entr" presetSubtype="1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checkerboard(across)">
                                      <p:cBhvr>
                                        <p:cTn id="98" dur="500"/>
                                        <p:tgtEl>
                                          <p:spTgt spid="83"/>
                                        </p:tgtEl>
                                      </p:cBhvr>
                                    </p:animEffect>
                                  </p:childTnLst>
                                </p:cTn>
                              </p:par>
                              <p:par>
                                <p:cTn id="99" presetID="5" presetClass="entr" presetSubtype="10" fill="hold"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checkerboard(across)">
                                      <p:cBhvr>
                                        <p:cTn id="101" dur="500"/>
                                        <p:tgtEl>
                                          <p:spTgt spid="86"/>
                                        </p:tgtEl>
                                      </p:cBhvr>
                                    </p:animEffect>
                                  </p:childTnLst>
                                </p:cTn>
                              </p:par>
                              <p:par>
                                <p:cTn id="102" presetID="5" presetClass="entr" presetSubtype="10" fill="hold"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checkerboard(across)">
                                      <p:cBhvr>
                                        <p:cTn id="104" dur="500"/>
                                        <p:tgtEl>
                                          <p:spTgt spid="89"/>
                                        </p:tgtEl>
                                      </p:cBhvr>
                                    </p:animEffect>
                                  </p:childTnLst>
                                </p:cTn>
                              </p:par>
                              <p:par>
                                <p:cTn id="105" presetID="5" presetClass="entr" presetSubtype="1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checkerboard(across)">
                                      <p:cBhvr>
                                        <p:cTn id="107" dur="500"/>
                                        <p:tgtEl>
                                          <p:spTgt spid="92"/>
                                        </p:tgtEl>
                                      </p:cBhvr>
                                    </p:animEffect>
                                  </p:childTnLst>
                                </p:cTn>
                              </p:par>
                              <p:par>
                                <p:cTn id="108" presetID="5" presetClass="entr" presetSubtype="10" fill="hold"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checkerboard(across)">
                                      <p:cBhvr>
                                        <p:cTn id="110" dur="500"/>
                                        <p:tgtEl>
                                          <p:spTgt spid="95"/>
                                        </p:tgtEl>
                                      </p:cBhvr>
                                    </p:animEffect>
                                  </p:childTnLst>
                                </p:cTn>
                              </p:par>
                              <p:par>
                                <p:cTn id="111" presetID="5" presetClass="entr" presetSubtype="1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checkerboard(across)">
                                      <p:cBhvr>
                                        <p:cTn id="113" dur="500"/>
                                        <p:tgtEl>
                                          <p:spTgt spid="98"/>
                                        </p:tgtEl>
                                      </p:cBhvr>
                                    </p:animEffect>
                                  </p:childTnLst>
                                </p:cTn>
                              </p:par>
                              <p:par>
                                <p:cTn id="114" presetID="5" presetClass="entr" presetSubtype="10"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checkerboard(across)">
                                      <p:cBhvr>
                                        <p:cTn id="116" dur="500"/>
                                        <p:tgtEl>
                                          <p:spTgt spid="101"/>
                                        </p:tgtEl>
                                      </p:cBhvr>
                                    </p:animEffect>
                                  </p:childTnLst>
                                </p:cTn>
                              </p:par>
                              <p:par>
                                <p:cTn id="117" presetID="5" presetClass="entr" presetSubtype="10" fill="hold" nodeType="with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checkerboard(across)">
                                      <p:cBhvr>
                                        <p:cTn id="119" dur="500"/>
                                        <p:tgtEl>
                                          <p:spTgt spid="104"/>
                                        </p:tgtEl>
                                      </p:cBhvr>
                                    </p:animEffect>
                                  </p:childTnLst>
                                </p:cTn>
                              </p:par>
                              <p:par>
                                <p:cTn id="120" presetID="5" presetClass="entr" presetSubtype="10" fill="hold" nodeType="withEffect">
                                  <p:stCondLst>
                                    <p:cond delay="0"/>
                                  </p:stCondLst>
                                  <p:childTnLst>
                                    <p:set>
                                      <p:cBhvr>
                                        <p:cTn id="121" dur="1" fill="hold">
                                          <p:stCondLst>
                                            <p:cond delay="0"/>
                                          </p:stCondLst>
                                        </p:cTn>
                                        <p:tgtEl>
                                          <p:spTgt spid="107"/>
                                        </p:tgtEl>
                                        <p:attrNameLst>
                                          <p:attrName>style.visibility</p:attrName>
                                        </p:attrNameLst>
                                      </p:cBhvr>
                                      <p:to>
                                        <p:strVal val="visible"/>
                                      </p:to>
                                    </p:set>
                                    <p:animEffect transition="in" filter="checkerboard(across)">
                                      <p:cBhvr>
                                        <p:cTn id="122" dur="500"/>
                                        <p:tgtEl>
                                          <p:spTgt spid="107"/>
                                        </p:tgtEl>
                                      </p:cBhvr>
                                    </p:animEffect>
                                  </p:childTnLst>
                                </p:cTn>
                              </p:par>
                              <p:par>
                                <p:cTn id="123" presetID="5" presetClass="entr" presetSubtype="10" fill="hold" nodeType="withEffect">
                                  <p:stCondLst>
                                    <p:cond delay="0"/>
                                  </p:stCondLst>
                                  <p:childTnLst>
                                    <p:set>
                                      <p:cBhvr>
                                        <p:cTn id="124" dur="1" fill="hold">
                                          <p:stCondLst>
                                            <p:cond delay="0"/>
                                          </p:stCondLst>
                                        </p:cTn>
                                        <p:tgtEl>
                                          <p:spTgt spid="110"/>
                                        </p:tgtEl>
                                        <p:attrNameLst>
                                          <p:attrName>style.visibility</p:attrName>
                                        </p:attrNameLst>
                                      </p:cBhvr>
                                      <p:to>
                                        <p:strVal val="visible"/>
                                      </p:to>
                                    </p:set>
                                    <p:animEffect transition="in" filter="checkerboard(across)">
                                      <p:cBhvr>
                                        <p:cTn id="125" dur="500"/>
                                        <p:tgtEl>
                                          <p:spTgt spid="110"/>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115">
                                            <p:txEl>
                                              <p:pRg st="0" end="0"/>
                                            </p:txEl>
                                          </p:spTgt>
                                        </p:tgtEl>
                                        <p:attrNameLst>
                                          <p:attrName>style.visibility</p:attrName>
                                        </p:attrNameLst>
                                      </p:cBhvr>
                                      <p:to>
                                        <p:strVal val="visible"/>
                                      </p:to>
                                    </p:set>
                                    <p:animEffect transition="in" filter="checkerboard(across)">
                                      <p:cBhvr>
                                        <p:cTn id="130" dur="500"/>
                                        <p:tgtEl>
                                          <p:spTgt spid="115">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nodeType="clickEffect">
                                  <p:stCondLst>
                                    <p:cond delay="0"/>
                                  </p:stCondLst>
                                  <p:childTnLst>
                                    <p:set>
                                      <p:cBhvr>
                                        <p:cTn id="134" dur="1" fill="hold">
                                          <p:stCondLst>
                                            <p:cond delay="0"/>
                                          </p:stCondLst>
                                        </p:cTn>
                                        <p:tgtEl>
                                          <p:spTgt spid="115">
                                            <p:txEl>
                                              <p:pRg st="1" end="1"/>
                                            </p:txEl>
                                          </p:spTgt>
                                        </p:tgtEl>
                                        <p:attrNameLst>
                                          <p:attrName>style.visibility</p:attrName>
                                        </p:attrNameLst>
                                      </p:cBhvr>
                                      <p:to>
                                        <p:strVal val="visible"/>
                                      </p:to>
                                    </p:set>
                                    <p:animEffect transition="in" filter="checkerboard(across)">
                                      <p:cBhvr>
                                        <p:cTn id="135" dur="500"/>
                                        <p:tgtEl>
                                          <p:spTgt spid="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multipotency</a:t>
            </a:r>
            <a:endParaRPr lang="en-GB" dirty="0"/>
          </a:p>
        </p:txBody>
      </p:sp>
      <p:sp>
        <p:nvSpPr>
          <p:cNvPr id="5" name="Text Placeholder 4"/>
          <p:cNvSpPr>
            <a:spLocks noGrp="1"/>
          </p:cNvSpPr>
          <p:nvPr>
            <p:ph type="body" idx="1"/>
          </p:nvPr>
        </p:nvSpPr>
        <p:spPr/>
        <p:txBody>
          <a:bodyPr/>
          <a:lstStyle/>
          <a:p>
            <a:r>
              <a:rPr lang="en-GB" dirty="0" smtClean="0"/>
              <a:t>Stem Cells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Autofit/>
          </a:bodyPr>
          <a:lstStyle/>
          <a:p>
            <a:r>
              <a:rPr lang="en-GB" sz="3500" dirty="0" smtClean="0"/>
              <a:t>Animal c</a:t>
            </a:r>
            <a:r>
              <a:rPr lang="en-GB" sz="3500" dirty="0" smtClean="0"/>
              <a:t>ells are one-hit-wonders...</a:t>
            </a:r>
            <a:endParaRPr lang="en-GB" sz="3500" i="1" dirty="0"/>
          </a:p>
        </p:txBody>
      </p:sp>
      <p:sp>
        <p:nvSpPr>
          <p:cNvPr id="12" name="Content Placeholder 2"/>
          <p:cNvSpPr>
            <a:spLocks noGrp="1"/>
          </p:cNvSpPr>
          <p:nvPr>
            <p:ph idx="1"/>
          </p:nvPr>
        </p:nvSpPr>
        <p:spPr>
          <a:xfrm>
            <a:off x="214282" y="571480"/>
            <a:ext cx="8715436" cy="6072230"/>
          </a:xfrm>
        </p:spPr>
        <p:txBody>
          <a:bodyPr>
            <a:normAutofit/>
          </a:bodyPr>
          <a:lstStyle/>
          <a:p>
            <a:pPr marL="0" algn="ctr">
              <a:buNone/>
            </a:pPr>
            <a:r>
              <a:rPr lang="en-GB" sz="2800" dirty="0" smtClean="0"/>
              <a:t>You’ve learnt that embryos contain totipotent stem cells with unlimited potential...</a:t>
            </a:r>
          </a:p>
          <a:p>
            <a:pPr marL="0" algn="ctr">
              <a:buNone/>
            </a:pPr>
            <a:r>
              <a:rPr lang="en-GB" sz="2800" dirty="0" smtClean="0"/>
              <a:t>Once a cell becomes specialised, although it still contains </a:t>
            </a:r>
            <a:r>
              <a:rPr lang="en-GB" sz="2800" b="1" dirty="0" smtClean="0">
                <a:solidFill>
                  <a:srgbClr val="FF0000"/>
                </a:solidFill>
              </a:rPr>
              <a:t>all the genes</a:t>
            </a:r>
            <a:r>
              <a:rPr lang="en-GB" sz="2800" dirty="0" smtClean="0">
                <a:solidFill>
                  <a:srgbClr val="FF0000"/>
                </a:solidFill>
              </a:rPr>
              <a:t> </a:t>
            </a:r>
            <a:r>
              <a:rPr lang="en-GB" sz="2800" dirty="0" smtClean="0"/>
              <a:t>of the organism, the specialisation </a:t>
            </a:r>
            <a:r>
              <a:rPr lang="en-GB" sz="2800" b="1" dirty="0" smtClean="0">
                <a:solidFill>
                  <a:srgbClr val="00B050"/>
                </a:solidFill>
              </a:rPr>
              <a:t>is irreversible</a:t>
            </a:r>
            <a:r>
              <a:rPr lang="en-GB" sz="2800" dirty="0" smtClean="0">
                <a:solidFill>
                  <a:srgbClr val="00B050"/>
                </a:solidFill>
              </a:rPr>
              <a:t>.</a:t>
            </a:r>
            <a:endParaRPr lang="en-GB" sz="2800" dirty="0" smtClean="0">
              <a:solidFill>
                <a:srgbClr val="00B050"/>
              </a:solidFill>
            </a:endParaRPr>
          </a:p>
        </p:txBody>
      </p:sp>
      <p:pic>
        <p:nvPicPr>
          <p:cNvPr id="4098" name="Picture 2" descr="http://askabiologist.asu.edu/research/buildingblocks/images/cell.jpg"/>
          <p:cNvPicPr>
            <a:picLocks noChangeAspect="1" noChangeArrowheads="1"/>
          </p:cNvPicPr>
          <p:nvPr/>
        </p:nvPicPr>
        <p:blipFill>
          <a:blip r:embed="rId2"/>
          <a:srcRect/>
          <a:stretch>
            <a:fillRect/>
          </a:stretch>
        </p:blipFill>
        <p:spPr bwMode="auto">
          <a:xfrm>
            <a:off x="428596" y="3590329"/>
            <a:ext cx="2746077" cy="2214578"/>
          </a:xfrm>
          <a:prstGeom prst="rect">
            <a:avLst/>
          </a:prstGeom>
          <a:noFill/>
        </p:spPr>
      </p:pic>
      <p:pic>
        <p:nvPicPr>
          <p:cNvPr id="4100" name="Picture 4" descr="http://happidipity.files.wordpress.com/2008/05/1216_05_54-stop-sign-beatty-nevada-usa_web.jpg"/>
          <p:cNvPicPr>
            <a:picLocks noChangeAspect="1" noChangeArrowheads="1"/>
          </p:cNvPicPr>
          <p:nvPr/>
        </p:nvPicPr>
        <p:blipFill>
          <a:blip r:embed="rId3"/>
          <a:srcRect l="5833" b="6361"/>
          <a:stretch>
            <a:fillRect/>
          </a:stretch>
        </p:blipFill>
        <p:spPr bwMode="auto">
          <a:xfrm>
            <a:off x="3571868" y="3304577"/>
            <a:ext cx="2011551" cy="3000396"/>
          </a:xfrm>
          <a:prstGeom prst="rect">
            <a:avLst/>
          </a:prstGeom>
          <a:noFill/>
        </p:spPr>
      </p:pic>
      <p:cxnSp>
        <p:nvCxnSpPr>
          <p:cNvPr id="121" name="Straight Connector 120"/>
          <p:cNvCxnSpPr/>
          <p:nvPr/>
        </p:nvCxnSpPr>
        <p:spPr>
          <a:xfrm rot="16200000" flipH="1">
            <a:off x="2178827" y="5769188"/>
            <a:ext cx="500066" cy="285752"/>
          </a:xfrm>
          <a:prstGeom prst="line">
            <a:avLst/>
          </a:prstGeom>
        </p:spPr>
        <p:style>
          <a:lnRef idx="3">
            <a:schemeClr val="dk1"/>
          </a:lnRef>
          <a:fillRef idx="0">
            <a:schemeClr val="dk1"/>
          </a:fillRef>
          <a:effectRef idx="2">
            <a:schemeClr val="dk1"/>
          </a:effectRef>
          <a:fontRef idx="minor">
            <a:schemeClr val="tx1"/>
          </a:fontRef>
        </p:style>
      </p:cxnSp>
      <p:sp>
        <p:nvSpPr>
          <p:cNvPr id="122" name="Freeform 121"/>
          <p:cNvSpPr/>
          <p:nvPr/>
        </p:nvSpPr>
        <p:spPr>
          <a:xfrm>
            <a:off x="1513404" y="5757762"/>
            <a:ext cx="445827" cy="300251"/>
          </a:xfrm>
          <a:custGeom>
            <a:avLst/>
            <a:gdLst>
              <a:gd name="connsiteX0" fmla="*/ 300251 w 445827"/>
              <a:gd name="connsiteY0" fmla="*/ 0 h 300251"/>
              <a:gd name="connsiteX1" fmla="*/ 395785 w 445827"/>
              <a:gd name="connsiteY1" fmla="*/ 191069 h 300251"/>
              <a:gd name="connsiteX2" fmla="*/ 0 w 445827"/>
              <a:gd name="connsiteY2" fmla="*/ 300251 h 300251"/>
            </a:gdLst>
            <a:ahLst/>
            <a:cxnLst>
              <a:cxn ang="0">
                <a:pos x="connsiteX0" y="connsiteY0"/>
              </a:cxn>
              <a:cxn ang="0">
                <a:pos x="connsiteX1" y="connsiteY1"/>
              </a:cxn>
              <a:cxn ang="0">
                <a:pos x="connsiteX2" y="connsiteY2"/>
              </a:cxn>
            </a:cxnLst>
            <a:rect l="l" t="t" r="r" b="b"/>
            <a:pathLst>
              <a:path w="445827" h="300251">
                <a:moveTo>
                  <a:pt x="300251" y="0"/>
                </a:moveTo>
                <a:cubicBezTo>
                  <a:pt x="373039" y="70513"/>
                  <a:pt x="445827" y="141027"/>
                  <a:pt x="395785" y="191069"/>
                </a:cubicBezTo>
                <a:cubicBezTo>
                  <a:pt x="345743" y="241111"/>
                  <a:pt x="172871" y="270681"/>
                  <a:pt x="0" y="300251"/>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23" name="Oval 122"/>
          <p:cNvSpPr/>
          <p:nvPr/>
        </p:nvSpPr>
        <p:spPr>
          <a:xfrm rot="20093415">
            <a:off x="2533352" y="5912791"/>
            <a:ext cx="571504" cy="283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4" name="Oval 123"/>
          <p:cNvSpPr/>
          <p:nvPr/>
        </p:nvSpPr>
        <p:spPr>
          <a:xfrm rot="3116523">
            <a:off x="1430569" y="6047060"/>
            <a:ext cx="571504" cy="2830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5" name="TextBox 124"/>
          <p:cNvSpPr txBox="1"/>
          <p:nvPr/>
        </p:nvSpPr>
        <p:spPr>
          <a:xfrm>
            <a:off x="6072198" y="2928934"/>
            <a:ext cx="2786082"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800" dirty="0" smtClean="0"/>
              <a:t>That is to say, for example....</a:t>
            </a:r>
          </a:p>
          <a:p>
            <a:pPr algn="ctr"/>
            <a:endParaRPr lang="en-GB" sz="2800" dirty="0" smtClean="0"/>
          </a:p>
          <a:p>
            <a:pPr algn="ctr"/>
            <a:r>
              <a:rPr lang="en-GB" sz="2800" dirty="0" smtClean="0"/>
              <a:t>A cell of the liver, can now </a:t>
            </a:r>
            <a:r>
              <a:rPr lang="en-GB" sz="2800" b="1" dirty="0" smtClean="0"/>
              <a:t>not</a:t>
            </a:r>
            <a:r>
              <a:rPr lang="en-GB" sz="2800" dirty="0" smtClean="0"/>
              <a:t> become (or divide into) a cell of the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checkerboard(across)">
                                      <p:cBhvr>
                                        <p:cTn id="15" dur="500"/>
                                        <p:tgtEl>
                                          <p:spTgt spid="4098"/>
                                        </p:tgtEl>
                                      </p:cBhvr>
                                    </p:animEffect>
                                  </p:childTnLst>
                                </p:cTn>
                              </p:par>
                              <p:par>
                                <p:cTn id="16" presetID="5" presetClass="entr" presetSubtype="1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checkerboard(across)">
                                      <p:cBhvr>
                                        <p:cTn id="18" dur="500"/>
                                        <p:tgtEl>
                                          <p:spTgt spid="4100"/>
                                        </p:tgtEl>
                                      </p:cBhvr>
                                    </p:animEffect>
                                  </p:childTnLst>
                                </p:cTn>
                              </p:par>
                              <p:par>
                                <p:cTn id="19" presetID="5" presetClass="entr" presetSubtype="1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checkerboard(across)">
                                      <p:cBhvr>
                                        <p:cTn id="21" dur="500"/>
                                        <p:tgtEl>
                                          <p:spTgt spid="12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checkerboard(across)">
                                      <p:cBhvr>
                                        <p:cTn id="24" dur="500"/>
                                        <p:tgtEl>
                                          <p:spTgt spid="12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checkerboard(across)">
                                      <p:cBhvr>
                                        <p:cTn id="27" dur="500"/>
                                        <p:tgtEl>
                                          <p:spTgt spid="123"/>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checkerboard(across)">
                                      <p:cBhvr>
                                        <p:cTn id="30" dur="500"/>
                                        <p:tgtEl>
                                          <p:spTgt spid="12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checkerboard(across)">
                                      <p:cBhvr>
                                        <p:cTn id="3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Autofit/>
          </a:bodyPr>
          <a:lstStyle/>
          <a:p>
            <a:r>
              <a:rPr lang="en-GB" sz="3500" dirty="0" smtClean="0"/>
              <a:t>Except for a select few...</a:t>
            </a:r>
            <a:endParaRPr lang="en-GB" sz="3500" i="1" dirty="0"/>
          </a:p>
        </p:txBody>
      </p:sp>
      <p:sp>
        <p:nvSpPr>
          <p:cNvPr id="12" name="Content Placeholder 2"/>
          <p:cNvSpPr>
            <a:spLocks noGrp="1"/>
          </p:cNvSpPr>
          <p:nvPr>
            <p:ph idx="1"/>
          </p:nvPr>
        </p:nvSpPr>
        <p:spPr>
          <a:xfrm>
            <a:off x="214282" y="571480"/>
            <a:ext cx="8715436" cy="6072230"/>
          </a:xfrm>
        </p:spPr>
        <p:txBody>
          <a:bodyPr>
            <a:normAutofit/>
          </a:bodyPr>
          <a:lstStyle/>
          <a:p>
            <a:pPr marL="0" algn="ctr">
              <a:buNone/>
            </a:pPr>
            <a:r>
              <a:rPr lang="en-GB" sz="2800" dirty="0" smtClean="0"/>
              <a:t>Although the majority of cells in your body lost their totipotency while you were an </a:t>
            </a:r>
            <a:r>
              <a:rPr lang="en-GB" sz="2800" b="1" dirty="0" smtClean="0">
                <a:solidFill>
                  <a:srgbClr val="00B050"/>
                </a:solidFill>
              </a:rPr>
              <a:t>embryo</a:t>
            </a:r>
            <a:r>
              <a:rPr lang="en-GB" sz="2800" b="1" dirty="0" smtClean="0"/>
              <a:t>....</a:t>
            </a:r>
          </a:p>
          <a:p>
            <a:pPr marL="0" algn="ctr">
              <a:buNone/>
            </a:pPr>
            <a:r>
              <a:rPr lang="en-GB" sz="2800" b="1" dirty="0" smtClean="0">
                <a:solidFill>
                  <a:srgbClr val="FF0000"/>
                </a:solidFill>
              </a:rPr>
              <a:t>There are a select few types of cell in your body that can still differentiate to a certain extent</a:t>
            </a:r>
            <a:r>
              <a:rPr lang="en-GB" sz="2800" dirty="0" smtClean="0">
                <a:solidFill>
                  <a:srgbClr val="FF0000"/>
                </a:solidFill>
              </a:rPr>
              <a:t>.</a:t>
            </a:r>
            <a:endParaRPr lang="en-GB" sz="2800" dirty="0" smtClean="0">
              <a:solidFill>
                <a:srgbClr val="FF0000"/>
              </a:solidFill>
            </a:endParaRPr>
          </a:p>
        </p:txBody>
      </p:sp>
      <p:pic>
        <p:nvPicPr>
          <p:cNvPr id="31746" name="Picture 2" descr="http://www.kokhucredernegi.org.tr/image/kok_hucre/MultipotentStemCells.jpg"/>
          <p:cNvPicPr>
            <a:picLocks noChangeAspect="1" noChangeArrowheads="1"/>
          </p:cNvPicPr>
          <p:nvPr/>
        </p:nvPicPr>
        <p:blipFill>
          <a:blip r:embed="rId2"/>
          <a:srcRect/>
          <a:stretch>
            <a:fillRect/>
          </a:stretch>
        </p:blipFill>
        <p:spPr bwMode="auto">
          <a:xfrm>
            <a:off x="142844" y="2428868"/>
            <a:ext cx="4071966" cy="4269747"/>
          </a:xfrm>
          <a:prstGeom prst="rect">
            <a:avLst/>
          </a:prstGeom>
          <a:noFill/>
        </p:spPr>
      </p:pic>
      <p:sp>
        <p:nvSpPr>
          <p:cNvPr id="13" name="TextBox 12"/>
          <p:cNvSpPr txBox="1"/>
          <p:nvPr/>
        </p:nvSpPr>
        <p:spPr>
          <a:xfrm>
            <a:off x="4429124" y="2500306"/>
            <a:ext cx="4500594" cy="40934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600" dirty="0" smtClean="0"/>
              <a:t>They are called </a:t>
            </a:r>
            <a:r>
              <a:rPr lang="en-GB" sz="2600" b="1" dirty="0" smtClean="0"/>
              <a:t>MULTIPOTENT CELLS </a:t>
            </a:r>
            <a:r>
              <a:rPr lang="en-GB" sz="2600" dirty="0" smtClean="0"/>
              <a:t>(or ‘adult stem cells).</a:t>
            </a:r>
          </a:p>
          <a:p>
            <a:pPr algn="ctr"/>
            <a:endParaRPr lang="en-GB" sz="2600" dirty="0" smtClean="0"/>
          </a:p>
          <a:p>
            <a:pPr algn="ctr"/>
            <a:r>
              <a:rPr lang="en-GB" sz="2600" dirty="0" smtClean="0"/>
              <a:t>These don’t have the totipotency of </a:t>
            </a:r>
            <a:r>
              <a:rPr lang="en-GB" sz="2600" b="1" dirty="0" smtClean="0"/>
              <a:t>embryonic stem cells</a:t>
            </a:r>
            <a:r>
              <a:rPr lang="en-GB" sz="2600" dirty="0" smtClean="0"/>
              <a:t>, but are still able to differentiate.</a:t>
            </a:r>
          </a:p>
          <a:p>
            <a:pPr algn="ctr"/>
            <a:endParaRPr lang="en-GB" sz="2600" dirty="0" smtClean="0"/>
          </a:p>
          <a:p>
            <a:pPr algn="ctr"/>
            <a:r>
              <a:rPr lang="en-GB" sz="2600" dirty="0" smtClean="0"/>
              <a:t>They can only differentiate into a </a:t>
            </a:r>
            <a:r>
              <a:rPr lang="en-GB" sz="2600" b="1" dirty="0" smtClean="0"/>
              <a:t>limited number</a:t>
            </a:r>
            <a:r>
              <a:rPr lang="en-GB" sz="2600" dirty="0" smtClean="0"/>
              <a:t> </a:t>
            </a:r>
            <a:r>
              <a:rPr lang="en-GB" sz="2600" b="1" dirty="0" smtClean="0"/>
              <a:t>of cell type</a:t>
            </a:r>
            <a:r>
              <a:rPr lang="en-GB" sz="2600" dirty="0" smtClean="0"/>
              <a:t>.</a:t>
            </a: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checkerboard(across)">
                                      <p:cBhvr>
                                        <p:cTn id="17" dur="500"/>
                                        <p:tgtEl>
                                          <p:spTgt spid="3174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md.ac.jp/med/mbch/en_images/B%20cell%20develpment.jpg"/>
          <p:cNvPicPr>
            <a:picLocks noChangeAspect="1" noChangeArrowheads="1"/>
          </p:cNvPicPr>
          <p:nvPr/>
        </p:nvPicPr>
        <p:blipFill>
          <a:blip r:embed="rId2" cstate="print"/>
          <a:srcRect/>
          <a:stretch>
            <a:fillRect/>
          </a:stretch>
        </p:blipFill>
        <p:spPr bwMode="auto">
          <a:xfrm>
            <a:off x="-32" y="1000108"/>
            <a:ext cx="9104276" cy="6000792"/>
          </a:xfrm>
          <a:prstGeom prst="rect">
            <a:avLst/>
          </a:prstGeom>
          <a:noFill/>
        </p:spPr>
      </p:pic>
      <p:sp>
        <p:nvSpPr>
          <p:cNvPr id="3" name="TextBox 2"/>
          <p:cNvSpPr txBox="1"/>
          <p:nvPr/>
        </p:nvSpPr>
        <p:spPr>
          <a:xfrm>
            <a:off x="142844" y="0"/>
            <a:ext cx="8858312" cy="1154162"/>
          </a:xfrm>
          <a:prstGeom prst="rect">
            <a:avLst/>
          </a:prstGeom>
          <a:noFill/>
        </p:spPr>
        <p:txBody>
          <a:bodyPr wrap="square" rtlCol="0">
            <a:spAutoFit/>
          </a:bodyPr>
          <a:lstStyle/>
          <a:p>
            <a:pPr algn="ctr"/>
            <a:r>
              <a:rPr lang="en-GB" sz="2300" dirty="0" smtClean="0"/>
              <a:t>Bone marrow is the site where </a:t>
            </a:r>
            <a:r>
              <a:rPr lang="en-GB" sz="2300" b="1" dirty="0" smtClean="0"/>
              <a:t>blood cells are manufactured.</a:t>
            </a:r>
            <a:r>
              <a:rPr lang="en-GB" sz="2300" dirty="0" smtClean="0"/>
              <a:t> But because there are different types of blood cell, they are produced from </a:t>
            </a:r>
            <a:r>
              <a:rPr lang="en-GB" sz="2300" b="1" dirty="0" err="1" smtClean="0"/>
              <a:t>multipotent</a:t>
            </a:r>
            <a:r>
              <a:rPr lang="en-GB" sz="2300" b="1" dirty="0" smtClean="0"/>
              <a:t> stem cells</a:t>
            </a:r>
            <a:r>
              <a:rPr lang="en-GB" sz="2300" dirty="0" smtClean="0"/>
              <a:t>.</a:t>
            </a:r>
            <a:endParaRPr lang="en-GB" sz="2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stem cells to treat disorders</a:t>
            </a:r>
            <a:endParaRPr lang="en-GB" dirty="0"/>
          </a:p>
        </p:txBody>
      </p:sp>
      <p:sp>
        <p:nvSpPr>
          <p:cNvPr id="3" name="Text Placeholder 2"/>
          <p:cNvSpPr>
            <a:spLocks noGrp="1"/>
          </p:cNvSpPr>
          <p:nvPr>
            <p:ph type="body" idx="1"/>
          </p:nvPr>
        </p:nvSpPr>
        <p:spPr/>
        <p:txBody>
          <a:bodyPr/>
          <a:lstStyle/>
          <a:p>
            <a:r>
              <a:rPr lang="en-GB" dirty="0" smtClean="0"/>
              <a:t>Stem Cells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25470"/>
          </a:xfrm>
        </p:spPr>
        <p:txBody>
          <a:bodyPr>
            <a:normAutofit fontScale="90000"/>
          </a:bodyPr>
          <a:lstStyle/>
          <a:p>
            <a:r>
              <a:rPr lang="en-GB" dirty="0" smtClean="0"/>
              <a:t>Stem Cells in Medicine</a:t>
            </a:r>
            <a:endParaRPr lang="en-US" dirty="0"/>
          </a:p>
        </p:txBody>
      </p:sp>
      <p:sp>
        <p:nvSpPr>
          <p:cNvPr id="3" name="Content Placeholder 2"/>
          <p:cNvSpPr>
            <a:spLocks noGrp="1"/>
          </p:cNvSpPr>
          <p:nvPr>
            <p:ph idx="1"/>
          </p:nvPr>
        </p:nvSpPr>
        <p:spPr>
          <a:xfrm>
            <a:off x="142844" y="928670"/>
            <a:ext cx="8858312" cy="5786478"/>
          </a:xfrm>
        </p:spPr>
        <p:txBody>
          <a:bodyPr>
            <a:normAutofit/>
          </a:bodyPr>
          <a:lstStyle/>
          <a:p>
            <a:pPr>
              <a:buNone/>
            </a:pPr>
            <a:r>
              <a:rPr lang="en-GB" sz="2500" dirty="0" smtClean="0"/>
              <a:t>Stems are used in medicine to cure </a:t>
            </a:r>
            <a:r>
              <a:rPr lang="en-GB" sz="2500" b="1" i="1" dirty="0" smtClean="0"/>
              <a:t>some</a:t>
            </a:r>
            <a:r>
              <a:rPr lang="en-GB" sz="2500" dirty="0" smtClean="0"/>
              <a:t> diseases. </a:t>
            </a:r>
          </a:p>
          <a:p>
            <a:r>
              <a:rPr lang="en-GB" sz="2500" b="1" dirty="0" smtClean="0">
                <a:solidFill>
                  <a:srgbClr val="FF0000"/>
                </a:solidFill>
              </a:rPr>
              <a:t>Leukaemia</a:t>
            </a:r>
            <a:r>
              <a:rPr lang="en-GB" sz="2500" b="1" dirty="0" smtClean="0"/>
              <a:t> </a:t>
            </a:r>
            <a:r>
              <a:rPr lang="en-GB" sz="2500" dirty="0" smtClean="0"/>
              <a:t>is cancer of the </a:t>
            </a:r>
            <a:r>
              <a:rPr lang="en-GB" sz="2500" b="1" dirty="0" smtClean="0">
                <a:solidFill>
                  <a:srgbClr val="FF0000"/>
                </a:solidFill>
              </a:rPr>
              <a:t>blood</a:t>
            </a:r>
            <a:r>
              <a:rPr lang="en-GB" sz="2500" dirty="0" smtClean="0"/>
              <a:t>. The blood cells grow </a:t>
            </a:r>
            <a:r>
              <a:rPr lang="en-GB" sz="2500" b="1" dirty="0" smtClean="0">
                <a:solidFill>
                  <a:srgbClr val="00B050"/>
                </a:solidFill>
              </a:rPr>
              <a:t>out of control</a:t>
            </a:r>
            <a:r>
              <a:rPr lang="en-GB" sz="2500" dirty="0" smtClean="0"/>
              <a:t>, and </a:t>
            </a:r>
            <a:r>
              <a:rPr lang="en-GB" sz="2500" b="1" dirty="0" smtClean="0">
                <a:solidFill>
                  <a:srgbClr val="0070C0"/>
                </a:solidFill>
              </a:rPr>
              <a:t>abnormally</a:t>
            </a:r>
            <a:r>
              <a:rPr lang="en-GB" sz="2500" dirty="0" smtClean="0"/>
              <a:t>. With abnormal </a:t>
            </a:r>
            <a:r>
              <a:rPr lang="en-GB" sz="2500" i="1" dirty="0" smtClean="0"/>
              <a:t>white</a:t>
            </a:r>
            <a:r>
              <a:rPr lang="en-GB" sz="2500" dirty="0" smtClean="0"/>
              <a:t> blood cells, a person with leukaemia can’t fight off disease.</a:t>
            </a:r>
            <a:endParaRPr lang="en-US" sz="2500" b="1" dirty="0"/>
          </a:p>
        </p:txBody>
      </p:sp>
      <p:pic>
        <p:nvPicPr>
          <p:cNvPr id="26626" name="Picture 2" descr="Image:Acute leukemia-ALL.jpg">
            <a:hlinkClick r:id="rId2"/>
          </p:cNvPr>
          <p:cNvPicPr>
            <a:picLocks noChangeAspect="1" noChangeArrowheads="1"/>
          </p:cNvPicPr>
          <p:nvPr/>
        </p:nvPicPr>
        <p:blipFill>
          <a:blip r:embed="rId3"/>
          <a:srcRect/>
          <a:stretch>
            <a:fillRect/>
          </a:stretch>
        </p:blipFill>
        <p:spPr bwMode="auto">
          <a:xfrm rot="5400000">
            <a:off x="6706820" y="2151436"/>
            <a:ext cx="1945465" cy="2214578"/>
          </a:xfrm>
          <a:prstGeom prst="rect">
            <a:avLst/>
          </a:prstGeom>
          <a:noFill/>
        </p:spPr>
      </p:pic>
      <p:sp>
        <p:nvSpPr>
          <p:cNvPr id="5" name="TextBox 4"/>
          <p:cNvSpPr txBox="1"/>
          <p:nvPr/>
        </p:nvSpPr>
        <p:spPr>
          <a:xfrm>
            <a:off x="214282" y="2857496"/>
            <a:ext cx="5214974" cy="369332"/>
          </a:xfrm>
          <a:prstGeom prst="rect">
            <a:avLst/>
          </a:prstGeom>
          <a:noFill/>
        </p:spPr>
        <p:txBody>
          <a:bodyPr wrap="square" rtlCol="0">
            <a:spAutoFit/>
          </a:bodyPr>
          <a:lstStyle/>
          <a:p>
            <a:endParaRPr lang="en-US" dirty="0"/>
          </a:p>
        </p:txBody>
      </p:sp>
      <p:pic>
        <p:nvPicPr>
          <p:cNvPr id="26628" name="Picture 4" descr="http://img.thesun.co.uk/multimedia/archive/00241/ed_imgSNN2109U_241993a.jpg"/>
          <p:cNvPicPr>
            <a:picLocks noChangeAspect="1" noChangeArrowheads="1"/>
          </p:cNvPicPr>
          <p:nvPr/>
        </p:nvPicPr>
        <p:blipFill>
          <a:blip r:embed="rId4"/>
          <a:srcRect t="5128" b="10256"/>
          <a:stretch>
            <a:fillRect/>
          </a:stretch>
        </p:blipFill>
        <p:spPr bwMode="auto">
          <a:xfrm>
            <a:off x="6643702" y="4286256"/>
            <a:ext cx="2050848" cy="2357454"/>
          </a:xfrm>
          <a:prstGeom prst="rect">
            <a:avLst/>
          </a:prstGeom>
          <a:noFill/>
        </p:spPr>
      </p:pic>
      <p:sp>
        <p:nvSpPr>
          <p:cNvPr id="7" name="TextBox 6"/>
          <p:cNvSpPr txBox="1"/>
          <p:nvPr/>
        </p:nvSpPr>
        <p:spPr>
          <a:xfrm>
            <a:off x="142844" y="3000372"/>
            <a:ext cx="6215106" cy="3647152"/>
          </a:xfrm>
          <a:prstGeom prst="rect">
            <a:avLst/>
          </a:prstGeom>
          <a:noFill/>
        </p:spPr>
        <p:txBody>
          <a:bodyPr wrap="square" rtlCol="0">
            <a:spAutoFit/>
          </a:bodyPr>
          <a:lstStyle/>
          <a:p>
            <a:r>
              <a:rPr lang="en-GB" sz="2500" dirty="0" smtClean="0"/>
              <a:t>Because bone marrow contains </a:t>
            </a:r>
            <a:r>
              <a:rPr lang="en-GB" sz="2500" b="1" dirty="0" smtClean="0">
                <a:solidFill>
                  <a:srgbClr val="FF0000"/>
                </a:solidFill>
              </a:rPr>
              <a:t>stem cell that can differentiate into blood cells.....</a:t>
            </a:r>
          </a:p>
          <a:p>
            <a:endParaRPr lang="en-GB" sz="2500" b="1" dirty="0"/>
          </a:p>
          <a:p>
            <a:r>
              <a:rPr lang="en-GB" sz="2500" b="1" dirty="0" smtClean="0">
                <a:solidFill>
                  <a:srgbClr val="FF0000"/>
                </a:solidFill>
              </a:rPr>
              <a:t>.....bone marrow transplants</a:t>
            </a:r>
            <a:r>
              <a:rPr lang="en-GB" sz="2500" dirty="0" smtClean="0"/>
              <a:t> can help a patient with leukaemia develop </a:t>
            </a:r>
            <a:r>
              <a:rPr lang="en-GB" sz="2500" b="1" dirty="0" smtClean="0"/>
              <a:t>healthy blood cells</a:t>
            </a:r>
            <a:r>
              <a:rPr lang="en-GB" sz="2500" dirty="0" smtClean="0"/>
              <a:t>.</a:t>
            </a:r>
          </a:p>
          <a:p>
            <a:endParaRPr lang="en-GB" sz="2500" dirty="0"/>
          </a:p>
          <a:p>
            <a:pPr algn="ctr"/>
            <a:r>
              <a:rPr lang="en-GB" sz="2800" b="1" u="sng" dirty="0" smtClean="0">
                <a:solidFill>
                  <a:schemeClr val="accent6">
                    <a:lumMod val="75000"/>
                  </a:schemeClr>
                </a:solidFill>
              </a:rPr>
              <a:t>Stem cells from adult bone marrow have LIMITED uses though.</a:t>
            </a:r>
            <a:endParaRPr lang="en-US" sz="2800" b="1" u="sng"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checkerboard(across)">
                                      <p:cBhvr>
                                        <p:cTn id="15" dur="500"/>
                                        <p:tgtEl>
                                          <p:spTgt spid="26626"/>
                                        </p:tgtEl>
                                      </p:cBhvr>
                                    </p:animEffect>
                                  </p:childTnLst>
                                </p:cTn>
                              </p:par>
                              <p:par>
                                <p:cTn id="16" presetID="5" presetClass="entr" presetSubtype="10" fill="hold" nodeType="with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checkerboard(across)">
                                      <p:cBhvr>
                                        <p:cTn id="18" dur="500"/>
                                        <p:tgtEl>
                                          <p:spTgt spid="2662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checkerboard(across)">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checkerboard(across)">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checkerboard(across)">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r>
              <a:rPr lang="en-GB" dirty="0" smtClean="0"/>
              <a:t>Learning Objectives</a:t>
            </a:r>
            <a:endParaRPr lang="en-GB" dirty="0"/>
          </a:p>
        </p:txBody>
      </p:sp>
      <p:sp>
        <p:nvSpPr>
          <p:cNvPr id="3" name="Content Placeholder 2"/>
          <p:cNvSpPr>
            <a:spLocks noGrp="1"/>
          </p:cNvSpPr>
          <p:nvPr>
            <p:ph idx="1"/>
          </p:nvPr>
        </p:nvSpPr>
        <p:spPr>
          <a:xfrm>
            <a:off x="214282" y="928670"/>
            <a:ext cx="8715436" cy="5715040"/>
          </a:xfrm>
        </p:spPr>
        <p:txBody>
          <a:bodyPr>
            <a:normAutofit/>
          </a:bodyPr>
          <a:lstStyle/>
          <a:p>
            <a:r>
              <a:rPr lang="en-GB" sz="2800" dirty="0" smtClean="0"/>
              <a:t>Learn about totipotency of cells.</a:t>
            </a:r>
          </a:p>
          <a:p>
            <a:endParaRPr lang="en-GB" sz="2800" dirty="0"/>
          </a:p>
          <a:p>
            <a:r>
              <a:rPr lang="en-GB" sz="2800" dirty="0" smtClean="0"/>
              <a:t>Learn about when totipotent cells are present and what their rol</a:t>
            </a:r>
            <a:r>
              <a:rPr lang="en-GB" sz="2800" dirty="0" smtClean="0"/>
              <a:t>e is.</a:t>
            </a:r>
            <a:endParaRPr lang="en-GB" sz="2800" dirty="0" smtClean="0"/>
          </a:p>
          <a:p>
            <a:endParaRPr lang="en-GB" sz="2800" dirty="0"/>
          </a:p>
          <a:p>
            <a:r>
              <a:rPr lang="en-GB" sz="2800" dirty="0" smtClean="0"/>
              <a:t>Learn how these cells can lose their totipotency.</a:t>
            </a:r>
          </a:p>
          <a:p>
            <a:endParaRPr lang="en-GB" sz="2800" dirty="0" smtClean="0"/>
          </a:p>
          <a:p>
            <a:r>
              <a:rPr lang="en-GB" sz="2800" dirty="0" smtClean="0"/>
              <a:t>Learn about </a:t>
            </a:r>
            <a:r>
              <a:rPr lang="en-GB" sz="2800" dirty="0" err="1" smtClean="0"/>
              <a:t>multipotent</a:t>
            </a:r>
            <a:r>
              <a:rPr lang="en-GB" sz="2800" dirty="0" smtClean="0"/>
              <a:t> cells.</a:t>
            </a:r>
          </a:p>
          <a:p>
            <a:endParaRPr lang="en-GB" sz="2800" dirty="0" smtClean="0"/>
          </a:p>
          <a:p>
            <a:r>
              <a:rPr lang="en-GB" sz="2800" dirty="0" smtClean="0"/>
              <a:t>Learn how totipotent and </a:t>
            </a:r>
            <a:r>
              <a:rPr lang="en-GB" sz="2800" dirty="0" err="1" smtClean="0"/>
              <a:t>multipotent</a:t>
            </a:r>
            <a:r>
              <a:rPr lang="en-GB" sz="2800" dirty="0" smtClean="0"/>
              <a:t> cells can be used to treat human disorders.</a:t>
            </a:r>
            <a:endParaRPr lang="en-GB" sz="2800" dirty="0" smtClean="0"/>
          </a:p>
          <a:p>
            <a:endParaRPr lang="en-GB"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GB" sz="3900" dirty="0" smtClean="0"/>
              <a:t>How about stem cells from an embryo?</a:t>
            </a:r>
            <a:endParaRPr lang="en-US" sz="3900" dirty="0"/>
          </a:p>
        </p:txBody>
      </p:sp>
      <p:sp>
        <p:nvSpPr>
          <p:cNvPr id="3" name="Content Placeholder 2"/>
          <p:cNvSpPr>
            <a:spLocks noGrp="1"/>
          </p:cNvSpPr>
          <p:nvPr>
            <p:ph idx="1"/>
          </p:nvPr>
        </p:nvSpPr>
        <p:spPr>
          <a:xfrm>
            <a:off x="142844" y="1000108"/>
            <a:ext cx="8858312" cy="5643602"/>
          </a:xfrm>
        </p:spPr>
        <p:txBody>
          <a:bodyPr>
            <a:normAutofit/>
          </a:bodyPr>
          <a:lstStyle/>
          <a:p>
            <a:pPr>
              <a:buNone/>
            </a:pPr>
            <a:r>
              <a:rPr lang="en-GB" sz="2600" dirty="0" smtClean="0"/>
              <a:t>Stem cells from a developing </a:t>
            </a:r>
            <a:r>
              <a:rPr lang="en-GB" sz="2600" b="1" dirty="0" smtClean="0">
                <a:solidFill>
                  <a:schemeClr val="accent2">
                    <a:lumMod val="75000"/>
                  </a:schemeClr>
                </a:solidFill>
              </a:rPr>
              <a:t>embryo</a:t>
            </a:r>
            <a:r>
              <a:rPr lang="en-GB" sz="2600" dirty="0" smtClean="0"/>
              <a:t> can develop into </a:t>
            </a:r>
            <a:r>
              <a:rPr lang="en-GB" sz="2600" b="1" u="sng" dirty="0" smtClean="0">
                <a:solidFill>
                  <a:srgbClr val="00B0F0"/>
                </a:solidFill>
              </a:rPr>
              <a:t>any</a:t>
            </a:r>
            <a:r>
              <a:rPr lang="en-GB" sz="2600" dirty="0"/>
              <a:t> </a:t>
            </a:r>
            <a:r>
              <a:rPr lang="en-GB" sz="2600" dirty="0" smtClean="0"/>
              <a:t>cell type....</a:t>
            </a:r>
          </a:p>
          <a:p>
            <a:pPr>
              <a:buNone/>
            </a:pPr>
            <a:r>
              <a:rPr lang="en-GB" sz="2600" dirty="0"/>
              <a:t>	</a:t>
            </a:r>
            <a:r>
              <a:rPr lang="en-GB" sz="2600" dirty="0" smtClean="0"/>
              <a:t>......so a patient with </a:t>
            </a:r>
            <a:r>
              <a:rPr lang="en-GB" sz="2600" b="1" dirty="0" smtClean="0">
                <a:solidFill>
                  <a:srgbClr val="FF0000"/>
                </a:solidFill>
              </a:rPr>
              <a:t>paralysis</a:t>
            </a:r>
            <a:r>
              <a:rPr lang="en-GB" sz="2600" b="1" dirty="0" smtClean="0"/>
              <a:t> </a:t>
            </a:r>
            <a:r>
              <a:rPr lang="en-GB" sz="2600" dirty="0" smtClean="0"/>
              <a:t>or </a:t>
            </a:r>
            <a:r>
              <a:rPr lang="en-GB" sz="2600" b="1" dirty="0" smtClean="0">
                <a:solidFill>
                  <a:srgbClr val="00B050"/>
                </a:solidFill>
              </a:rPr>
              <a:t>brain damage</a:t>
            </a:r>
            <a:r>
              <a:rPr lang="en-GB" sz="2600" dirty="0" smtClean="0"/>
              <a:t> could benefit</a:t>
            </a:r>
          </a:p>
          <a:p>
            <a:pPr>
              <a:buNone/>
            </a:pPr>
            <a:r>
              <a:rPr lang="en-GB" sz="2600" dirty="0"/>
              <a:t>	</a:t>
            </a:r>
            <a:r>
              <a:rPr lang="en-GB" sz="2600" dirty="0" smtClean="0"/>
              <a:t>if stem cells could be </a:t>
            </a:r>
            <a:r>
              <a:rPr lang="en-GB" sz="2600" b="1" dirty="0" smtClean="0"/>
              <a:t>instructed </a:t>
            </a:r>
            <a:r>
              <a:rPr lang="en-GB" sz="2600" dirty="0" smtClean="0"/>
              <a:t>to grow into new nerve cells.</a:t>
            </a:r>
            <a:endParaRPr lang="en-US" sz="2600" dirty="0"/>
          </a:p>
        </p:txBody>
      </p:sp>
      <p:pic>
        <p:nvPicPr>
          <p:cNvPr id="27650" name="Picture 2" descr="http://www.elfwood.com/farp/theart/dannyproject/embryo5.gif"/>
          <p:cNvPicPr>
            <a:picLocks noChangeAspect="1" noChangeArrowheads="1"/>
          </p:cNvPicPr>
          <p:nvPr/>
        </p:nvPicPr>
        <p:blipFill>
          <a:blip r:embed="rId2"/>
          <a:srcRect/>
          <a:stretch>
            <a:fillRect/>
          </a:stretch>
        </p:blipFill>
        <p:spPr bwMode="auto">
          <a:xfrm>
            <a:off x="285720" y="2857496"/>
            <a:ext cx="2714644" cy="2714644"/>
          </a:xfrm>
          <a:prstGeom prst="rect">
            <a:avLst/>
          </a:prstGeom>
          <a:noFill/>
        </p:spPr>
      </p:pic>
      <p:sp>
        <p:nvSpPr>
          <p:cNvPr id="5" name="TextBox 4"/>
          <p:cNvSpPr txBox="1"/>
          <p:nvPr/>
        </p:nvSpPr>
        <p:spPr>
          <a:xfrm>
            <a:off x="3143240" y="3000372"/>
            <a:ext cx="5715040" cy="2092881"/>
          </a:xfrm>
          <a:prstGeom prst="rect">
            <a:avLst/>
          </a:prstGeom>
          <a:noFill/>
        </p:spPr>
        <p:txBody>
          <a:bodyPr wrap="square" rtlCol="0">
            <a:spAutoFit/>
          </a:bodyPr>
          <a:lstStyle/>
          <a:p>
            <a:r>
              <a:rPr lang="en-GB" sz="2600" dirty="0" smtClean="0"/>
              <a:t>A person who has suffered </a:t>
            </a:r>
            <a:r>
              <a:rPr lang="en-GB" sz="2600" b="1" dirty="0" smtClean="0">
                <a:solidFill>
                  <a:schemeClr val="accent6">
                    <a:lumMod val="50000"/>
                  </a:schemeClr>
                </a:solidFill>
              </a:rPr>
              <a:t>extreme burns</a:t>
            </a:r>
            <a:r>
              <a:rPr lang="en-GB" sz="2600" dirty="0" smtClean="0"/>
              <a:t> could benefit from </a:t>
            </a:r>
            <a:r>
              <a:rPr lang="en-GB" sz="2600" b="1" dirty="0" smtClean="0">
                <a:solidFill>
                  <a:schemeClr val="accent2">
                    <a:lumMod val="75000"/>
                  </a:schemeClr>
                </a:solidFill>
              </a:rPr>
              <a:t>skin grafts</a:t>
            </a:r>
            <a:r>
              <a:rPr lang="en-GB" sz="2600" b="1" dirty="0" smtClean="0"/>
              <a:t>...</a:t>
            </a:r>
          </a:p>
          <a:p>
            <a:endParaRPr lang="en-GB" sz="2600" b="1" dirty="0"/>
          </a:p>
          <a:p>
            <a:r>
              <a:rPr lang="en-GB" sz="2600" dirty="0" smtClean="0"/>
              <a:t>.... the </a:t>
            </a:r>
            <a:r>
              <a:rPr lang="en-GB" sz="2600" b="1" dirty="0" smtClean="0"/>
              <a:t>skin cells</a:t>
            </a:r>
            <a:r>
              <a:rPr lang="en-GB" sz="2600" dirty="0" smtClean="0"/>
              <a:t> would be developed from embryo stem cells.</a:t>
            </a:r>
            <a:endParaRPr lang="en-US" sz="2600" dirty="0"/>
          </a:p>
        </p:txBody>
      </p:sp>
      <p:sp>
        <p:nvSpPr>
          <p:cNvPr id="6" name="TextBox 5"/>
          <p:cNvSpPr txBox="1"/>
          <p:nvPr/>
        </p:nvSpPr>
        <p:spPr>
          <a:xfrm>
            <a:off x="3143240" y="5572140"/>
            <a:ext cx="5786478" cy="830997"/>
          </a:xfrm>
          <a:prstGeom prst="rect">
            <a:avLst/>
          </a:prstGeom>
          <a:noFill/>
          <a:ln w="28575">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GB" sz="2400" b="1" u="sng" dirty="0" smtClean="0"/>
              <a:t>The embryo would be ‘</a:t>
            </a:r>
            <a:r>
              <a:rPr lang="en-GB" sz="2400" b="1" i="1" u="sng" dirty="0" smtClean="0"/>
              <a:t>sacrificed’</a:t>
            </a:r>
            <a:r>
              <a:rPr lang="en-GB" sz="2400" b="1" u="sng" dirty="0" smtClean="0"/>
              <a:t> in order to improve a life. Is this acceptable?</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checkerboard(across)">
                                      <p:cBhvr>
                                        <p:cTn id="10" dur="500"/>
                                        <p:tgtEl>
                                          <p:spTgt spid="2765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checkerboard(across)">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checkerboard(across)">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25470"/>
          </a:xfrm>
        </p:spPr>
        <p:txBody>
          <a:bodyPr>
            <a:normAutofit fontScale="90000"/>
          </a:bodyPr>
          <a:lstStyle/>
          <a:p>
            <a:r>
              <a:rPr lang="en-GB" dirty="0" smtClean="0"/>
              <a:t>Ethics of Stem Cell Research</a:t>
            </a:r>
            <a:endParaRPr lang="en-US" dirty="0"/>
          </a:p>
        </p:txBody>
      </p:sp>
      <p:sp>
        <p:nvSpPr>
          <p:cNvPr id="3" name="Content Placeholder 2"/>
          <p:cNvSpPr>
            <a:spLocks noGrp="1"/>
          </p:cNvSpPr>
          <p:nvPr>
            <p:ph idx="1"/>
          </p:nvPr>
        </p:nvSpPr>
        <p:spPr>
          <a:xfrm>
            <a:off x="142844" y="1000108"/>
            <a:ext cx="8858312" cy="5643602"/>
          </a:xfrm>
        </p:spPr>
        <p:txBody>
          <a:bodyPr>
            <a:normAutofit/>
          </a:bodyPr>
          <a:lstStyle/>
          <a:p>
            <a:r>
              <a:rPr lang="en-GB" sz="2600" dirty="0" smtClean="0"/>
              <a:t>Each embryo is a </a:t>
            </a:r>
            <a:r>
              <a:rPr lang="en-GB" sz="2600" b="1" dirty="0" smtClean="0">
                <a:solidFill>
                  <a:srgbClr val="00B050"/>
                </a:solidFill>
              </a:rPr>
              <a:t>potential human life</a:t>
            </a:r>
            <a:r>
              <a:rPr lang="en-GB" sz="2600" dirty="0" smtClean="0"/>
              <a:t>. So some people argue that it is unacceptable to </a:t>
            </a:r>
            <a:r>
              <a:rPr lang="en-GB" sz="2600" b="1" dirty="0" smtClean="0">
                <a:solidFill>
                  <a:srgbClr val="FF0000"/>
                </a:solidFill>
              </a:rPr>
              <a:t>experiment</a:t>
            </a:r>
            <a:r>
              <a:rPr lang="en-GB" sz="2600" dirty="0" smtClean="0"/>
              <a:t> with embryos.</a:t>
            </a:r>
          </a:p>
          <a:p>
            <a:r>
              <a:rPr lang="en-GB" sz="2600" dirty="0" smtClean="0"/>
              <a:t>But some people think that it is better to end a person’s </a:t>
            </a:r>
            <a:r>
              <a:rPr lang="en-GB" sz="2600" b="1" dirty="0" smtClean="0">
                <a:solidFill>
                  <a:srgbClr val="0070C0"/>
                </a:solidFill>
              </a:rPr>
              <a:t>suffering</a:t>
            </a:r>
            <a:r>
              <a:rPr lang="en-GB" sz="2600" dirty="0" smtClean="0"/>
              <a:t>, rather than </a:t>
            </a:r>
            <a:r>
              <a:rPr lang="en-GB" sz="2600" b="1" dirty="0" smtClean="0">
                <a:solidFill>
                  <a:srgbClr val="FF0000"/>
                </a:solidFill>
              </a:rPr>
              <a:t>debate an embryo’s right to existence</a:t>
            </a:r>
            <a:r>
              <a:rPr lang="en-GB" sz="2600" dirty="0" smtClean="0"/>
              <a:t>.</a:t>
            </a:r>
          </a:p>
          <a:p>
            <a:pPr algn="ctr">
              <a:buNone/>
            </a:pPr>
            <a:r>
              <a:rPr lang="en-GB" sz="2600" b="1" u="sng" dirty="0" smtClean="0"/>
              <a:t>When do you think an embryo becomes a ‘human’?</a:t>
            </a:r>
            <a:endParaRPr lang="en-US" sz="2600" b="1" u="sng" dirty="0"/>
          </a:p>
        </p:txBody>
      </p:sp>
      <p:pic>
        <p:nvPicPr>
          <p:cNvPr id="28674" name="Picture 2" descr="http://docinthemachine.com/wordpress/wp-content/uploads/2006/11/embryo-brochure.jpg"/>
          <p:cNvPicPr>
            <a:picLocks noChangeAspect="1" noChangeArrowheads="1"/>
          </p:cNvPicPr>
          <p:nvPr/>
        </p:nvPicPr>
        <p:blipFill>
          <a:blip r:embed="rId2"/>
          <a:srcRect t="9580" r="9934" b="13777"/>
          <a:stretch>
            <a:fillRect/>
          </a:stretch>
        </p:blipFill>
        <p:spPr bwMode="auto">
          <a:xfrm>
            <a:off x="500034" y="3571876"/>
            <a:ext cx="2034707" cy="2071702"/>
          </a:xfrm>
          <a:prstGeom prst="rect">
            <a:avLst/>
          </a:prstGeom>
          <a:noFill/>
        </p:spPr>
      </p:pic>
      <p:pic>
        <p:nvPicPr>
          <p:cNvPr id="28676" name="Picture 4" descr="http://upload.wikimedia.org/wikipedia/commons/5/53/9-Week_Human_Embryo_from_Ectopic_Pregnancy.jpg"/>
          <p:cNvPicPr>
            <a:picLocks noChangeAspect="1" noChangeArrowheads="1"/>
          </p:cNvPicPr>
          <p:nvPr/>
        </p:nvPicPr>
        <p:blipFill>
          <a:blip r:embed="rId3" cstate="print"/>
          <a:srcRect/>
          <a:stretch>
            <a:fillRect/>
          </a:stretch>
        </p:blipFill>
        <p:spPr bwMode="auto">
          <a:xfrm>
            <a:off x="3500430" y="3500438"/>
            <a:ext cx="1428760" cy="2139380"/>
          </a:xfrm>
          <a:prstGeom prst="rect">
            <a:avLst/>
          </a:prstGeom>
          <a:noFill/>
        </p:spPr>
      </p:pic>
      <p:pic>
        <p:nvPicPr>
          <p:cNvPr id="28678" name="Picture 6" descr="http://www.jugfan.com/images/article_images/Human_infant_newborn_baby.jpg"/>
          <p:cNvPicPr>
            <a:picLocks noChangeAspect="1" noChangeArrowheads="1"/>
          </p:cNvPicPr>
          <p:nvPr/>
        </p:nvPicPr>
        <p:blipFill>
          <a:blip r:embed="rId4"/>
          <a:srcRect/>
          <a:stretch>
            <a:fillRect/>
          </a:stretch>
        </p:blipFill>
        <p:spPr bwMode="auto">
          <a:xfrm>
            <a:off x="5786446" y="3786190"/>
            <a:ext cx="2869563" cy="1866887"/>
          </a:xfrm>
          <a:prstGeom prst="rect">
            <a:avLst/>
          </a:prstGeom>
          <a:noFill/>
        </p:spPr>
      </p:pic>
      <p:sp>
        <p:nvSpPr>
          <p:cNvPr id="7" name="TextBox 6"/>
          <p:cNvSpPr txBox="1"/>
          <p:nvPr/>
        </p:nvSpPr>
        <p:spPr>
          <a:xfrm>
            <a:off x="285720" y="5857892"/>
            <a:ext cx="8572560" cy="523220"/>
          </a:xfrm>
          <a:prstGeom prst="rect">
            <a:avLst/>
          </a:prstGeom>
          <a:noFill/>
        </p:spPr>
        <p:txBody>
          <a:bodyPr wrap="square" rtlCol="0">
            <a:spAutoFit/>
          </a:bodyPr>
          <a:lstStyle/>
          <a:p>
            <a:r>
              <a:rPr lang="en-GB" sz="2800" b="1" dirty="0" smtClean="0"/>
              <a:t>      7 days                       9 weeks                newborn baby</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8674"/>
                                        </p:tgtEl>
                                        <p:attrNameLst>
                                          <p:attrName>style.visibility</p:attrName>
                                        </p:attrNameLst>
                                      </p:cBhvr>
                                      <p:to>
                                        <p:strVal val="visible"/>
                                      </p:to>
                                    </p:set>
                                    <p:animEffect transition="in" filter="checkerboard(across)">
                                      <p:cBhvr>
                                        <p:cTn id="22" dur="500"/>
                                        <p:tgtEl>
                                          <p:spTgt spid="28674"/>
                                        </p:tgtEl>
                                      </p:cBhvr>
                                    </p:animEffect>
                                  </p:childTnLst>
                                </p:cTn>
                              </p:par>
                              <p:par>
                                <p:cTn id="23" presetID="5" presetClass="entr" presetSubtype="10" fill="hold" nodeType="withEffect">
                                  <p:stCondLst>
                                    <p:cond delay="0"/>
                                  </p:stCondLst>
                                  <p:childTnLst>
                                    <p:set>
                                      <p:cBhvr>
                                        <p:cTn id="24" dur="1" fill="hold">
                                          <p:stCondLst>
                                            <p:cond delay="0"/>
                                          </p:stCondLst>
                                        </p:cTn>
                                        <p:tgtEl>
                                          <p:spTgt spid="28676"/>
                                        </p:tgtEl>
                                        <p:attrNameLst>
                                          <p:attrName>style.visibility</p:attrName>
                                        </p:attrNameLst>
                                      </p:cBhvr>
                                      <p:to>
                                        <p:strVal val="visible"/>
                                      </p:to>
                                    </p:set>
                                    <p:animEffect transition="in" filter="checkerboard(across)">
                                      <p:cBhvr>
                                        <p:cTn id="25" dur="500"/>
                                        <p:tgtEl>
                                          <p:spTgt spid="28676"/>
                                        </p:tgtEl>
                                      </p:cBhvr>
                                    </p:animEffect>
                                  </p:childTnLst>
                                </p:cTn>
                              </p:par>
                              <p:par>
                                <p:cTn id="26" presetID="5" presetClass="entr" presetSubtype="10" fill="hold" nodeType="withEffect">
                                  <p:stCondLst>
                                    <p:cond delay="0"/>
                                  </p:stCondLst>
                                  <p:childTnLst>
                                    <p:set>
                                      <p:cBhvr>
                                        <p:cTn id="27" dur="1" fill="hold">
                                          <p:stCondLst>
                                            <p:cond delay="0"/>
                                          </p:stCondLst>
                                        </p:cTn>
                                        <p:tgtEl>
                                          <p:spTgt spid="28678"/>
                                        </p:tgtEl>
                                        <p:attrNameLst>
                                          <p:attrName>style.visibility</p:attrName>
                                        </p:attrNameLst>
                                      </p:cBhvr>
                                      <p:to>
                                        <p:strVal val="visible"/>
                                      </p:to>
                                    </p:set>
                                    <p:animEffect transition="in" filter="checkerboard(across)">
                                      <p:cBhvr>
                                        <p:cTn id="28" dur="500"/>
                                        <p:tgtEl>
                                          <p:spTgt spid="2867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heckerboard(across)">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Unwanted embryos</a:t>
            </a:r>
            <a:endParaRPr lang="en-US" dirty="0"/>
          </a:p>
        </p:txBody>
      </p:sp>
      <p:sp>
        <p:nvSpPr>
          <p:cNvPr id="3" name="Content Placeholder 2"/>
          <p:cNvSpPr>
            <a:spLocks noGrp="1"/>
          </p:cNvSpPr>
          <p:nvPr>
            <p:ph idx="1"/>
          </p:nvPr>
        </p:nvSpPr>
        <p:spPr>
          <a:xfrm>
            <a:off x="214282" y="1000108"/>
            <a:ext cx="8715436" cy="5643602"/>
          </a:xfrm>
        </p:spPr>
        <p:txBody>
          <a:bodyPr>
            <a:normAutofit/>
          </a:bodyPr>
          <a:lstStyle/>
          <a:p>
            <a:pPr>
              <a:buNone/>
            </a:pPr>
            <a:r>
              <a:rPr lang="en-GB" sz="2600" dirty="0" smtClean="0"/>
              <a:t>An unwanted pregnancy, may be terminated by </a:t>
            </a:r>
            <a:r>
              <a:rPr lang="en-GB" sz="2600" b="1" dirty="0" smtClean="0">
                <a:solidFill>
                  <a:srgbClr val="FF0000"/>
                </a:solidFill>
              </a:rPr>
              <a:t>abortion</a:t>
            </a:r>
            <a:r>
              <a:rPr lang="en-GB" sz="2600" dirty="0" smtClean="0"/>
              <a:t>.</a:t>
            </a:r>
          </a:p>
          <a:p>
            <a:pPr>
              <a:buNone/>
            </a:pPr>
            <a:r>
              <a:rPr lang="en-GB" sz="2600" dirty="0"/>
              <a:t>	</a:t>
            </a:r>
            <a:r>
              <a:rPr lang="en-GB" sz="2600" dirty="0" smtClean="0"/>
              <a:t>This means the embryo/foetus is </a:t>
            </a:r>
            <a:r>
              <a:rPr lang="en-GB" sz="2600" b="1" dirty="0" smtClean="0">
                <a:solidFill>
                  <a:srgbClr val="00B050"/>
                </a:solidFill>
              </a:rPr>
              <a:t>extracted from the womb </a:t>
            </a:r>
            <a:r>
              <a:rPr lang="en-GB" sz="2600" dirty="0" smtClean="0"/>
              <a:t>prematurely.</a:t>
            </a:r>
            <a:endParaRPr lang="en-US" sz="2600" dirty="0"/>
          </a:p>
        </p:txBody>
      </p:sp>
      <p:pic>
        <p:nvPicPr>
          <p:cNvPr id="29698" name="Picture 2" descr="http://voxnova2.files.wordpress.com/2008/05/abortion-07-031.jpg"/>
          <p:cNvPicPr>
            <a:picLocks noChangeAspect="1" noChangeArrowheads="1"/>
          </p:cNvPicPr>
          <p:nvPr/>
        </p:nvPicPr>
        <p:blipFill>
          <a:blip r:embed="rId2"/>
          <a:srcRect/>
          <a:stretch>
            <a:fillRect/>
          </a:stretch>
        </p:blipFill>
        <p:spPr bwMode="auto">
          <a:xfrm>
            <a:off x="214282" y="2428868"/>
            <a:ext cx="3436930" cy="2577698"/>
          </a:xfrm>
          <a:prstGeom prst="rect">
            <a:avLst/>
          </a:prstGeom>
          <a:noFill/>
        </p:spPr>
      </p:pic>
      <p:sp>
        <p:nvSpPr>
          <p:cNvPr id="5" name="TextBox 4"/>
          <p:cNvSpPr txBox="1"/>
          <p:nvPr/>
        </p:nvSpPr>
        <p:spPr>
          <a:xfrm>
            <a:off x="3857620" y="2428868"/>
            <a:ext cx="5000660" cy="2492990"/>
          </a:xfrm>
          <a:prstGeom prst="rect">
            <a:avLst/>
          </a:prstGeom>
          <a:noFill/>
        </p:spPr>
        <p:txBody>
          <a:bodyPr wrap="square" rtlCol="0">
            <a:spAutoFit/>
          </a:bodyPr>
          <a:lstStyle/>
          <a:p>
            <a:r>
              <a:rPr lang="en-GB" sz="2600" dirty="0" smtClean="0"/>
              <a:t>A lot of countries </a:t>
            </a:r>
            <a:r>
              <a:rPr lang="en-GB" sz="2600" b="1" dirty="0" smtClean="0">
                <a:solidFill>
                  <a:srgbClr val="00B050"/>
                </a:solidFill>
              </a:rPr>
              <a:t>allow abortion</a:t>
            </a:r>
            <a:r>
              <a:rPr lang="en-GB" sz="2600" dirty="0" smtClean="0"/>
              <a:t>, but </a:t>
            </a:r>
            <a:r>
              <a:rPr lang="en-GB" sz="2600" b="1" dirty="0" smtClean="0">
                <a:solidFill>
                  <a:srgbClr val="FF0000"/>
                </a:solidFill>
              </a:rPr>
              <a:t>are unwilling to conduct stem cell research</a:t>
            </a:r>
            <a:r>
              <a:rPr lang="en-GB" sz="2600" dirty="0" smtClean="0">
                <a:solidFill>
                  <a:srgbClr val="FF0000"/>
                </a:solidFill>
              </a:rPr>
              <a:t>.</a:t>
            </a:r>
          </a:p>
          <a:p>
            <a:endParaRPr lang="en-GB" sz="2600" dirty="0"/>
          </a:p>
          <a:p>
            <a:r>
              <a:rPr lang="en-GB" sz="2600" dirty="0" smtClean="0">
                <a:sym typeface="Wingdings" pitchFamily="2" charset="2"/>
              </a:rPr>
              <a:t> This embryo was terminated at 7 weeks. </a:t>
            </a:r>
            <a:endParaRPr lang="en-US" sz="2600" dirty="0"/>
          </a:p>
        </p:txBody>
      </p:sp>
      <p:sp>
        <p:nvSpPr>
          <p:cNvPr id="6" name="TextBox 5"/>
          <p:cNvSpPr txBox="1"/>
          <p:nvPr/>
        </p:nvSpPr>
        <p:spPr>
          <a:xfrm>
            <a:off x="214282" y="5214950"/>
            <a:ext cx="8715436" cy="954107"/>
          </a:xfrm>
          <a:prstGeom prst="rect">
            <a:avLst/>
          </a:prstGeom>
          <a:noFill/>
        </p:spPr>
        <p:txBody>
          <a:bodyPr wrap="square" rtlCol="0">
            <a:spAutoFit/>
          </a:bodyPr>
          <a:lstStyle/>
          <a:p>
            <a:pPr algn="ctr"/>
            <a:r>
              <a:rPr lang="en-GB" sz="2800" b="1" u="sng" dirty="0" smtClean="0">
                <a:solidFill>
                  <a:schemeClr val="accent6">
                    <a:lumMod val="75000"/>
                  </a:schemeClr>
                </a:solidFill>
              </a:rPr>
              <a:t>You can see that stem cell research is a very important, but controversial topic in science.</a:t>
            </a:r>
            <a:endParaRPr lang="en-US" sz="2800" b="1" u="sng"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checkerboard(across)">
                                      <p:cBhvr>
                                        <p:cTn id="17" dur="500"/>
                                        <p:tgtEl>
                                          <p:spTgt spid="2969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Umbilical cords</a:t>
            </a:r>
            <a:endParaRPr lang="en-US" dirty="0"/>
          </a:p>
        </p:txBody>
      </p:sp>
      <p:sp>
        <p:nvSpPr>
          <p:cNvPr id="3" name="Content Placeholder 2"/>
          <p:cNvSpPr>
            <a:spLocks noGrp="1"/>
          </p:cNvSpPr>
          <p:nvPr>
            <p:ph idx="1"/>
          </p:nvPr>
        </p:nvSpPr>
        <p:spPr>
          <a:xfrm>
            <a:off x="214282" y="1000108"/>
            <a:ext cx="8715436" cy="5643602"/>
          </a:xfrm>
        </p:spPr>
        <p:txBody>
          <a:bodyPr>
            <a:normAutofit/>
          </a:bodyPr>
          <a:lstStyle/>
          <a:p>
            <a:pPr>
              <a:buNone/>
            </a:pPr>
            <a:r>
              <a:rPr lang="en-GB" sz="2600" dirty="0" smtClean="0"/>
              <a:t>Using embryos for stem cell research is bound to raise ethical issues.</a:t>
            </a:r>
          </a:p>
          <a:p>
            <a:pPr>
              <a:buNone/>
            </a:pPr>
            <a:r>
              <a:rPr lang="en-GB" sz="2600" dirty="0" smtClean="0"/>
              <a:t>However, scientists have discovered that the </a:t>
            </a:r>
            <a:r>
              <a:rPr lang="en-GB" sz="2600" b="1" dirty="0" smtClean="0">
                <a:solidFill>
                  <a:srgbClr val="FF0000"/>
                </a:solidFill>
              </a:rPr>
              <a:t>umbilical cords </a:t>
            </a:r>
            <a:r>
              <a:rPr lang="en-GB" sz="2600" dirty="0" smtClean="0"/>
              <a:t>of newborn babies contain a reservoir of </a:t>
            </a:r>
            <a:r>
              <a:rPr lang="en-GB" sz="2600" b="1" dirty="0" smtClean="0">
                <a:solidFill>
                  <a:srgbClr val="00B050"/>
                </a:solidFill>
              </a:rPr>
              <a:t>stem cells</a:t>
            </a:r>
            <a:r>
              <a:rPr lang="en-GB" sz="2600" dirty="0" smtClean="0"/>
              <a:t>, which is </a:t>
            </a:r>
            <a:r>
              <a:rPr lang="en-GB" sz="2600" b="1" dirty="0" smtClean="0">
                <a:solidFill>
                  <a:srgbClr val="0070C0"/>
                </a:solidFill>
              </a:rPr>
              <a:t>ethically much more acceptable</a:t>
            </a:r>
            <a:r>
              <a:rPr lang="en-GB" sz="2600" dirty="0" smtClean="0"/>
              <a:t>.</a:t>
            </a:r>
            <a:endParaRPr lang="en-US" sz="2600" dirty="0"/>
          </a:p>
        </p:txBody>
      </p:sp>
      <p:pic>
        <p:nvPicPr>
          <p:cNvPr id="7" name="Picture 2" descr="http://static.howstuffworks.com/gif/cord-blood-clamp.jpg"/>
          <p:cNvPicPr>
            <a:picLocks noChangeAspect="1" noChangeArrowheads="1"/>
          </p:cNvPicPr>
          <p:nvPr/>
        </p:nvPicPr>
        <p:blipFill>
          <a:blip r:embed="rId2"/>
          <a:srcRect/>
          <a:stretch>
            <a:fillRect/>
          </a:stretch>
        </p:blipFill>
        <p:spPr bwMode="auto">
          <a:xfrm>
            <a:off x="357158" y="3286124"/>
            <a:ext cx="3810000" cy="3257550"/>
          </a:xfrm>
          <a:prstGeom prst="rect">
            <a:avLst/>
          </a:prstGeom>
          <a:noFill/>
        </p:spPr>
      </p:pic>
      <p:sp>
        <p:nvSpPr>
          <p:cNvPr id="8" name="TextBox 7"/>
          <p:cNvSpPr txBox="1"/>
          <p:nvPr/>
        </p:nvSpPr>
        <p:spPr>
          <a:xfrm>
            <a:off x="4357686" y="3214686"/>
            <a:ext cx="4572032" cy="3293209"/>
          </a:xfrm>
          <a:prstGeom prst="rect">
            <a:avLst/>
          </a:prstGeom>
          <a:noFill/>
        </p:spPr>
        <p:txBody>
          <a:bodyPr wrap="square" rtlCol="0">
            <a:spAutoFit/>
          </a:bodyPr>
          <a:lstStyle/>
          <a:p>
            <a:r>
              <a:rPr lang="en-GB" sz="2600" b="1" dirty="0" smtClean="0">
                <a:sym typeface="Wingdings" pitchFamily="2" charset="2"/>
              </a:rPr>
              <a:t>‘</a:t>
            </a:r>
            <a:r>
              <a:rPr lang="en-GB" sz="2600" b="1" dirty="0" smtClean="0">
                <a:solidFill>
                  <a:srgbClr val="FF0000"/>
                </a:solidFill>
                <a:sym typeface="Wingdings" pitchFamily="2" charset="2"/>
              </a:rPr>
              <a:t>Cord blood</a:t>
            </a:r>
            <a:r>
              <a:rPr lang="en-GB" sz="2600" b="1" dirty="0" smtClean="0">
                <a:sym typeface="Wingdings" pitchFamily="2" charset="2"/>
              </a:rPr>
              <a:t>’ </a:t>
            </a:r>
            <a:r>
              <a:rPr lang="en-GB" sz="2600" dirty="0" smtClean="0">
                <a:sym typeface="Wingdings" pitchFamily="2" charset="2"/>
              </a:rPr>
              <a:t>is collected, which contains a number of different stem cell types, some of which can be </a:t>
            </a:r>
            <a:r>
              <a:rPr lang="en-GB" sz="2600" b="1" dirty="0" smtClean="0">
                <a:solidFill>
                  <a:srgbClr val="7030A0"/>
                </a:solidFill>
                <a:sym typeface="Wingdings" pitchFamily="2" charset="2"/>
              </a:rPr>
              <a:t>manipulated to be made totipotent</a:t>
            </a:r>
            <a:r>
              <a:rPr lang="en-GB" sz="2600" dirty="0" smtClean="0">
                <a:sym typeface="Wingdings" pitchFamily="2" charset="2"/>
              </a:rPr>
              <a:t>.</a:t>
            </a:r>
          </a:p>
          <a:p>
            <a:endParaRPr lang="en-GB" sz="2600" dirty="0" smtClean="0">
              <a:sym typeface="Wingdings" pitchFamily="2" charset="2"/>
            </a:endParaRPr>
          </a:p>
          <a:p>
            <a:r>
              <a:rPr lang="en-GB" sz="2600" dirty="0" smtClean="0">
                <a:sym typeface="Wingdings" pitchFamily="2" charset="2"/>
              </a:rPr>
              <a:t>As of yet, their uses are still limited. </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checkerboard(across)">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checkerboard(across)">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Read ‘application’ on page 238.</a:t>
            </a:r>
          </a:p>
          <a:p>
            <a:pPr algn="ctr">
              <a:buNone/>
            </a:pPr>
            <a:r>
              <a:rPr lang="en-GB" dirty="0" smtClean="0"/>
              <a:t>“Human embryonic stem cells and the treatment of disease.”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Totipotency</a:t>
            </a:r>
            <a:endParaRPr lang="en-GB" dirty="0"/>
          </a:p>
        </p:txBody>
      </p:sp>
      <p:sp>
        <p:nvSpPr>
          <p:cNvPr id="5" name="Text Placeholder 4"/>
          <p:cNvSpPr>
            <a:spLocks noGrp="1"/>
          </p:cNvSpPr>
          <p:nvPr>
            <p:ph type="body" idx="1"/>
          </p:nvPr>
        </p:nvSpPr>
        <p:spPr/>
        <p:txBody>
          <a:bodyPr/>
          <a:lstStyle/>
          <a:p>
            <a:r>
              <a:rPr lang="en-GB" dirty="0" smtClean="0"/>
              <a:t>Stem Cells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r>
              <a:rPr lang="en-GB" dirty="0" smtClean="0"/>
              <a:t>Growth and Development</a:t>
            </a:r>
            <a:endParaRPr lang="en-GB" dirty="0"/>
          </a:p>
        </p:txBody>
      </p:sp>
      <p:sp>
        <p:nvSpPr>
          <p:cNvPr id="3" name="Content Placeholder 2"/>
          <p:cNvSpPr>
            <a:spLocks noGrp="1"/>
          </p:cNvSpPr>
          <p:nvPr>
            <p:ph idx="1"/>
          </p:nvPr>
        </p:nvSpPr>
        <p:spPr>
          <a:xfrm>
            <a:off x="214282" y="785794"/>
            <a:ext cx="8715436" cy="5857916"/>
          </a:xfrm>
        </p:spPr>
        <p:txBody>
          <a:bodyPr>
            <a:normAutofit/>
          </a:bodyPr>
          <a:lstStyle/>
          <a:p>
            <a:r>
              <a:rPr lang="en-GB" sz="2800" dirty="0" smtClean="0"/>
              <a:t>“</a:t>
            </a:r>
            <a:r>
              <a:rPr lang="en-GB" sz="2800" b="1" dirty="0" smtClean="0">
                <a:solidFill>
                  <a:srgbClr val="FF0000"/>
                </a:solidFill>
              </a:rPr>
              <a:t>Growth</a:t>
            </a:r>
            <a:r>
              <a:rPr lang="en-GB" sz="2800" dirty="0" smtClean="0"/>
              <a:t>” of an organism is a simple concept, but “</a:t>
            </a:r>
            <a:r>
              <a:rPr lang="en-GB" sz="2800" b="1" dirty="0" smtClean="0">
                <a:solidFill>
                  <a:srgbClr val="00B050"/>
                </a:solidFill>
              </a:rPr>
              <a:t>development</a:t>
            </a:r>
            <a:r>
              <a:rPr lang="en-GB" sz="2800" dirty="0" smtClean="0"/>
              <a:t>” is much more complicated – especially in organisms as complex as mammals.</a:t>
            </a:r>
          </a:p>
          <a:p>
            <a:r>
              <a:rPr lang="en-GB" sz="2800" dirty="0" smtClean="0"/>
              <a:t>Development </a:t>
            </a:r>
            <a:r>
              <a:rPr lang="en-GB" sz="2800" dirty="0" smtClean="0"/>
              <a:t>involves </a:t>
            </a:r>
            <a:r>
              <a:rPr lang="en-GB" sz="2800" dirty="0" smtClean="0"/>
              <a:t>the </a:t>
            </a:r>
            <a:r>
              <a:rPr lang="en-GB" sz="2800" b="1" dirty="0" smtClean="0">
                <a:solidFill>
                  <a:srgbClr val="7030A0"/>
                </a:solidFill>
              </a:rPr>
              <a:t>specialisation</a:t>
            </a:r>
            <a:r>
              <a:rPr lang="en-GB" sz="2800" b="1" dirty="0" smtClean="0"/>
              <a:t> </a:t>
            </a:r>
            <a:r>
              <a:rPr lang="en-GB" sz="2800" dirty="0" smtClean="0"/>
              <a:t>of cells and arranging them into </a:t>
            </a:r>
            <a:r>
              <a:rPr lang="en-GB" sz="2800" b="1" dirty="0" smtClean="0">
                <a:solidFill>
                  <a:schemeClr val="accent6">
                    <a:lumMod val="75000"/>
                  </a:schemeClr>
                </a:solidFill>
              </a:rPr>
              <a:t>functional units</a:t>
            </a:r>
            <a:r>
              <a:rPr lang="en-GB" sz="2800" dirty="0" smtClean="0"/>
              <a:t>.</a:t>
            </a:r>
          </a:p>
        </p:txBody>
      </p:sp>
      <p:pic>
        <p:nvPicPr>
          <p:cNvPr id="1026" name="Picture 2" descr="http://insidecostarica.com/dailynews/2009/march/05/090304-newborn-baby-blue-whale-missions_big.jpg"/>
          <p:cNvPicPr>
            <a:picLocks noChangeAspect="1" noChangeArrowheads="1"/>
          </p:cNvPicPr>
          <p:nvPr/>
        </p:nvPicPr>
        <p:blipFill>
          <a:blip r:embed="rId2" cstate="print"/>
          <a:srcRect/>
          <a:stretch>
            <a:fillRect/>
          </a:stretch>
        </p:blipFill>
        <p:spPr bwMode="auto">
          <a:xfrm>
            <a:off x="428596" y="3207215"/>
            <a:ext cx="4500594" cy="3241209"/>
          </a:xfrm>
          <a:prstGeom prst="rect">
            <a:avLst/>
          </a:prstGeom>
          <a:noFill/>
        </p:spPr>
      </p:pic>
      <p:sp>
        <p:nvSpPr>
          <p:cNvPr id="5" name="TextBox 4"/>
          <p:cNvSpPr txBox="1"/>
          <p:nvPr/>
        </p:nvSpPr>
        <p:spPr>
          <a:xfrm>
            <a:off x="5143504" y="3214686"/>
            <a:ext cx="3500462" cy="313932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dirty="0" smtClean="0"/>
              <a:t>This </a:t>
            </a:r>
            <a:r>
              <a:rPr lang="en-GB" b="1" dirty="0" smtClean="0"/>
              <a:t>Blue Whale</a:t>
            </a:r>
            <a:r>
              <a:rPr lang="en-GB" dirty="0" smtClean="0"/>
              <a:t> has grown to an enormous size. </a:t>
            </a:r>
          </a:p>
          <a:p>
            <a:pPr algn="ctr"/>
            <a:r>
              <a:rPr lang="en-GB" dirty="0" smtClean="0"/>
              <a:t>It’s development though, is a series of changes involving </a:t>
            </a:r>
            <a:r>
              <a:rPr lang="en-GB" b="1" dirty="0" smtClean="0"/>
              <a:t>cell differentiation</a:t>
            </a:r>
            <a:r>
              <a:rPr lang="en-GB" dirty="0" smtClean="0"/>
              <a:t>.</a:t>
            </a:r>
          </a:p>
          <a:p>
            <a:pPr algn="ctr"/>
            <a:endParaRPr lang="en-GB" dirty="0"/>
          </a:p>
          <a:p>
            <a:pPr algn="ctr"/>
            <a:r>
              <a:rPr lang="en-GB" dirty="0" smtClean="0"/>
              <a:t>It contains....</a:t>
            </a:r>
          </a:p>
          <a:p>
            <a:pPr algn="ctr"/>
            <a:r>
              <a:rPr lang="en-GB" dirty="0" smtClean="0"/>
              <a:t>2 x 10</a:t>
            </a:r>
            <a:r>
              <a:rPr lang="en-GB" baseline="30000" dirty="0" smtClean="0"/>
              <a:t>17</a:t>
            </a:r>
            <a:r>
              <a:rPr lang="en-GB" dirty="0" smtClean="0"/>
              <a:t> cells....</a:t>
            </a:r>
          </a:p>
          <a:p>
            <a:pPr algn="ctr"/>
            <a:r>
              <a:rPr lang="en-GB" dirty="0" smtClean="0"/>
              <a:t>200,000,000,000,000,000....</a:t>
            </a:r>
          </a:p>
          <a:p>
            <a:pPr algn="ctr"/>
            <a:r>
              <a:rPr lang="en-GB" dirty="0" smtClean="0"/>
              <a:t>200 quintillion!</a:t>
            </a:r>
          </a:p>
          <a:p>
            <a:pPr algn="ctr"/>
            <a:r>
              <a:rPr lang="en-GB" dirty="0" smtClean="0"/>
              <a:t>Each one is </a:t>
            </a:r>
            <a:r>
              <a:rPr lang="en-GB" b="1" dirty="0" smtClean="0"/>
              <a:t>specialised</a:t>
            </a:r>
            <a:r>
              <a:rPr lang="en-GB" dirty="0" smtClean="0"/>
              <a:t>.</a:t>
            </a:r>
          </a:p>
        </p:txBody>
      </p:sp>
      <p:cxnSp>
        <p:nvCxnSpPr>
          <p:cNvPr id="7" name="Straight Arrow Connector 6"/>
          <p:cNvCxnSpPr/>
          <p:nvPr/>
        </p:nvCxnSpPr>
        <p:spPr>
          <a:xfrm rot="10800000">
            <a:off x="3714744" y="4500570"/>
            <a:ext cx="2071702"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5" presetClass="entr" presetSubtype="1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checkerboard(across)">
                                      <p:cBhvr>
                                        <p:cTn id="23" dur="500"/>
                                        <p:tgtEl>
                                          <p:spTgt spid="5">
                                            <p:txEl>
                                              <p:pRg st="0" end="0"/>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heckerboard(across)">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checkerboard(across)">
                                      <p:cBhvr>
                                        <p:cTn id="31" dur="500"/>
                                        <p:tgtEl>
                                          <p:spTgt spid="5">
                                            <p:txEl>
                                              <p:pRg st="3" end="3"/>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checkerboard(across)">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checkerboard(across)">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checkerboard(across)">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checkerboard(across)">
                                      <p:cBhvr>
                                        <p:cTn id="4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r>
              <a:rPr lang="en-GB" dirty="0" smtClean="0"/>
              <a:t>Growth and Development</a:t>
            </a:r>
            <a:endParaRPr lang="en-GB" dirty="0"/>
          </a:p>
        </p:txBody>
      </p:sp>
      <p:sp>
        <p:nvSpPr>
          <p:cNvPr id="3" name="Content Placeholder 2"/>
          <p:cNvSpPr>
            <a:spLocks noGrp="1"/>
          </p:cNvSpPr>
          <p:nvPr>
            <p:ph idx="1"/>
          </p:nvPr>
        </p:nvSpPr>
        <p:spPr>
          <a:xfrm>
            <a:off x="214282" y="785794"/>
            <a:ext cx="8715436" cy="5857916"/>
          </a:xfrm>
        </p:spPr>
        <p:txBody>
          <a:bodyPr>
            <a:normAutofit/>
          </a:bodyPr>
          <a:lstStyle/>
          <a:p>
            <a:r>
              <a:rPr lang="en-GB" sz="2800" dirty="0" smtClean="0"/>
              <a:t>Development involves producing </a:t>
            </a:r>
            <a:r>
              <a:rPr lang="en-GB" sz="2800" b="1" dirty="0" smtClean="0">
                <a:solidFill>
                  <a:srgbClr val="FF0000"/>
                </a:solidFill>
              </a:rPr>
              <a:t>specialised cells</a:t>
            </a:r>
            <a:r>
              <a:rPr lang="en-GB" sz="2800" dirty="0" smtClean="0"/>
              <a:t> and arranging them into </a:t>
            </a:r>
            <a:r>
              <a:rPr lang="en-GB" sz="2800" b="1" dirty="0" smtClean="0">
                <a:solidFill>
                  <a:srgbClr val="00B050"/>
                </a:solidFill>
              </a:rPr>
              <a:t>tissues</a:t>
            </a:r>
            <a:r>
              <a:rPr lang="en-GB" sz="2800" dirty="0" smtClean="0"/>
              <a:t> and </a:t>
            </a:r>
            <a:r>
              <a:rPr lang="en-GB" sz="2800" b="1" dirty="0" smtClean="0">
                <a:solidFill>
                  <a:srgbClr val="0070C0"/>
                </a:solidFill>
              </a:rPr>
              <a:t>organs</a:t>
            </a:r>
            <a:r>
              <a:rPr lang="en-GB" sz="2800" dirty="0" smtClean="0"/>
              <a:t>.</a:t>
            </a:r>
          </a:p>
          <a:p>
            <a:r>
              <a:rPr lang="en-GB" sz="2800" dirty="0" smtClean="0"/>
              <a:t>Because cells in different areas of the body have to carry out </a:t>
            </a:r>
            <a:r>
              <a:rPr lang="en-GB" sz="2800" b="1" dirty="0" smtClean="0">
                <a:solidFill>
                  <a:srgbClr val="7030A0"/>
                </a:solidFill>
              </a:rPr>
              <a:t>specific functions</a:t>
            </a:r>
            <a:r>
              <a:rPr lang="en-GB" sz="2800" dirty="0" smtClean="0"/>
              <a:t>, they have to become </a:t>
            </a:r>
            <a:r>
              <a:rPr lang="en-GB" sz="2800" b="1" dirty="0" smtClean="0">
                <a:solidFill>
                  <a:schemeClr val="accent6">
                    <a:lumMod val="75000"/>
                  </a:schemeClr>
                </a:solidFill>
              </a:rPr>
              <a:t>adapted</a:t>
            </a:r>
            <a:r>
              <a:rPr lang="en-GB" sz="2800" b="1" dirty="0" smtClean="0"/>
              <a:t>.</a:t>
            </a:r>
          </a:p>
          <a:p>
            <a:r>
              <a:rPr lang="en-GB" sz="2800" dirty="0" smtClean="0"/>
              <a:t>The process of ‘becoming adapted’ is known as </a:t>
            </a:r>
            <a:r>
              <a:rPr lang="en-GB" sz="2800" b="1" dirty="0" smtClean="0">
                <a:solidFill>
                  <a:srgbClr val="FF0000"/>
                </a:solidFill>
              </a:rPr>
              <a:t>cellular differentiation</a:t>
            </a:r>
            <a:r>
              <a:rPr lang="en-GB" sz="2800" dirty="0" smtClean="0"/>
              <a:t>.</a:t>
            </a:r>
          </a:p>
        </p:txBody>
      </p:sp>
      <p:sp>
        <p:nvSpPr>
          <p:cNvPr id="8" name="Freeform 7"/>
          <p:cNvSpPr/>
          <p:nvPr/>
        </p:nvSpPr>
        <p:spPr>
          <a:xfrm>
            <a:off x="1345809" y="3744514"/>
            <a:ext cx="1305950" cy="1233267"/>
          </a:xfrm>
          <a:custGeom>
            <a:avLst/>
            <a:gdLst>
              <a:gd name="connsiteX0" fmla="*/ 426720 w 1305950"/>
              <a:gd name="connsiteY0" fmla="*/ 370449 h 1233267"/>
              <a:gd name="connsiteX1" fmla="*/ 384517 w 1305950"/>
              <a:gd name="connsiteY1" fmla="*/ 497058 h 1233267"/>
              <a:gd name="connsiteX2" fmla="*/ 117231 w 1305950"/>
              <a:gd name="connsiteY2" fmla="*/ 665871 h 1233267"/>
              <a:gd name="connsiteX3" fmla="*/ 60960 w 1305950"/>
              <a:gd name="connsiteY3" fmla="*/ 1017563 h 1233267"/>
              <a:gd name="connsiteX4" fmla="*/ 482991 w 1305950"/>
              <a:gd name="connsiteY4" fmla="*/ 1228578 h 1233267"/>
              <a:gd name="connsiteX5" fmla="*/ 750277 w 1305950"/>
              <a:gd name="connsiteY5" fmla="*/ 1045698 h 1233267"/>
              <a:gd name="connsiteX6" fmla="*/ 1031631 w 1305950"/>
              <a:gd name="connsiteY6" fmla="*/ 1045698 h 1233267"/>
              <a:gd name="connsiteX7" fmla="*/ 1214511 w 1305950"/>
              <a:gd name="connsiteY7" fmla="*/ 919089 h 1233267"/>
              <a:gd name="connsiteX8" fmla="*/ 1284849 w 1305950"/>
              <a:gd name="connsiteY8" fmla="*/ 539262 h 1233267"/>
              <a:gd name="connsiteX9" fmla="*/ 1087902 w 1305950"/>
              <a:gd name="connsiteY9" fmla="*/ 229772 h 1233267"/>
              <a:gd name="connsiteX10" fmla="*/ 539262 w 1305950"/>
              <a:gd name="connsiteY10" fmla="*/ 18757 h 1233267"/>
              <a:gd name="connsiteX11" fmla="*/ 426720 w 1305950"/>
              <a:gd name="connsiteY11" fmla="*/ 117231 h 1233267"/>
              <a:gd name="connsiteX12" fmla="*/ 426720 w 1305950"/>
              <a:gd name="connsiteY12" fmla="*/ 370449 h 123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5950" h="1233267">
                <a:moveTo>
                  <a:pt x="426720" y="370449"/>
                </a:moveTo>
                <a:cubicBezTo>
                  <a:pt x="419686" y="433754"/>
                  <a:pt x="436098" y="447821"/>
                  <a:pt x="384517" y="497058"/>
                </a:cubicBezTo>
                <a:cubicBezTo>
                  <a:pt x="332936" y="546295"/>
                  <a:pt x="171157" y="579120"/>
                  <a:pt x="117231" y="665871"/>
                </a:cubicBezTo>
                <a:cubicBezTo>
                  <a:pt x="63305" y="752622"/>
                  <a:pt x="0" y="923779"/>
                  <a:pt x="60960" y="1017563"/>
                </a:cubicBezTo>
                <a:cubicBezTo>
                  <a:pt x="121920" y="1111348"/>
                  <a:pt x="368105" y="1223889"/>
                  <a:pt x="482991" y="1228578"/>
                </a:cubicBezTo>
                <a:cubicBezTo>
                  <a:pt x="597877" y="1233267"/>
                  <a:pt x="658837" y="1076178"/>
                  <a:pt x="750277" y="1045698"/>
                </a:cubicBezTo>
                <a:cubicBezTo>
                  <a:pt x="841717" y="1015218"/>
                  <a:pt x="954259" y="1066800"/>
                  <a:pt x="1031631" y="1045698"/>
                </a:cubicBezTo>
                <a:cubicBezTo>
                  <a:pt x="1109003" y="1024596"/>
                  <a:pt x="1172308" y="1003495"/>
                  <a:pt x="1214511" y="919089"/>
                </a:cubicBezTo>
                <a:cubicBezTo>
                  <a:pt x="1256714" y="834683"/>
                  <a:pt x="1305950" y="654148"/>
                  <a:pt x="1284849" y="539262"/>
                </a:cubicBezTo>
                <a:cubicBezTo>
                  <a:pt x="1263748" y="424376"/>
                  <a:pt x="1212166" y="316523"/>
                  <a:pt x="1087902" y="229772"/>
                </a:cubicBezTo>
                <a:cubicBezTo>
                  <a:pt x="963638" y="143021"/>
                  <a:pt x="649459" y="37514"/>
                  <a:pt x="539262" y="18757"/>
                </a:cubicBezTo>
                <a:cubicBezTo>
                  <a:pt x="429065" y="0"/>
                  <a:pt x="445477" y="58616"/>
                  <a:pt x="426720" y="117231"/>
                </a:cubicBezTo>
                <a:cubicBezTo>
                  <a:pt x="407963" y="175846"/>
                  <a:pt x="433754" y="307145"/>
                  <a:pt x="426720" y="370449"/>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9" name="Freeform 8"/>
          <p:cNvSpPr/>
          <p:nvPr/>
        </p:nvSpPr>
        <p:spPr>
          <a:xfrm>
            <a:off x="2051538" y="4133721"/>
            <a:ext cx="257909" cy="318867"/>
          </a:xfrm>
          <a:custGeom>
            <a:avLst/>
            <a:gdLst>
              <a:gd name="connsiteX0" fmla="*/ 72684 w 257909"/>
              <a:gd name="connsiteY0" fmla="*/ 9378 h 318867"/>
              <a:gd name="connsiteX1" fmla="*/ 2345 w 257909"/>
              <a:gd name="connsiteY1" fmla="*/ 135987 h 318867"/>
              <a:gd name="connsiteX2" fmla="*/ 58616 w 257909"/>
              <a:gd name="connsiteY2" fmla="*/ 290731 h 318867"/>
              <a:gd name="connsiteX3" fmla="*/ 213360 w 257909"/>
              <a:gd name="connsiteY3" fmla="*/ 304799 h 318867"/>
              <a:gd name="connsiteX4" fmla="*/ 255564 w 257909"/>
              <a:gd name="connsiteY4" fmla="*/ 206325 h 318867"/>
              <a:gd name="connsiteX5" fmla="*/ 227428 w 257909"/>
              <a:gd name="connsiteY5" fmla="*/ 93784 h 318867"/>
              <a:gd name="connsiteX6" fmla="*/ 185225 w 257909"/>
              <a:gd name="connsiteY6" fmla="*/ 79716 h 318867"/>
              <a:gd name="connsiteX7" fmla="*/ 72684 w 257909"/>
              <a:gd name="connsiteY7" fmla="*/ 9378 h 31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9" h="318867">
                <a:moveTo>
                  <a:pt x="72684" y="9378"/>
                </a:moveTo>
                <a:cubicBezTo>
                  <a:pt x="42204" y="18757"/>
                  <a:pt x="4690" y="89095"/>
                  <a:pt x="2345" y="135987"/>
                </a:cubicBezTo>
                <a:cubicBezTo>
                  <a:pt x="0" y="182879"/>
                  <a:pt x="23447" y="262596"/>
                  <a:pt x="58616" y="290731"/>
                </a:cubicBezTo>
                <a:cubicBezTo>
                  <a:pt x="93785" y="318866"/>
                  <a:pt x="180535" y="318867"/>
                  <a:pt x="213360" y="304799"/>
                </a:cubicBezTo>
                <a:cubicBezTo>
                  <a:pt x="246185" y="290731"/>
                  <a:pt x="253219" y="241494"/>
                  <a:pt x="255564" y="206325"/>
                </a:cubicBezTo>
                <a:cubicBezTo>
                  <a:pt x="257909" y="171156"/>
                  <a:pt x="239151" y="114885"/>
                  <a:pt x="227428" y="93784"/>
                </a:cubicBezTo>
                <a:cubicBezTo>
                  <a:pt x="215705" y="72683"/>
                  <a:pt x="208671" y="89094"/>
                  <a:pt x="185225" y="79716"/>
                </a:cubicBezTo>
                <a:cubicBezTo>
                  <a:pt x="161779" y="70338"/>
                  <a:pt x="103164" y="0"/>
                  <a:pt x="72684" y="93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1" name="Straight Arrow Connector 10"/>
          <p:cNvCxnSpPr/>
          <p:nvPr/>
        </p:nvCxnSpPr>
        <p:spPr>
          <a:xfrm>
            <a:off x="2928926" y="4345552"/>
            <a:ext cx="242889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Freeform 11"/>
          <p:cNvSpPr/>
          <p:nvPr/>
        </p:nvSpPr>
        <p:spPr>
          <a:xfrm>
            <a:off x="5200357" y="3631973"/>
            <a:ext cx="3395004" cy="1240301"/>
          </a:xfrm>
          <a:custGeom>
            <a:avLst/>
            <a:gdLst>
              <a:gd name="connsiteX0" fmla="*/ 511126 w 3395004"/>
              <a:gd name="connsiteY0" fmla="*/ 933156 h 1240301"/>
              <a:gd name="connsiteX1" fmla="*/ 1003495 w 3395004"/>
              <a:gd name="connsiteY1" fmla="*/ 750276 h 1240301"/>
              <a:gd name="connsiteX2" fmla="*/ 1242646 w 3395004"/>
              <a:gd name="connsiteY2" fmla="*/ 539261 h 1240301"/>
              <a:gd name="connsiteX3" fmla="*/ 1509932 w 3395004"/>
              <a:gd name="connsiteY3" fmla="*/ 314178 h 1240301"/>
              <a:gd name="connsiteX4" fmla="*/ 1833489 w 3395004"/>
              <a:gd name="connsiteY4" fmla="*/ 201636 h 1240301"/>
              <a:gd name="connsiteX5" fmla="*/ 2171114 w 3395004"/>
              <a:gd name="connsiteY5" fmla="*/ 187569 h 1240301"/>
              <a:gd name="connsiteX6" fmla="*/ 2705686 w 3395004"/>
              <a:gd name="connsiteY6" fmla="*/ 173501 h 1240301"/>
              <a:gd name="connsiteX7" fmla="*/ 3324665 w 3395004"/>
              <a:gd name="connsiteY7" fmla="*/ 4689 h 1240301"/>
              <a:gd name="connsiteX8" fmla="*/ 3127717 w 3395004"/>
              <a:gd name="connsiteY8" fmla="*/ 145366 h 1240301"/>
              <a:gd name="connsiteX9" fmla="*/ 2818228 w 3395004"/>
              <a:gd name="connsiteY9" fmla="*/ 370449 h 1240301"/>
              <a:gd name="connsiteX10" fmla="*/ 2536874 w 3395004"/>
              <a:gd name="connsiteY10" fmla="*/ 679938 h 1240301"/>
              <a:gd name="connsiteX11" fmla="*/ 2128911 w 3395004"/>
              <a:gd name="connsiteY11" fmla="*/ 975359 h 1240301"/>
              <a:gd name="connsiteX12" fmla="*/ 1369255 w 3395004"/>
              <a:gd name="connsiteY12" fmla="*/ 1087901 h 1240301"/>
              <a:gd name="connsiteX13" fmla="*/ 1172308 w 3395004"/>
              <a:gd name="connsiteY13" fmla="*/ 1087901 h 1240301"/>
              <a:gd name="connsiteX14" fmla="*/ 905021 w 3395004"/>
              <a:gd name="connsiteY14" fmla="*/ 1045698 h 1240301"/>
              <a:gd name="connsiteX15" fmla="*/ 651803 w 3395004"/>
              <a:gd name="connsiteY15" fmla="*/ 1045698 h 1240301"/>
              <a:gd name="connsiteX16" fmla="*/ 314178 w 3395004"/>
              <a:gd name="connsiteY16" fmla="*/ 1130104 h 1240301"/>
              <a:gd name="connsiteX17" fmla="*/ 4689 w 3395004"/>
              <a:gd name="connsiteY17" fmla="*/ 1228578 h 1240301"/>
              <a:gd name="connsiteX18" fmla="*/ 342314 w 3395004"/>
              <a:gd name="connsiteY18" fmla="*/ 1059766 h 1240301"/>
              <a:gd name="connsiteX19" fmla="*/ 511126 w 3395004"/>
              <a:gd name="connsiteY19" fmla="*/ 933156 h 124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5004" h="1240301">
                <a:moveTo>
                  <a:pt x="511126" y="933156"/>
                </a:moveTo>
                <a:cubicBezTo>
                  <a:pt x="621323" y="881574"/>
                  <a:pt x="881575" y="815925"/>
                  <a:pt x="1003495" y="750276"/>
                </a:cubicBezTo>
                <a:cubicBezTo>
                  <a:pt x="1125415" y="684627"/>
                  <a:pt x="1158240" y="611944"/>
                  <a:pt x="1242646" y="539261"/>
                </a:cubicBezTo>
                <a:cubicBezTo>
                  <a:pt x="1327052" y="466578"/>
                  <a:pt x="1411458" y="370449"/>
                  <a:pt x="1509932" y="314178"/>
                </a:cubicBezTo>
                <a:cubicBezTo>
                  <a:pt x="1608406" y="257907"/>
                  <a:pt x="1723292" y="222738"/>
                  <a:pt x="1833489" y="201636"/>
                </a:cubicBezTo>
                <a:cubicBezTo>
                  <a:pt x="1943686" y="180534"/>
                  <a:pt x="2171114" y="187569"/>
                  <a:pt x="2171114" y="187569"/>
                </a:cubicBezTo>
                <a:cubicBezTo>
                  <a:pt x="2316480" y="182880"/>
                  <a:pt x="2513428" y="203981"/>
                  <a:pt x="2705686" y="173501"/>
                </a:cubicBezTo>
                <a:cubicBezTo>
                  <a:pt x="2897945" y="143021"/>
                  <a:pt x="3254327" y="9378"/>
                  <a:pt x="3324665" y="4689"/>
                </a:cubicBezTo>
                <a:cubicBezTo>
                  <a:pt x="3395004" y="0"/>
                  <a:pt x="3127717" y="145366"/>
                  <a:pt x="3127717" y="145366"/>
                </a:cubicBezTo>
                <a:cubicBezTo>
                  <a:pt x="3043311" y="206326"/>
                  <a:pt x="2916702" y="281354"/>
                  <a:pt x="2818228" y="370449"/>
                </a:cubicBezTo>
                <a:cubicBezTo>
                  <a:pt x="2719754" y="459544"/>
                  <a:pt x="2651760" y="579120"/>
                  <a:pt x="2536874" y="679938"/>
                </a:cubicBezTo>
                <a:cubicBezTo>
                  <a:pt x="2421988" y="780756"/>
                  <a:pt x="2323514" y="907365"/>
                  <a:pt x="2128911" y="975359"/>
                </a:cubicBezTo>
                <a:cubicBezTo>
                  <a:pt x="1934308" y="1043353"/>
                  <a:pt x="1528689" y="1069144"/>
                  <a:pt x="1369255" y="1087901"/>
                </a:cubicBezTo>
                <a:cubicBezTo>
                  <a:pt x="1209821" y="1106658"/>
                  <a:pt x="1249680" y="1094935"/>
                  <a:pt x="1172308" y="1087901"/>
                </a:cubicBezTo>
                <a:cubicBezTo>
                  <a:pt x="1094936" y="1080867"/>
                  <a:pt x="991772" y="1052732"/>
                  <a:pt x="905021" y="1045698"/>
                </a:cubicBezTo>
                <a:cubicBezTo>
                  <a:pt x="818270" y="1038664"/>
                  <a:pt x="750277" y="1031630"/>
                  <a:pt x="651803" y="1045698"/>
                </a:cubicBezTo>
                <a:cubicBezTo>
                  <a:pt x="553329" y="1059766"/>
                  <a:pt x="422030" y="1099624"/>
                  <a:pt x="314178" y="1130104"/>
                </a:cubicBezTo>
                <a:cubicBezTo>
                  <a:pt x="206326" y="1160584"/>
                  <a:pt x="0" y="1240301"/>
                  <a:pt x="4689" y="1228578"/>
                </a:cubicBezTo>
                <a:cubicBezTo>
                  <a:pt x="9378" y="1216855"/>
                  <a:pt x="257908" y="1104314"/>
                  <a:pt x="342314" y="1059766"/>
                </a:cubicBezTo>
                <a:cubicBezTo>
                  <a:pt x="426720" y="1015218"/>
                  <a:pt x="400929" y="984738"/>
                  <a:pt x="511126" y="933156"/>
                </a:cubicBezTo>
                <a:close/>
              </a:path>
            </a:pathLst>
          </a:custGeom>
          <a:solidFill>
            <a:srgbClr val="F26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6600107" y="4286121"/>
            <a:ext cx="257909" cy="318867"/>
          </a:xfrm>
          <a:custGeom>
            <a:avLst/>
            <a:gdLst>
              <a:gd name="connsiteX0" fmla="*/ 72684 w 257909"/>
              <a:gd name="connsiteY0" fmla="*/ 9378 h 318867"/>
              <a:gd name="connsiteX1" fmla="*/ 2345 w 257909"/>
              <a:gd name="connsiteY1" fmla="*/ 135987 h 318867"/>
              <a:gd name="connsiteX2" fmla="*/ 58616 w 257909"/>
              <a:gd name="connsiteY2" fmla="*/ 290731 h 318867"/>
              <a:gd name="connsiteX3" fmla="*/ 213360 w 257909"/>
              <a:gd name="connsiteY3" fmla="*/ 304799 h 318867"/>
              <a:gd name="connsiteX4" fmla="*/ 255564 w 257909"/>
              <a:gd name="connsiteY4" fmla="*/ 206325 h 318867"/>
              <a:gd name="connsiteX5" fmla="*/ 227428 w 257909"/>
              <a:gd name="connsiteY5" fmla="*/ 93784 h 318867"/>
              <a:gd name="connsiteX6" fmla="*/ 185225 w 257909"/>
              <a:gd name="connsiteY6" fmla="*/ 79716 h 318867"/>
              <a:gd name="connsiteX7" fmla="*/ 72684 w 257909"/>
              <a:gd name="connsiteY7" fmla="*/ 9378 h 31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909" h="318867">
                <a:moveTo>
                  <a:pt x="72684" y="9378"/>
                </a:moveTo>
                <a:cubicBezTo>
                  <a:pt x="42204" y="18757"/>
                  <a:pt x="4690" y="89095"/>
                  <a:pt x="2345" y="135987"/>
                </a:cubicBezTo>
                <a:cubicBezTo>
                  <a:pt x="0" y="182879"/>
                  <a:pt x="23447" y="262596"/>
                  <a:pt x="58616" y="290731"/>
                </a:cubicBezTo>
                <a:cubicBezTo>
                  <a:pt x="93785" y="318866"/>
                  <a:pt x="180535" y="318867"/>
                  <a:pt x="213360" y="304799"/>
                </a:cubicBezTo>
                <a:cubicBezTo>
                  <a:pt x="246185" y="290731"/>
                  <a:pt x="253219" y="241494"/>
                  <a:pt x="255564" y="206325"/>
                </a:cubicBezTo>
                <a:cubicBezTo>
                  <a:pt x="257909" y="171156"/>
                  <a:pt x="239151" y="114885"/>
                  <a:pt x="227428" y="93784"/>
                </a:cubicBezTo>
                <a:cubicBezTo>
                  <a:pt x="215705" y="72683"/>
                  <a:pt x="208671" y="89094"/>
                  <a:pt x="185225" y="79716"/>
                </a:cubicBezTo>
                <a:cubicBezTo>
                  <a:pt x="161779" y="70338"/>
                  <a:pt x="103164" y="0"/>
                  <a:pt x="72684" y="9378"/>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TextBox 13"/>
          <p:cNvSpPr txBox="1"/>
          <p:nvPr/>
        </p:nvSpPr>
        <p:spPr>
          <a:xfrm>
            <a:off x="2143108" y="5131370"/>
            <a:ext cx="4429156" cy="369332"/>
          </a:xfrm>
          <a:prstGeom prst="rect">
            <a:avLst/>
          </a:prstGeom>
          <a:noFill/>
        </p:spPr>
        <p:txBody>
          <a:bodyPr wrap="square" rtlCol="0">
            <a:spAutoFit/>
          </a:bodyPr>
          <a:lstStyle/>
          <a:p>
            <a:pPr algn="ctr"/>
            <a:r>
              <a:rPr lang="en-GB" dirty="0" smtClean="0"/>
              <a:t>An unspecialised cell becoming a </a:t>
            </a:r>
            <a:r>
              <a:rPr lang="en-GB" b="1" dirty="0" smtClean="0"/>
              <a:t>muscle cell</a:t>
            </a:r>
            <a:endParaRPr lang="en-GB" dirty="0"/>
          </a:p>
        </p:txBody>
      </p:sp>
      <p:sp>
        <p:nvSpPr>
          <p:cNvPr id="15" name="TextBox 14"/>
          <p:cNvSpPr txBox="1"/>
          <p:nvPr/>
        </p:nvSpPr>
        <p:spPr>
          <a:xfrm>
            <a:off x="428596" y="5715016"/>
            <a:ext cx="8286808" cy="769441"/>
          </a:xfrm>
          <a:prstGeom prst="rect">
            <a:avLst/>
          </a:prstGeom>
          <a:noFill/>
        </p:spPr>
        <p:txBody>
          <a:bodyPr wrap="square" rtlCol="0">
            <a:spAutoFit/>
          </a:bodyPr>
          <a:lstStyle/>
          <a:p>
            <a:pPr algn="ctr"/>
            <a:r>
              <a:rPr lang="en-GB" sz="2200" dirty="0" smtClean="0"/>
              <a:t>To understand this better, you need to think back to the </a:t>
            </a:r>
            <a:r>
              <a:rPr lang="en-GB" sz="2200" b="1" dirty="0" smtClean="0">
                <a:solidFill>
                  <a:srgbClr val="FF0000"/>
                </a:solidFill>
              </a:rPr>
              <a:t>first cell that ever had anything to do with your existence</a:t>
            </a:r>
            <a:r>
              <a:rPr lang="en-GB" sz="2200" dirty="0" smtClean="0">
                <a:solidFill>
                  <a:srgbClr val="FF0000"/>
                </a:solidFill>
              </a:rPr>
              <a:t>...</a:t>
            </a:r>
            <a:endParaRPr lang="en-GB"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5"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1373" y="2107810"/>
            <a:ext cx="2044503" cy="1749082"/>
          </a:xfrm>
          <a:custGeom>
            <a:avLst/>
            <a:gdLst>
              <a:gd name="connsiteX0" fmla="*/ 60959 w 2044503"/>
              <a:gd name="connsiteY0" fmla="*/ 536916 h 1749082"/>
              <a:gd name="connsiteX1" fmla="*/ 271975 w 2044503"/>
              <a:gd name="connsiteY1" fmla="*/ 396239 h 1749082"/>
              <a:gd name="connsiteX2" fmla="*/ 384516 w 2044503"/>
              <a:gd name="connsiteY2" fmla="*/ 128953 h 1749082"/>
              <a:gd name="connsiteX3" fmla="*/ 609599 w 2044503"/>
              <a:gd name="connsiteY3" fmla="*/ 72682 h 1749082"/>
              <a:gd name="connsiteX4" fmla="*/ 848750 w 2044503"/>
              <a:gd name="connsiteY4" fmla="*/ 157088 h 1749082"/>
              <a:gd name="connsiteX5" fmla="*/ 1073833 w 2044503"/>
              <a:gd name="connsiteY5" fmla="*/ 16412 h 1749082"/>
              <a:gd name="connsiteX6" fmla="*/ 1228578 w 2044503"/>
              <a:gd name="connsiteY6" fmla="*/ 58615 h 1749082"/>
              <a:gd name="connsiteX7" fmla="*/ 1495864 w 2044503"/>
              <a:gd name="connsiteY7" fmla="*/ 283698 h 1749082"/>
              <a:gd name="connsiteX8" fmla="*/ 1974165 w 2044503"/>
              <a:gd name="connsiteY8" fmla="*/ 410307 h 1749082"/>
              <a:gd name="connsiteX9" fmla="*/ 1917895 w 2044503"/>
              <a:gd name="connsiteY9" fmla="*/ 747932 h 1749082"/>
              <a:gd name="connsiteX10" fmla="*/ 1819421 w 2044503"/>
              <a:gd name="connsiteY10" fmla="*/ 1015218 h 1749082"/>
              <a:gd name="connsiteX11" fmla="*/ 1805353 w 2044503"/>
              <a:gd name="connsiteY11" fmla="*/ 1437248 h 1749082"/>
              <a:gd name="connsiteX12" fmla="*/ 1552135 w 2044503"/>
              <a:gd name="connsiteY12" fmla="*/ 1507587 h 1749082"/>
              <a:gd name="connsiteX13" fmla="*/ 1355187 w 2044503"/>
              <a:gd name="connsiteY13" fmla="*/ 1634196 h 1749082"/>
              <a:gd name="connsiteX14" fmla="*/ 1270781 w 2044503"/>
              <a:gd name="connsiteY14" fmla="*/ 1732670 h 1749082"/>
              <a:gd name="connsiteX15" fmla="*/ 862818 w 2044503"/>
              <a:gd name="connsiteY15" fmla="*/ 1732670 h 1749082"/>
              <a:gd name="connsiteX16" fmla="*/ 187569 w 2044503"/>
              <a:gd name="connsiteY16" fmla="*/ 1648264 h 1749082"/>
              <a:gd name="connsiteX17" fmla="*/ 173501 w 2044503"/>
              <a:gd name="connsiteY17" fmla="*/ 1352842 h 1749082"/>
              <a:gd name="connsiteX18" fmla="*/ 4689 w 2044503"/>
              <a:gd name="connsiteY18" fmla="*/ 1029285 h 1749082"/>
              <a:gd name="connsiteX19" fmla="*/ 145365 w 2044503"/>
              <a:gd name="connsiteY19" fmla="*/ 818270 h 1749082"/>
              <a:gd name="connsiteX20" fmla="*/ 46892 w 2044503"/>
              <a:gd name="connsiteY20" fmla="*/ 719796 h 1749082"/>
              <a:gd name="connsiteX21" fmla="*/ 60959 w 2044503"/>
              <a:gd name="connsiteY21" fmla="*/ 536916 h 174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4503" h="1749082">
                <a:moveTo>
                  <a:pt x="60959" y="536916"/>
                </a:moveTo>
                <a:cubicBezTo>
                  <a:pt x="98473" y="482990"/>
                  <a:pt x="218049" y="464233"/>
                  <a:pt x="271975" y="396239"/>
                </a:cubicBezTo>
                <a:cubicBezTo>
                  <a:pt x="325901" y="328245"/>
                  <a:pt x="328245" y="182879"/>
                  <a:pt x="384516" y="128953"/>
                </a:cubicBezTo>
                <a:cubicBezTo>
                  <a:pt x="440787" y="75027"/>
                  <a:pt x="532227" y="67993"/>
                  <a:pt x="609599" y="72682"/>
                </a:cubicBezTo>
                <a:cubicBezTo>
                  <a:pt x="686971" y="77371"/>
                  <a:pt x="771378" y="166466"/>
                  <a:pt x="848750" y="157088"/>
                </a:cubicBezTo>
                <a:cubicBezTo>
                  <a:pt x="926122" y="147710"/>
                  <a:pt x="1010528" y="32824"/>
                  <a:pt x="1073833" y="16412"/>
                </a:cubicBezTo>
                <a:cubicBezTo>
                  <a:pt x="1137138" y="0"/>
                  <a:pt x="1158240" y="14067"/>
                  <a:pt x="1228578" y="58615"/>
                </a:cubicBezTo>
                <a:cubicBezTo>
                  <a:pt x="1298916" y="103163"/>
                  <a:pt x="1371600" y="225083"/>
                  <a:pt x="1495864" y="283698"/>
                </a:cubicBezTo>
                <a:cubicBezTo>
                  <a:pt x="1620129" y="342313"/>
                  <a:pt x="1903827" y="332935"/>
                  <a:pt x="1974165" y="410307"/>
                </a:cubicBezTo>
                <a:cubicBezTo>
                  <a:pt x="2044503" y="487679"/>
                  <a:pt x="1943686" y="647114"/>
                  <a:pt x="1917895" y="747932"/>
                </a:cubicBezTo>
                <a:cubicBezTo>
                  <a:pt x="1892104" y="848750"/>
                  <a:pt x="1838178" y="900332"/>
                  <a:pt x="1819421" y="1015218"/>
                </a:cubicBezTo>
                <a:cubicBezTo>
                  <a:pt x="1800664" y="1130104"/>
                  <a:pt x="1849901" y="1355187"/>
                  <a:pt x="1805353" y="1437248"/>
                </a:cubicBezTo>
                <a:cubicBezTo>
                  <a:pt x="1760805" y="1519309"/>
                  <a:pt x="1627163" y="1474762"/>
                  <a:pt x="1552135" y="1507587"/>
                </a:cubicBezTo>
                <a:cubicBezTo>
                  <a:pt x="1477107" y="1540412"/>
                  <a:pt x="1402079" y="1596682"/>
                  <a:pt x="1355187" y="1634196"/>
                </a:cubicBezTo>
                <a:cubicBezTo>
                  <a:pt x="1308295" y="1671710"/>
                  <a:pt x="1352843" y="1716258"/>
                  <a:pt x="1270781" y="1732670"/>
                </a:cubicBezTo>
                <a:cubicBezTo>
                  <a:pt x="1188720" y="1749082"/>
                  <a:pt x="1043353" y="1746738"/>
                  <a:pt x="862818" y="1732670"/>
                </a:cubicBezTo>
                <a:cubicBezTo>
                  <a:pt x="682283" y="1718602"/>
                  <a:pt x="302455" y="1711569"/>
                  <a:pt x="187569" y="1648264"/>
                </a:cubicBezTo>
                <a:cubicBezTo>
                  <a:pt x="72683" y="1584959"/>
                  <a:pt x="203981" y="1456005"/>
                  <a:pt x="173501" y="1352842"/>
                </a:cubicBezTo>
                <a:cubicBezTo>
                  <a:pt x="143021" y="1249679"/>
                  <a:pt x="9378" y="1118380"/>
                  <a:pt x="4689" y="1029285"/>
                </a:cubicBezTo>
                <a:cubicBezTo>
                  <a:pt x="0" y="940190"/>
                  <a:pt x="138331" y="869851"/>
                  <a:pt x="145365" y="818270"/>
                </a:cubicBezTo>
                <a:cubicBezTo>
                  <a:pt x="152399" y="766689"/>
                  <a:pt x="63304" y="761999"/>
                  <a:pt x="46892" y="719796"/>
                </a:cubicBezTo>
                <a:cubicBezTo>
                  <a:pt x="30480" y="677593"/>
                  <a:pt x="23445" y="590842"/>
                  <a:pt x="60959" y="536916"/>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9" name="Group 8"/>
          <p:cNvGrpSpPr/>
          <p:nvPr/>
        </p:nvGrpSpPr>
        <p:grpSpPr>
          <a:xfrm>
            <a:off x="-3429056" y="2786058"/>
            <a:ext cx="3134752" cy="665871"/>
            <a:chOff x="131298" y="2412609"/>
            <a:chExt cx="3134752" cy="665871"/>
          </a:xfrm>
        </p:grpSpPr>
        <p:sp>
          <p:nvSpPr>
            <p:cNvPr id="4" name="Freeform 3"/>
            <p:cNvSpPr/>
            <p:nvPr/>
          </p:nvSpPr>
          <p:spPr>
            <a:xfrm>
              <a:off x="131298" y="2412609"/>
              <a:ext cx="3134752" cy="665871"/>
            </a:xfrm>
            <a:custGeom>
              <a:avLst/>
              <a:gdLst>
                <a:gd name="connsiteX0" fmla="*/ 262597 w 3134752"/>
                <a:gd name="connsiteY0" fmla="*/ 471268 h 665871"/>
                <a:gd name="connsiteX1" fmla="*/ 1753773 w 3134752"/>
                <a:gd name="connsiteY1" fmla="*/ 414997 h 665871"/>
                <a:gd name="connsiteX2" fmla="*/ 2077330 w 3134752"/>
                <a:gd name="connsiteY2" fmla="*/ 302456 h 665871"/>
                <a:gd name="connsiteX3" fmla="*/ 2218007 w 3134752"/>
                <a:gd name="connsiteY3" fmla="*/ 91440 h 665871"/>
                <a:gd name="connsiteX4" fmla="*/ 2443090 w 3134752"/>
                <a:gd name="connsiteY4" fmla="*/ 7034 h 665871"/>
                <a:gd name="connsiteX5" fmla="*/ 2808850 w 3134752"/>
                <a:gd name="connsiteY5" fmla="*/ 133643 h 665871"/>
                <a:gd name="connsiteX6" fmla="*/ 3062068 w 3134752"/>
                <a:gd name="connsiteY6" fmla="*/ 344659 h 665871"/>
                <a:gd name="connsiteX7" fmla="*/ 3132407 w 3134752"/>
                <a:gd name="connsiteY7" fmla="*/ 414997 h 665871"/>
                <a:gd name="connsiteX8" fmla="*/ 3048000 w 3134752"/>
                <a:gd name="connsiteY8" fmla="*/ 499403 h 665871"/>
                <a:gd name="connsiteX9" fmla="*/ 2808850 w 3134752"/>
                <a:gd name="connsiteY9" fmla="*/ 626013 h 665871"/>
                <a:gd name="connsiteX10" fmla="*/ 2386819 w 3134752"/>
                <a:gd name="connsiteY10" fmla="*/ 654148 h 665871"/>
                <a:gd name="connsiteX11" fmla="*/ 2077330 w 3134752"/>
                <a:gd name="connsiteY11" fmla="*/ 555674 h 665871"/>
                <a:gd name="connsiteX12" fmla="*/ 614290 w 3134752"/>
                <a:gd name="connsiteY12" fmla="*/ 527539 h 665871"/>
                <a:gd name="connsiteX13" fmla="*/ 248530 w 3134752"/>
                <a:gd name="connsiteY13" fmla="*/ 527539 h 665871"/>
                <a:gd name="connsiteX14" fmla="*/ 178191 w 3134752"/>
                <a:gd name="connsiteY14" fmla="*/ 527539 h 665871"/>
                <a:gd name="connsiteX15" fmla="*/ 178191 w 3134752"/>
                <a:gd name="connsiteY15" fmla="*/ 485336 h 665871"/>
                <a:gd name="connsiteX16" fmla="*/ 262597 w 3134752"/>
                <a:gd name="connsiteY16" fmla="*/ 471268 h 66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4752" h="665871">
                  <a:moveTo>
                    <a:pt x="262597" y="471268"/>
                  </a:moveTo>
                  <a:cubicBezTo>
                    <a:pt x="525194" y="459545"/>
                    <a:pt x="1451318" y="443132"/>
                    <a:pt x="1753773" y="414997"/>
                  </a:cubicBezTo>
                  <a:cubicBezTo>
                    <a:pt x="2056228" y="386862"/>
                    <a:pt x="1999958" y="356382"/>
                    <a:pt x="2077330" y="302456"/>
                  </a:cubicBezTo>
                  <a:cubicBezTo>
                    <a:pt x="2154702" y="248530"/>
                    <a:pt x="2157047" y="140677"/>
                    <a:pt x="2218007" y="91440"/>
                  </a:cubicBezTo>
                  <a:cubicBezTo>
                    <a:pt x="2278967" y="42203"/>
                    <a:pt x="2344616" y="0"/>
                    <a:pt x="2443090" y="7034"/>
                  </a:cubicBezTo>
                  <a:cubicBezTo>
                    <a:pt x="2541564" y="14068"/>
                    <a:pt x="2705687" y="77372"/>
                    <a:pt x="2808850" y="133643"/>
                  </a:cubicBezTo>
                  <a:cubicBezTo>
                    <a:pt x="2912013" y="189914"/>
                    <a:pt x="3008142" y="297767"/>
                    <a:pt x="3062068" y="344659"/>
                  </a:cubicBezTo>
                  <a:cubicBezTo>
                    <a:pt x="3115994" y="391551"/>
                    <a:pt x="3134752" y="389206"/>
                    <a:pt x="3132407" y="414997"/>
                  </a:cubicBezTo>
                  <a:cubicBezTo>
                    <a:pt x="3130062" y="440788"/>
                    <a:pt x="3101926" y="464234"/>
                    <a:pt x="3048000" y="499403"/>
                  </a:cubicBezTo>
                  <a:cubicBezTo>
                    <a:pt x="2994074" y="534572"/>
                    <a:pt x="2919047" y="600222"/>
                    <a:pt x="2808850" y="626013"/>
                  </a:cubicBezTo>
                  <a:cubicBezTo>
                    <a:pt x="2698653" y="651804"/>
                    <a:pt x="2508739" y="665871"/>
                    <a:pt x="2386819" y="654148"/>
                  </a:cubicBezTo>
                  <a:cubicBezTo>
                    <a:pt x="2264899" y="642425"/>
                    <a:pt x="2372751" y="576775"/>
                    <a:pt x="2077330" y="555674"/>
                  </a:cubicBezTo>
                  <a:cubicBezTo>
                    <a:pt x="1781909" y="534573"/>
                    <a:pt x="919090" y="532228"/>
                    <a:pt x="614290" y="527539"/>
                  </a:cubicBezTo>
                  <a:cubicBezTo>
                    <a:pt x="309490" y="522850"/>
                    <a:pt x="248530" y="527539"/>
                    <a:pt x="248530" y="527539"/>
                  </a:cubicBezTo>
                  <a:cubicBezTo>
                    <a:pt x="175847" y="527539"/>
                    <a:pt x="189914" y="534573"/>
                    <a:pt x="178191" y="527539"/>
                  </a:cubicBezTo>
                  <a:cubicBezTo>
                    <a:pt x="166468" y="520505"/>
                    <a:pt x="159434" y="490025"/>
                    <a:pt x="178191" y="485336"/>
                  </a:cubicBezTo>
                  <a:cubicBezTo>
                    <a:pt x="196948" y="480647"/>
                    <a:pt x="0" y="482991"/>
                    <a:pt x="262597" y="471268"/>
                  </a:cubicBez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5" name="Freeform 4"/>
            <p:cNvSpPr/>
            <p:nvPr/>
          </p:nvSpPr>
          <p:spPr>
            <a:xfrm>
              <a:off x="2461846" y="2855742"/>
              <a:ext cx="576776" cy="164122"/>
            </a:xfrm>
            <a:custGeom>
              <a:avLst/>
              <a:gdLst>
                <a:gd name="connsiteX0" fmla="*/ 576776 w 576776"/>
                <a:gd name="connsiteY0" fmla="*/ 126609 h 164122"/>
                <a:gd name="connsiteX1" fmla="*/ 407963 w 576776"/>
                <a:gd name="connsiteY1" fmla="*/ 140676 h 164122"/>
                <a:gd name="connsiteX2" fmla="*/ 196948 w 576776"/>
                <a:gd name="connsiteY2" fmla="*/ 140676 h 164122"/>
                <a:gd name="connsiteX3" fmla="*/ 0 w 576776"/>
                <a:gd name="connsiteY3" fmla="*/ 0 h 164122"/>
              </a:gdLst>
              <a:ahLst/>
              <a:cxnLst>
                <a:cxn ang="0">
                  <a:pos x="connsiteX0" y="connsiteY0"/>
                </a:cxn>
                <a:cxn ang="0">
                  <a:pos x="connsiteX1" y="connsiteY1"/>
                </a:cxn>
                <a:cxn ang="0">
                  <a:pos x="connsiteX2" y="connsiteY2"/>
                </a:cxn>
                <a:cxn ang="0">
                  <a:pos x="connsiteX3" y="connsiteY3"/>
                </a:cxn>
              </a:cxnLst>
              <a:rect l="l" t="t" r="r" b="b"/>
              <a:pathLst>
                <a:path w="576776" h="164122">
                  <a:moveTo>
                    <a:pt x="576776" y="126609"/>
                  </a:moveTo>
                  <a:cubicBezTo>
                    <a:pt x="524022" y="132470"/>
                    <a:pt x="471268" y="138331"/>
                    <a:pt x="407963" y="140676"/>
                  </a:cubicBezTo>
                  <a:cubicBezTo>
                    <a:pt x="344658" y="143021"/>
                    <a:pt x="264942" y="164122"/>
                    <a:pt x="196948" y="140676"/>
                  </a:cubicBezTo>
                  <a:cubicBezTo>
                    <a:pt x="128954" y="117230"/>
                    <a:pt x="64477" y="58615"/>
                    <a:pt x="0"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6" name="Freeform 5"/>
            <p:cNvSpPr/>
            <p:nvPr/>
          </p:nvSpPr>
          <p:spPr>
            <a:xfrm>
              <a:off x="2714612" y="2571744"/>
              <a:ext cx="339969" cy="271975"/>
            </a:xfrm>
            <a:custGeom>
              <a:avLst/>
              <a:gdLst>
                <a:gd name="connsiteX0" fmla="*/ 0 w 339969"/>
                <a:gd name="connsiteY0" fmla="*/ 42203 h 271975"/>
                <a:gd name="connsiteX1" fmla="*/ 70339 w 339969"/>
                <a:gd name="connsiteY1" fmla="*/ 0 h 271975"/>
                <a:gd name="connsiteX2" fmla="*/ 140677 w 339969"/>
                <a:gd name="connsiteY2" fmla="*/ 42203 h 271975"/>
                <a:gd name="connsiteX3" fmla="*/ 196948 w 339969"/>
                <a:gd name="connsiteY3" fmla="*/ 126609 h 271975"/>
                <a:gd name="connsiteX4" fmla="*/ 323557 w 339969"/>
                <a:gd name="connsiteY4" fmla="*/ 182880 h 271975"/>
                <a:gd name="connsiteX5" fmla="*/ 295422 w 339969"/>
                <a:gd name="connsiteY5" fmla="*/ 239151 h 271975"/>
                <a:gd name="connsiteX6" fmla="*/ 211016 w 339969"/>
                <a:gd name="connsiteY6" fmla="*/ 267286 h 271975"/>
                <a:gd name="connsiteX7" fmla="*/ 126610 w 339969"/>
                <a:gd name="connsiteY7" fmla="*/ 211015 h 271975"/>
                <a:gd name="connsiteX8" fmla="*/ 140677 w 339969"/>
                <a:gd name="connsiteY8" fmla="*/ 84406 h 27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969" h="271975">
                  <a:moveTo>
                    <a:pt x="0" y="42203"/>
                  </a:moveTo>
                  <a:cubicBezTo>
                    <a:pt x="23446" y="21101"/>
                    <a:pt x="46893" y="0"/>
                    <a:pt x="70339" y="0"/>
                  </a:cubicBezTo>
                  <a:cubicBezTo>
                    <a:pt x="93785" y="0"/>
                    <a:pt x="119576" y="21102"/>
                    <a:pt x="140677" y="42203"/>
                  </a:cubicBezTo>
                  <a:cubicBezTo>
                    <a:pt x="161778" y="63304"/>
                    <a:pt x="166468" y="103163"/>
                    <a:pt x="196948" y="126609"/>
                  </a:cubicBezTo>
                  <a:cubicBezTo>
                    <a:pt x="227428" y="150055"/>
                    <a:pt x="307145" y="164123"/>
                    <a:pt x="323557" y="182880"/>
                  </a:cubicBezTo>
                  <a:cubicBezTo>
                    <a:pt x="339969" y="201637"/>
                    <a:pt x="314179" y="225083"/>
                    <a:pt x="295422" y="239151"/>
                  </a:cubicBezTo>
                  <a:cubicBezTo>
                    <a:pt x="276665" y="253219"/>
                    <a:pt x="239151" y="271975"/>
                    <a:pt x="211016" y="267286"/>
                  </a:cubicBezTo>
                  <a:cubicBezTo>
                    <a:pt x="182881" y="262597"/>
                    <a:pt x="138333" y="241495"/>
                    <a:pt x="126610" y="211015"/>
                  </a:cubicBezTo>
                  <a:cubicBezTo>
                    <a:pt x="114887" y="180535"/>
                    <a:pt x="127782" y="132470"/>
                    <a:pt x="140677" y="8440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grpSp>
      <p:sp>
        <p:nvSpPr>
          <p:cNvPr id="7" name="Oval 6"/>
          <p:cNvSpPr/>
          <p:nvPr/>
        </p:nvSpPr>
        <p:spPr>
          <a:xfrm>
            <a:off x="5715008" y="2357430"/>
            <a:ext cx="1357322" cy="12858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1 9"/>
          <p:cNvSpPr/>
          <p:nvPr/>
        </p:nvSpPr>
        <p:spPr>
          <a:xfrm>
            <a:off x="4071934" y="1071546"/>
            <a:ext cx="4857752" cy="3929090"/>
          </a:xfrm>
          <a:prstGeom prst="irregularSeal1">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1" name="TextBox 10"/>
          <p:cNvSpPr txBox="1"/>
          <p:nvPr/>
        </p:nvSpPr>
        <p:spPr>
          <a:xfrm rot="20007742">
            <a:off x="4645965" y="2486784"/>
            <a:ext cx="3571900" cy="830997"/>
          </a:xfrm>
          <a:prstGeom prst="rect">
            <a:avLst/>
          </a:prstGeom>
          <a:noFill/>
        </p:spPr>
        <p:txBody>
          <a:bodyPr wrap="square" rtlCol="0">
            <a:spAutoFit/>
          </a:bodyPr>
          <a:lstStyle/>
          <a:p>
            <a:pPr algn="ctr"/>
            <a:r>
              <a:rPr lang="en-GB" sz="4800" b="1" dirty="0" smtClean="0"/>
              <a:t>WHADOOSH!</a:t>
            </a:r>
            <a:endParaRPr lang="en-GB" sz="4800" b="1" dirty="0"/>
          </a:p>
        </p:txBody>
      </p:sp>
      <p:sp>
        <p:nvSpPr>
          <p:cNvPr id="12" name="Freeform 1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p:cNvSpPr txBox="1"/>
          <p:nvPr/>
        </p:nvSpPr>
        <p:spPr>
          <a:xfrm>
            <a:off x="4643438" y="5143512"/>
            <a:ext cx="4000528" cy="1200329"/>
          </a:xfrm>
          <a:prstGeom prst="rect">
            <a:avLst/>
          </a:prstGeom>
          <a:noFill/>
        </p:spPr>
        <p:txBody>
          <a:bodyPr wrap="square" rtlCol="0">
            <a:spAutoFit/>
          </a:bodyPr>
          <a:lstStyle/>
          <a:p>
            <a:pPr algn="ctr"/>
            <a:r>
              <a:rPr lang="en-GB" sz="2400" dirty="0" smtClean="0"/>
              <a:t>When a sperm and an egg cell fuse, the resulting cells is called a </a:t>
            </a:r>
            <a:r>
              <a:rPr lang="en-GB" sz="2400" b="1" dirty="0" smtClean="0"/>
              <a:t>zygote</a:t>
            </a:r>
            <a:r>
              <a:rPr lang="en-GB" sz="2400" dirty="0" smtClean="0"/>
              <a:t>.</a:t>
            </a:r>
            <a:endParaRPr lang="en-GB" sz="2400" dirty="0"/>
          </a:p>
        </p:txBody>
      </p:sp>
      <p:sp>
        <p:nvSpPr>
          <p:cNvPr id="16" name="TextBox 15"/>
          <p:cNvSpPr txBox="1"/>
          <p:nvPr/>
        </p:nvSpPr>
        <p:spPr>
          <a:xfrm>
            <a:off x="357158" y="571480"/>
            <a:ext cx="3857652" cy="6001643"/>
          </a:xfrm>
          <a:prstGeom prst="rect">
            <a:avLst/>
          </a:prstGeom>
          <a:noFill/>
        </p:spPr>
        <p:txBody>
          <a:bodyPr wrap="square" rtlCol="0">
            <a:spAutoFit/>
          </a:bodyPr>
          <a:lstStyle/>
          <a:p>
            <a:pPr algn="ctr"/>
            <a:r>
              <a:rPr lang="en-GB" sz="2400" dirty="0" smtClean="0"/>
              <a:t>This cell is the </a:t>
            </a:r>
            <a:r>
              <a:rPr lang="en-GB" sz="2400" b="1" dirty="0" smtClean="0">
                <a:solidFill>
                  <a:srgbClr val="FF0000"/>
                </a:solidFill>
              </a:rPr>
              <a:t>precursor</a:t>
            </a:r>
            <a:r>
              <a:rPr lang="en-GB" sz="2400" dirty="0" smtClean="0"/>
              <a:t> for all the cells in your body at this moment in time.</a:t>
            </a:r>
          </a:p>
          <a:p>
            <a:pPr algn="ctr"/>
            <a:endParaRPr lang="en-GB" sz="2400" dirty="0"/>
          </a:p>
          <a:p>
            <a:pPr algn="ctr"/>
            <a:r>
              <a:rPr lang="en-GB" sz="2400" dirty="0" smtClean="0"/>
              <a:t>This cell will </a:t>
            </a:r>
            <a:r>
              <a:rPr lang="en-GB" sz="2400" b="1" dirty="0" smtClean="0">
                <a:solidFill>
                  <a:srgbClr val="00B050"/>
                </a:solidFill>
              </a:rPr>
              <a:t>divide countless times</a:t>
            </a:r>
            <a:r>
              <a:rPr lang="en-GB" sz="2400" dirty="0" smtClean="0"/>
              <a:t>, giving rise to more and more daughter cells, until there are the </a:t>
            </a:r>
            <a:r>
              <a:rPr lang="en-GB" sz="2400" b="1" dirty="0" smtClean="0">
                <a:solidFill>
                  <a:srgbClr val="0070C0"/>
                </a:solidFill>
              </a:rPr>
              <a:t>75 or so trillion</a:t>
            </a:r>
            <a:r>
              <a:rPr lang="en-GB" sz="2400" dirty="0" smtClean="0"/>
              <a:t> cells that make up... </a:t>
            </a:r>
            <a:r>
              <a:rPr lang="en-GB" sz="2400" b="1" dirty="0" smtClean="0"/>
              <a:t>you</a:t>
            </a:r>
            <a:r>
              <a:rPr lang="en-GB" sz="2400" dirty="0" smtClean="0"/>
              <a:t>.</a:t>
            </a:r>
          </a:p>
          <a:p>
            <a:pPr algn="ctr"/>
            <a:endParaRPr lang="en-GB" sz="2400" dirty="0"/>
          </a:p>
          <a:p>
            <a:pPr algn="ctr"/>
            <a:r>
              <a:rPr lang="en-GB" sz="2400" b="1" dirty="0" smtClean="0">
                <a:solidFill>
                  <a:srgbClr val="7030A0"/>
                </a:solidFill>
              </a:rPr>
              <a:t>This one cell, has all of the information required to produce all of the millions of types of cells found in your tissues and organs.</a:t>
            </a:r>
            <a:endParaRPr lang="en-GB" sz="24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4.04624E-6 L 0.89253 0.00347 " pathEditMode="relative" rAng="0" ptsTypes="AA">
                                      <p:cBhvr>
                                        <p:cTn id="6" dur="1000" fill="hold"/>
                                        <p:tgtEl>
                                          <p:spTgt spid="9"/>
                                        </p:tgtEl>
                                        <p:attrNameLst>
                                          <p:attrName>ppt_x</p:attrName>
                                          <p:attrName>ppt_y</p:attrName>
                                        </p:attrNameLst>
                                      </p:cBhvr>
                                      <p:rCtr x="446" y="2"/>
                                    </p:animMotion>
                                  </p:childTnLst>
                                </p:cTn>
                              </p:par>
                              <p:par>
                                <p:cTn id="7" presetID="23" presetClass="entr" presetSubtype="16" fill="hold" grpId="0" nodeType="withEffect">
                                  <p:stCondLst>
                                    <p:cond delay="70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7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6">
                                            <p:txEl>
                                              <p:pRg st="2" end="2"/>
                                            </p:txEl>
                                          </p:spTgt>
                                        </p:tgtEl>
                                        <p:attrNameLst>
                                          <p:attrName>style.visibility</p:attrName>
                                        </p:attrNameLst>
                                      </p:cBhvr>
                                      <p:to>
                                        <p:strVal val="visible"/>
                                      </p:to>
                                    </p:set>
                                    <p:animEffect transition="in" filter="checkerboard(across)">
                                      <p:cBhvr>
                                        <p:cTn id="52" dur="500"/>
                                        <p:tgtEl>
                                          <p:spTgt spid="1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5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0" grpId="1" animBg="1"/>
      <p:bldP spid="11" grpId="0"/>
      <p:bldP spid="11" grpId="1"/>
      <p:bldP spid="12"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034" y="500042"/>
            <a:ext cx="857256" cy="785818"/>
            <a:chOff x="4643438" y="1500174"/>
            <a:chExt cx="3488267" cy="3043161"/>
          </a:xfrm>
        </p:grpSpPr>
        <p:sp>
          <p:nvSpPr>
            <p:cNvPr id="2" name="Freeform 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80" name="Group 179"/>
          <p:cNvGrpSpPr/>
          <p:nvPr/>
        </p:nvGrpSpPr>
        <p:grpSpPr>
          <a:xfrm rot="12465512">
            <a:off x="1652349" y="1511771"/>
            <a:ext cx="1285883" cy="1277996"/>
            <a:chOff x="1979141" y="1671047"/>
            <a:chExt cx="1285883" cy="1277996"/>
          </a:xfrm>
        </p:grpSpPr>
        <p:grpSp>
          <p:nvGrpSpPr>
            <p:cNvPr id="17" name="Group 16"/>
            <p:cNvGrpSpPr/>
            <p:nvPr/>
          </p:nvGrpSpPr>
          <p:grpSpPr>
            <a:xfrm rot="7580368">
              <a:off x="1971117" y="2085890"/>
              <a:ext cx="357190" cy="285752"/>
              <a:chOff x="4643438" y="1500174"/>
              <a:chExt cx="3488267" cy="3043161"/>
            </a:xfrm>
          </p:grpSpPr>
          <p:sp>
            <p:nvSpPr>
              <p:cNvPr id="18" name="Freeform 1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 name="Group 4"/>
            <p:cNvGrpSpPr/>
            <p:nvPr/>
          </p:nvGrpSpPr>
          <p:grpSpPr>
            <a:xfrm>
              <a:off x="2071669" y="1857365"/>
              <a:ext cx="357190" cy="285752"/>
              <a:chOff x="4643438" y="1500174"/>
              <a:chExt cx="3488267" cy="3043161"/>
            </a:xfrm>
          </p:grpSpPr>
          <p:sp>
            <p:nvSpPr>
              <p:cNvPr id="6" name="Freeform 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 name="Group 7"/>
            <p:cNvGrpSpPr/>
            <p:nvPr/>
          </p:nvGrpSpPr>
          <p:grpSpPr>
            <a:xfrm rot="9716241">
              <a:off x="2224069" y="2009765"/>
              <a:ext cx="357190" cy="285752"/>
              <a:chOff x="4643438" y="1500174"/>
              <a:chExt cx="3488267" cy="3043161"/>
            </a:xfrm>
          </p:grpSpPr>
          <p:sp>
            <p:nvSpPr>
              <p:cNvPr id="9" name="Freeform 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4" name="Group 13"/>
            <p:cNvGrpSpPr/>
            <p:nvPr/>
          </p:nvGrpSpPr>
          <p:grpSpPr>
            <a:xfrm rot="7580368">
              <a:off x="2439798" y="1859166"/>
              <a:ext cx="357190" cy="285752"/>
              <a:chOff x="4643438" y="1500174"/>
              <a:chExt cx="3488267" cy="3043161"/>
            </a:xfrm>
          </p:grpSpPr>
          <p:sp>
            <p:nvSpPr>
              <p:cNvPr id="15" name="Freeform 1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1" name="Group 10"/>
            <p:cNvGrpSpPr/>
            <p:nvPr/>
          </p:nvGrpSpPr>
          <p:grpSpPr>
            <a:xfrm rot="4604910">
              <a:off x="2287398" y="1706766"/>
              <a:ext cx="357190" cy="285752"/>
              <a:chOff x="4643438" y="1500174"/>
              <a:chExt cx="3488267" cy="3043161"/>
            </a:xfrm>
          </p:grpSpPr>
          <p:sp>
            <p:nvSpPr>
              <p:cNvPr id="12" name="Freeform 1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0" name="Group 19"/>
            <p:cNvGrpSpPr/>
            <p:nvPr/>
          </p:nvGrpSpPr>
          <p:grpSpPr>
            <a:xfrm rot="3409187">
              <a:off x="2376469" y="2162165"/>
              <a:ext cx="357190" cy="285752"/>
              <a:chOff x="4643438" y="1500174"/>
              <a:chExt cx="3488267" cy="3043161"/>
            </a:xfrm>
          </p:grpSpPr>
          <p:sp>
            <p:nvSpPr>
              <p:cNvPr id="21" name="Freeform 2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3" name="Group 22"/>
            <p:cNvGrpSpPr/>
            <p:nvPr/>
          </p:nvGrpSpPr>
          <p:grpSpPr>
            <a:xfrm rot="8321235">
              <a:off x="2621608" y="2011147"/>
              <a:ext cx="357190" cy="285752"/>
              <a:chOff x="4643438" y="1500174"/>
              <a:chExt cx="3488267" cy="3043161"/>
            </a:xfrm>
          </p:grpSpPr>
          <p:sp>
            <p:nvSpPr>
              <p:cNvPr id="24" name="Freeform 2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6" name="Group 25"/>
            <p:cNvGrpSpPr/>
            <p:nvPr/>
          </p:nvGrpSpPr>
          <p:grpSpPr>
            <a:xfrm rot="8321235">
              <a:off x="2121543" y="2225460"/>
              <a:ext cx="357190" cy="285752"/>
              <a:chOff x="4643438" y="1500174"/>
              <a:chExt cx="3488267" cy="3043161"/>
            </a:xfrm>
          </p:grpSpPr>
          <p:sp>
            <p:nvSpPr>
              <p:cNvPr id="27" name="Freeform 2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29" name="Group 28"/>
            <p:cNvGrpSpPr/>
            <p:nvPr/>
          </p:nvGrpSpPr>
          <p:grpSpPr>
            <a:xfrm rot="8321235">
              <a:off x="2273943" y="2377860"/>
              <a:ext cx="357190" cy="285752"/>
              <a:chOff x="4643438" y="1500174"/>
              <a:chExt cx="3488267" cy="3043161"/>
            </a:xfrm>
          </p:grpSpPr>
          <p:sp>
            <p:nvSpPr>
              <p:cNvPr id="30" name="Freeform 2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2" name="Group 31"/>
            <p:cNvGrpSpPr/>
            <p:nvPr/>
          </p:nvGrpSpPr>
          <p:grpSpPr>
            <a:xfrm rot="12412831">
              <a:off x="2545598" y="2279866"/>
              <a:ext cx="357190" cy="285752"/>
              <a:chOff x="4643438" y="1500174"/>
              <a:chExt cx="3488267" cy="3043161"/>
            </a:xfrm>
          </p:grpSpPr>
          <p:sp>
            <p:nvSpPr>
              <p:cNvPr id="33" name="Freeform 3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5" name="Group 34"/>
            <p:cNvGrpSpPr/>
            <p:nvPr/>
          </p:nvGrpSpPr>
          <p:grpSpPr>
            <a:xfrm rot="12412831">
              <a:off x="2545600" y="1708361"/>
              <a:ext cx="357190" cy="285752"/>
              <a:chOff x="4643438" y="1500174"/>
              <a:chExt cx="3488267" cy="3043161"/>
            </a:xfrm>
          </p:grpSpPr>
          <p:sp>
            <p:nvSpPr>
              <p:cNvPr id="36" name="Freeform 3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38" name="Group 37"/>
            <p:cNvGrpSpPr/>
            <p:nvPr/>
          </p:nvGrpSpPr>
          <p:grpSpPr>
            <a:xfrm rot="12412831">
              <a:off x="2698000" y="1860761"/>
              <a:ext cx="357190" cy="285752"/>
              <a:chOff x="4643438" y="1500174"/>
              <a:chExt cx="3488267" cy="3043161"/>
            </a:xfrm>
          </p:grpSpPr>
          <p:sp>
            <p:nvSpPr>
              <p:cNvPr id="39" name="Freeform 3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1" name="Group 40"/>
            <p:cNvGrpSpPr/>
            <p:nvPr/>
          </p:nvGrpSpPr>
          <p:grpSpPr>
            <a:xfrm rot="8636480">
              <a:off x="2850400" y="2013161"/>
              <a:ext cx="357190" cy="285752"/>
              <a:chOff x="4643438" y="1500174"/>
              <a:chExt cx="3488267" cy="3043161"/>
            </a:xfrm>
          </p:grpSpPr>
          <p:sp>
            <p:nvSpPr>
              <p:cNvPr id="42" name="Freeform 4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4" name="Group 43"/>
            <p:cNvGrpSpPr/>
            <p:nvPr/>
          </p:nvGrpSpPr>
          <p:grpSpPr>
            <a:xfrm rot="5077828">
              <a:off x="2766415" y="2262861"/>
              <a:ext cx="357190" cy="285752"/>
              <a:chOff x="4643438" y="1500174"/>
              <a:chExt cx="3488267" cy="3043161"/>
            </a:xfrm>
          </p:grpSpPr>
          <p:sp>
            <p:nvSpPr>
              <p:cNvPr id="45" name="Freeform 4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47" name="Group 46"/>
            <p:cNvGrpSpPr/>
            <p:nvPr/>
          </p:nvGrpSpPr>
          <p:grpSpPr>
            <a:xfrm rot="6539632">
              <a:off x="2943553" y="2215613"/>
              <a:ext cx="357190" cy="285752"/>
              <a:chOff x="4643438" y="1500174"/>
              <a:chExt cx="3488267" cy="3043161"/>
            </a:xfrm>
          </p:grpSpPr>
          <p:sp>
            <p:nvSpPr>
              <p:cNvPr id="48" name="Freeform 4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0" name="Group 49"/>
            <p:cNvGrpSpPr/>
            <p:nvPr/>
          </p:nvGrpSpPr>
          <p:grpSpPr>
            <a:xfrm rot="6539632">
              <a:off x="1943422" y="2358491"/>
              <a:ext cx="357190" cy="285752"/>
              <a:chOff x="4643438" y="1500174"/>
              <a:chExt cx="3488267" cy="3043161"/>
            </a:xfrm>
          </p:grpSpPr>
          <p:sp>
            <p:nvSpPr>
              <p:cNvPr id="51" name="Freeform 5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3" name="Group 52"/>
            <p:cNvGrpSpPr/>
            <p:nvPr/>
          </p:nvGrpSpPr>
          <p:grpSpPr>
            <a:xfrm rot="6539632">
              <a:off x="2095822" y="2510891"/>
              <a:ext cx="357190" cy="285752"/>
              <a:chOff x="4643438" y="1500174"/>
              <a:chExt cx="3488267" cy="3043161"/>
            </a:xfrm>
          </p:grpSpPr>
          <p:sp>
            <p:nvSpPr>
              <p:cNvPr id="54" name="Freeform 5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6" name="Group 55"/>
            <p:cNvGrpSpPr/>
            <p:nvPr/>
          </p:nvGrpSpPr>
          <p:grpSpPr>
            <a:xfrm rot="21254093">
              <a:off x="2248222" y="2663291"/>
              <a:ext cx="357190" cy="285752"/>
              <a:chOff x="4643438" y="1500174"/>
              <a:chExt cx="3488267" cy="3043161"/>
            </a:xfrm>
          </p:grpSpPr>
          <p:sp>
            <p:nvSpPr>
              <p:cNvPr id="57" name="Freeform 5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Freeform 5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59" name="Group 58"/>
            <p:cNvGrpSpPr/>
            <p:nvPr/>
          </p:nvGrpSpPr>
          <p:grpSpPr>
            <a:xfrm rot="4285984">
              <a:off x="2442571" y="2500786"/>
              <a:ext cx="357190" cy="285752"/>
              <a:chOff x="4643438" y="1500174"/>
              <a:chExt cx="3488267" cy="3043161"/>
            </a:xfrm>
          </p:grpSpPr>
          <p:sp>
            <p:nvSpPr>
              <p:cNvPr id="60" name="Freeform 5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2" name="Group 61"/>
            <p:cNvGrpSpPr/>
            <p:nvPr/>
          </p:nvGrpSpPr>
          <p:grpSpPr>
            <a:xfrm rot="8530905">
              <a:off x="2594971" y="2653186"/>
              <a:ext cx="357190" cy="285752"/>
              <a:chOff x="4643438" y="1500174"/>
              <a:chExt cx="3488267" cy="3043161"/>
            </a:xfrm>
          </p:grpSpPr>
          <p:sp>
            <p:nvSpPr>
              <p:cNvPr id="63" name="Freeform 6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Freeform 6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5" name="Group 64"/>
            <p:cNvGrpSpPr/>
            <p:nvPr/>
          </p:nvGrpSpPr>
          <p:grpSpPr>
            <a:xfrm rot="4357072">
              <a:off x="2693266" y="2508365"/>
              <a:ext cx="357190" cy="285752"/>
              <a:chOff x="4643438" y="1500174"/>
              <a:chExt cx="3488267" cy="3043161"/>
            </a:xfrm>
          </p:grpSpPr>
          <p:sp>
            <p:nvSpPr>
              <p:cNvPr id="66" name="Freeform 6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68" name="Group 67"/>
            <p:cNvGrpSpPr/>
            <p:nvPr/>
          </p:nvGrpSpPr>
          <p:grpSpPr>
            <a:xfrm rot="7025795">
              <a:off x="2887434" y="2510064"/>
              <a:ext cx="357190" cy="285752"/>
              <a:chOff x="4643438" y="1500174"/>
              <a:chExt cx="3488267" cy="3043161"/>
            </a:xfrm>
          </p:grpSpPr>
          <p:sp>
            <p:nvSpPr>
              <p:cNvPr id="69" name="Freeform 6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grpSp>
        <p:nvGrpSpPr>
          <p:cNvPr id="146" name="Group 145"/>
          <p:cNvGrpSpPr/>
          <p:nvPr/>
        </p:nvGrpSpPr>
        <p:grpSpPr>
          <a:xfrm rot="8992983">
            <a:off x="4576280" y="4243324"/>
            <a:ext cx="357190" cy="285752"/>
            <a:chOff x="4643438" y="1500174"/>
            <a:chExt cx="3488267" cy="3043161"/>
          </a:xfrm>
          <a:solidFill>
            <a:srgbClr val="00B0F0"/>
          </a:solidFill>
        </p:grpSpPr>
        <p:sp>
          <p:nvSpPr>
            <p:cNvPr id="147" name="Freeform 14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49" name="Group 148"/>
          <p:cNvGrpSpPr/>
          <p:nvPr/>
        </p:nvGrpSpPr>
        <p:grpSpPr>
          <a:xfrm rot="15223644">
            <a:off x="4773639" y="4093102"/>
            <a:ext cx="357190" cy="285752"/>
            <a:chOff x="4643438" y="1500174"/>
            <a:chExt cx="3488267" cy="3043161"/>
          </a:xfrm>
          <a:solidFill>
            <a:srgbClr val="00B0F0"/>
          </a:solidFill>
        </p:grpSpPr>
        <p:sp>
          <p:nvSpPr>
            <p:cNvPr id="150" name="Freeform 14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Freeform 15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55" name="Group 154"/>
          <p:cNvGrpSpPr/>
          <p:nvPr/>
        </p:nvGrpSpPr>
        <p:grpSpPr>
          <a:xfrm rot="8992983">
            <a:off x="4845563" y="3566391"/>
            <a:ext cx="357190" cy="285752"/>
            <a:chOff x="4643438" y="1500174"/>
            <a:chExt cx="3488267" cy="3043161"/>
          </a:xfrm>
          <a:solidFill>
            <a:srgbClr val="00B0F0"/>
          </a:solidFill>
        </p:grpSpPr>
        <p:sp>
          <p:nvSpPr>
            <p:cNvPr id="156" name="Freeform 15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67" name="Group 166"/>
          <p:cNvGrpSpPr/>
          <p:nvPr/>
        </p:nvGrpSpPr>
        <p:grpSpPr>
          <a:xfrm rot="3047549">
            <a:off x="4131521" y="4272343"/>
            <a:ext cx="357190" cy="285752"/>
            <a:chOff x="4643438" y="1500174"/>
            <a:chExt cx="3488267" cy="3043161"/>
          </a:xfrm>
          <a:solidFill>
            <a:srgbClr val="00B0F0"/>
          </a:solidFill>
        </p:grpSpPr>
        <p:sp>
          <p:nvSpPr>
            <p:cNvPr id="168" name="Freeform 16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70" name="Group 169"/>
          <p:cNvGrpSpPr/>
          <p:nvPr/>
        </p:nvGrpSpPr>
        <p:grpSpPr>
          <a:xfrm rot="17642433">
            <a:off x="4432366" y="3809126"/>
            <a:ext cx="357190" cy="285752"/>
            <a:chOff x="4643438" y="1500174"/>
            <a:chExt cx="3488267" cy="3043161"/>
          </a:xfrm>
          <a:solidFill>
            <a:srgbClr val="00B0F0"/>
          </a:solidFill>
        </p:grpSpPr>
        <p:sp>
          <p:nvSpPr>
            <p:cNvPr id="171" name="Freeform 17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76" name="Group 175"/>
          <p:cNvGrpSpPr/>
          <p:nvPr/>
        </p:nvGrpSpPr>
        <p:grpSpPr>
          <a:xfrm rot="15207427">
            <a:off x="4813839" y="3375422"/>
            <a:ext cx="357190" cy="285752"/>
            <a:chOff x="4643438" y="1500174"/>
            <a:chExt cx="3488267" cy="3043161"/>
          </a:xfrm>
          <a:solidFill>
            <a:srgbClr val="00B0F0"/>
          </a:solidFill>
        </p:grpSpPr>
        <p:sp>
          <p:nvSpPr>
            <p:cNvPr id="177" name="Freeform 17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71" name="Group 70"/>
          <p:cNvGrpSpPr/>
          <p:nvPr/>
        </p:nvGrpSpPr>
        <p:grpSpPr>
          <a:xfrm rot="8992983">
            <a:off x="5116485" y="3827529"/>
            <a:ext cx="357190" cy="285752"/>
            <a:chOff x="4643438" y="1500174"/>
            <a:chExt cx="3488267" cy="3043161"/>
          </a:xfrm>
        </p:grpSpPr>
        <p:sp>
          <p:nvSpPr>
            <p:cNvPr id="72" name="Freeform 7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4" name="Group 73"/>
          <p:cNvGrpSpPr/>
          <p:nvPr/>
        </p:nvGrpSpPr>
        <p:grpSpPr>
          <a:xfrm rot="1683995">
            <a:off x="5069395" y="3615224"/>
            <a:ext cx="357190" cy="285752"/>
            <a:chOff x="4643438" y="1500174"/>
            <a:chExt cx="3488267" cy="3043161"/>
          </a:xfrm>
        </p:grpSpPr>
        <p:sp>
          <p:nvSpPr>
            <p:cNvPr id="75" name="Freeform 7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7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77" name="Group 76"/>
          <p:cNvGrpSpPr/>
          <p:nvPr/>
        </p:nvGrpSpPr>
        <p:grpSpPr>
          <a:xfrm rot="8992983">
            <a:off x="4972670" y="3370682"/>
            <a:ext cx="357190" cy="285752"/>
            <a:chOff x="4643438" y="1500174"/>
            <a:chExt cx="3488267" cy="3043161"/>
          </a:xfrm>
        </p:grpSpPr>
        <p:sp>
          <p:nvSpPr>
            <p:cNvPr id="78" name="Freeform 7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0" name="Group 79"/>
          <p:cNvGrpSpPr/>
          <p:nvPr/>
        </p:nvGrpSpPr>
        <p:grpSpPr>
          <a:xfrm rot="940237">
            <a:off x="5059665" y="4046173"/>
            <a:ext cx="357190" cy="285752"/>
            <a:chOff x="4643438" y="1500174"/>
            <a:chExt cx="3488267" cy="3043161"/>
          </a:xfrm>
        </p:grpSpPr>
        <p:sp>
          <p:nvSpPr>
            <p:cNvPr id="81" name="Freeform 8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8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3" name="Group 82"/>
          <p:cNvGrpSpPr/>
          <p:nvPr/>
        </p:nvGrpSpPr>
        <p:grpSpPr>
          <a:xfrm rot="8992983">
            <a:off x="4904185" y="4263070"/>
            <a:ext cx="357190" cy="285752"/>
            <a:chOff x="4643438" y="1500174"/>
            <a:chExt cx="3488267" cy="3043161"/>
          </a:xfrm>
        </p:grpSpPr>
        <p:sp>
          <p:nvSpPr>
            <p:cNvPr id="84" name="Freeform 8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8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6" name="Group 85"/>
          <p:cNvGrpSpPr/>
          <p:nvPr/>
        </p:nvGrpSpPr>
        <p:grpSpPr>
          <a:xfrm rot="16339622">
            <a:off x="4688632" y="4463805"/>
            <a:ext cx="357190" cy="285752"/>
            <a:chOff x="4643438" y="1500174"/>
            <a:chExt cx="3488267" cy="3043161"/>
          </a:xfrm>
        </p:grpSpPr>
        <p:sp>
          <p:nvSpPr>
            <p:cNvPr id="87" name="Freeform 8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8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89" name="Group 88"/>
          <p:cNvGrpSpPr/>
          <p:nvPr/>
        </p:nvGrpSpPr>
        <p:grpSpPr>
          <a:xfrm rot="8992983">
            <a:off x="4452077" y="4565717"/>
            <a:ext cx="357190" cy="285752"/>
            <a:chOff x="4643438" y="1500174"/>
            <a:chExt cx="3488267" cy="3043161"/>
          </a:xfrm>
        </p:grpSpPr>
        <p:sp>
          <p:nvSpPr>
            <p:cNvPr id="90" name="Freeform 8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9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2" name="Group 91"/>
          <p:cNvGrpSpPr/>
          <p:nvPr/>
        </p:nvGrpSpPr>
        <p:grpSpPr>
          <a:xfrm rot="1980152">
            <a:off x="4204799" y="4575483"/>
            <a:ext cx="357190" cy="285752"/>
            <a:chOff x="4643438" y="1500174"/>
            <a:chExt cx="3488267" cy="3043161"/>
          </a:xfrm>
        </p:grpSpPr>
        <p:sp>
          <p:nvSpPr>
            <p:cNvPr id="93" name="Freeform 9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9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5" name="Group 94"/>
          <p:cNvGrpSpPr/>
          <p:nvPr/>
        </p:nvGrpSpPr>
        <p:grpSpPr>
          <a:xfrm rot="8992983">
            <a:off x="4025066" y="4458751"/>
            <a:ext cx="357190" cy="285752"/>
            <a:chOff x="4643438" y="1500174"/>
            <a:chExt cx="3488267" cy="3043161"/>
          </a:xfrm>
        </p:grpSpPr>
        <p:sp>
          <p:nvSpPr>
            <p:cNvPr id="96" name="Freeform 9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9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8" name="Group 97"/>
          <p:cNvGrpSpPr/>
          <p:nvPr/>
        </p:nvGrpSpPr>
        <p:grpSpPr>
          <a:xfrm rot="17704374">
            <a:off x="3824616" y="4351418"/>
            <a:ext cx="357190" cy="285752"/>
            <a:chOff x="4643438" y="1500174"/>
            <a:chExt cx="3488267" cy="3043161"/>
          </a:xfrm>
        </p:grpSpPr>
        <p:sp>
          <p:nvSpPr>
            <p:cNvPr id="99" name="Freeform 9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9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1" name="Group 100"/>
          <p:cNvGrpSpPr/>
          <p:nvPr/>
        </p:nvGrpSpPr>
        <p:grpSpPr>
          <a:xfrm rot="8992983">
            <a:off x="3655322" y="4218613"/>
            <a:ext cx="357190" cy="285752"/>
            <a:chOff x="4643438" y="1500174"/>
            <a:chExt cx="3488267" cy="3043161"/>
          </a:xfrm>
        </p:grpSpPr>
        <p:sp>
          <p:nvSpPr>
            <p:cNvPr id="102" name="Freeform 10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10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4" name="Group 103"/>
          <p:cNvGrpSpPr/>
          <p:nvPr/>
        </p:nvGrpSpPr>
        <p:grpSpPr>
          <a:xfrm rot="3753755">
            <a:off x="3504059" y="4058043"/>
            <a:ext cx="357190" cy="285752"/>
            <a:chOff x="4643438" y="1500174"/>
            <a:chExt cx="3488267" cy="3043161"/>
          </a:xfrm>
        </p:grpSpPr>
        <p:sp>
          <p:nvSpPr>
            <p:cNvPr id="105" name="Freeform 10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07" name="Group 106"/>
          <p:cNvGrpSpPr/>
          <p:nvPr/>
        </p:nvGrpSpPr>
        <p:grpSpPr>
          <a:xfrm rot="8992983">
            <a:off x="3373675" y="3865327"/>
            <a:ext cx="357190" cy="285752"/>
            <a:chOff x="4643438" y="1500174"/>
            <a:chExt cx="3488267" cy="3043161"/>
          </a:xfrm>
        </p:grpSpPr>
        <p:sp>
          <p:nvSpPr>
            <p:cNvPr id="108" name="Freeform 10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10" name="Group 109"/>
          <p:cNvGrpSpPr/>
          <p:nvPr/>
        </p:nvGrpSpPr>
        <p:grpSpPr>
          <a:xfrm rot="6904273">
            <a:off x="3276950" y="3620786"/>
            <a:ext cx="357190" cy="285752"/>
            <a:chOff x="4643438" y="1500174"/>
            <a:chExt cx="3488267" cy="3043161"/>
          </a:xfrm>
        </p:grpSpPr>
        <p:sp>
          <p:nvSpPr>
            <p:cNvPr id="111" name="Freeform 11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13" name="Group 112"/>
          <p:cNvGrpSpPr/>
          <p:nvPr/>
        </p:nvGrpSpPr>
        <p:grpSpPr>
          <a:xfrm rot="8992983">
            <a:off x="3258233" y="3387292"/>
            <a:ext cx="357190" cy="285752"/>
            <a:chOff x="4643438" y="1500174"/>
            <a:chExt cx="3488267" cy="3043161"/>
          </a:xfrm>
        </p:grpSpPr>
        <p:sp>
          <p:nvSpPr>
            <p:cNvPr id="114" name="Freeform 11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16" name="Group 115"/>
          <p:cNvGrpSpPr/>
          <p:nvPr/>
        </p:nvGrpSpPr>
        <p:grpSpPr>
          <a:xfrm rot="4170007">
            <a:off x="3315053" y="3168647"/>
            <a:ext cx="357190" cy="285752"/>
            <a:chOff x="4643438" y="1500174"/>
            <a:chExt cx="3488267" cy="3043161"/>
          </a:xfrm>
        </p:grpSpPr>
        <p:sp>
          <p:nvSpPr>
            <p:cNvPr id="117" name="Freeform 116"/>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19" name="Group 118"/>
          <p:cNvGrpSpPr/>
          <p:nvPr/>
        </p:nvGrpSpPr>
        <p:grpSpPr>
          <a:xfrm rot="8992983">
            <a:off x="3480972" y="2935677"/>
            <a:ext cx="357190" cy="285752"/>
            <a:chOff x="4643438" y="1500174"/>
            <a:chExt cx="3488267" cy="3043161"/>
          </a:xfrm>
        </p:grpSpPr>
        <p:sp>
          <p:nvSpPr>
            <p:cNvPr id="120" name="Freeform 119"/>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22" name="Group 121"/>
          <p:cNvGrpSpPr/>
          <p:nvPr/>
        </p:nvGrpSpPr>
        <p:grpSpPr>
          <a:xfrm rot="15916435">
            <a:off x="3686249" y="2728268"/>
            <a:ext cx="357190" cy="285752"/>
            <a:chOff x="4643438" y="1500174"/>
            <a:chExt cx="3488267" cy="3043161"/>
          </a:xfrm>
        </p:grpSpPr>
        <p:sp>
          <p:nvSpPr>
            <p:cNvPr id="123" name="Freeform 12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25" name="Group 124"/>
          <p:cNvGrpSpPr/>
          <p:nvPr/>
        </p:nvGrpSpPr>
        <p:grpSpPr>
          <a:xfrm rot="8992983">
            <a:off x="3992991" y="2671940"/>
            <a:ext cx="357190" cy="285752"/>
            <a:chOff x="4643438" y="1500174"/>
            <a:chExt cx="3488267" cy="3043161"/>
          </a:xfrm>
        </p:grpSpPr>
        <p:sp>
          <p:nvSpPr>
            <p:cNvPr id="126" name="Freeform 125"/>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28" name="Group 127"/>
          <p:cNvGrpSpPr/>
          <p:nvPr/>
        </p:nvGrpSpPr>
        <p:grpSpPr>
          <a:xfrm rot="10851802">
            <a:off x="4245457" y="2654188"/>
            <a:ext cx="357190" cy="285752"/>
            <a:chOff x="4643438" y="1500174"/>
            <a:chExt cx="3488267" cy="3043161"/>
          </a:xfrm>
        </p:grpSpPr>
        <p:sp>
          <p:nvSpPr>
            <p:cNvPr id="129" name="Freeform 12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31" name="Group 130"/>
          <p:cNvGrpSpPr/>
          <p:nvPr/>
        </p:nvGrpSpPr>
        <p:grpSpPr>
          <a:xfrm rot="8992983">
            <a:off x="4479630" y="2709597"/>
            <a:ext cx="357190" cy="285752"/>
            <a:chOff x="4643438" y="1500174"/>
            <a:chExt cx="3488267" cy="3043161"/>
          </a:xfrm>
        </p:grpSpPr>
        <p:sp>
          <p:nvSpPr>
            <p:cNvPr id="132" name="Freeform 13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34" name="Group 133"/>
          <p:cNvGrpSpPr/>
          <p:nvPr/>
        </p:nvGrpSpPr>
        <p:grpSpPr>
          <a:xfrm rot="14758799">
            <a:off x="4659363" y="2826328"/>
            <a:ext cx="357190" cy="285752"/>
            <a:chOff x="4643438" y="1500174"/>
            <a:chExt cx="3488267" cy="3043161"/>
          </a:xfrm>
        </p:grpSpPr>
        <p:sp>
          <p:nvSpPr>
            <p:cNvPr id="135" name="Freeform 13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37" name="Group 136"/>
          <p:cNvGrpSpPr/>
          <p:nvPr/>
        </p:nvGrpSpPr>
        <p:grpSpPr>
          <a:xfrm rot="8992983">
            <a:off x="4789910" y="2996297"/>
            <a:ext cx="357190" cy="285752"/>
            <a:chOff x="4643438" y="1500174"/>
            <a:chExt cx="3488267" cy="3043161"/>
          </a:xfrm>
        </p:grpSpPr>
        <p:sp>
          <p:nvSpPr>
            <p:cNvPr id="138" name="Freeform 137"/>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40" name="Group 139"/>
          <p:cNvGrpSpPr/>
          <p:nvPr/>
        </p:nvGrpSpPr>
        <p:grpSpPr>
          <a:xfrm rot="1016448">
            <a:off x="4930570" y="3195688"/>
            <a:ext cx="357190" cy="285752"/>
            <a:chOff x="4643438" y="1500174"/>
            <a:chExt cx="3488267" cy="3043161"/>
          </a:xfrm>
        </p:grpSpPr>
        <p:sp>
          <p:nvSpPr>
            <p:cNvPr id="141" name="Freeform 140"/>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43" name="Group 142"/>
          <p:cNvGrpSpPr/>
          <p:nvPr/>
        </p:nvGrpSpPr>
        <p:grpSpPr>
          <a:xfrm rot="8992983">
            <a:off x="4350002" y="4351911"/>
            <a:ext cx="357190" cy="285752"/>
            <a:chOff x="4643438" y="1500174"/>
            <a:chExt cx="3488267" cy="3043161"/>
          </a:xfrm>
          <a:solidFill>
            <a:srgbClr val="00B0F0"/>
          </a:solidFill>
        </p:grpSpPr>
        <p:sp>
          <p:nvSpPr>
            <p:cNvPr id="144" name="Freeform 14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52" name="Group 151"/>
          <p:cNvGrpSpPr/>
          <p:nvPr/>
        </p:nvGrpSpPr>
        <p:grpSpPr>
          <a:xfrm rot="8992983">
            <a:off x="4848654" y="3823946"/>
            <a:ext cx="357190" cy="285752"/>
            <a:chOff x="4643438" y="1500174"/>
            <a:chExt cx="3488267" cy="3043161"/>
          </a:xfrm>
          <a:solidFill>
            <a:srgbClr val="00B0F0"/>
          </a:solidFill>
        </p:grpSpPr>
        <p:sp>
          <p:nvSpPr>
            <p:cNvPr id="153" name="Freeform 152"/>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58" name="Group 157"/>
          <p:cNvGrpSpPr/>
          <p:nvPr/>
        </p:nvGrpSpPr>
        <p:grpSpPr>
          <a:xfrm rot="8992983">
            <a:off x="4640449" y="3751052"/>
            <a:ext cx="357190" cy="285752"/>
            <a:chOff x="4643438" y="1500174"/>
            <a:chExt cx="3488267" cy="3043161"/>
          </a:xfrm>
          <a:solidFill>
            <a:srgbClr val="00B0F0"/>
          </a:solidFill>
        </p:grpSpPr>
        <p:sp>
          <p:nvSpPr>
            <p:cNvPr id="159" name="Freeform 158"/>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61" name="Group 160"/>
          <p:cNvGrpSpPr/>
          <p:nvPr/>
        </p:nvGrpSpPr>
        <p:grpSpPr>
          <a:xfrm rot="8992983">
            <a:off x="4583628" y="3969696"/>
            <a:ext cx="357190" cy="285752"/>
            <a:chOff x="4643438" y="1500174"/>
            <a:chExt cx="3488267" cy="3043161"/>
          </a:xfrm>
          <a:solidFill>
            <a:srgbClr val="00B0F0"/>
          </a:solidFill>
        </p:grpSpPr>
        <p:sp>
          <p:nvSpPr>
            <p:cNvPr id="162" name="Freeform 161"/>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64" name="Group 163"/>
          <p:cNvGrpSpPr/>
          <p:nvPr/>
        </p:nvGrpSpPr>
        <p:grpSpPr>
          <a:xfrm rot="8992983">
            <a:off x="4347074" y="4071608"/>
            <a:ext cx="357190" cy="285752"/>
            <a:chOff x="4643438" y="1500174"/>
            <a:chExt cx="3488267" cy="3043161"/>
          </a:xfrm>
          <a:solidFill>
            <a:srgbClr val="00B0F0"/>
          </a:solidFill>
        </p:grpSpPr>
        <p:sp>
          <p:nvSpPr>
            <p:cNvPr id="165" name="Freeform 164"/>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grpSp>
        <p:nvGrpSpPr>
          <p:cNvPr id="173" name="Group 172"/>
          <p:cNvGrpSpPr/>
          <p:nvPr/>
        </p:nvGrpSpPr>
        <p:grpSpPr>
          <a:xfrm rot="8992983">
            <a:off x="4598447" y="3553408"/>
            <a:ext cx="357190" cy="285752"/>
            <a:chOff x="4643438" y="1500174"/>
            <a:chExt cx="3488267" cy="3043161"/>
          </a:xfrm>
          <a:solidFill>
            <a:srgbClr val="00B0F0"/>
          </a:solidFill>
        </p:grpSpPr>
        <p:sp>
          <p:nvSpPr>
            <p:cNvPr id="174" name="Freeform 173"/>
            <p:cNvSpPr/>
            <p:nvPr/>
          </p:nvSpPr>
          <p:spPr>
            <a:xfrm>
              <a:off x="4643438" y="1500174"/>
              <a:ext cx="3488267" cy="3043161"/>
            </a:xfrm>
            <a:custGeom>
              <a:avLst/>
              <a:gdLst>
                <a:gd name="connsiteX0" fmla="*/ 183848 w 3488267"/>
                <a:gd name="connsiteY0" fmla="*/ 1480457 h 3043161"/>
                <a:gd name="connsiteX1" fmla="*/ 82248 w 3488267"/>
                <a:gd name="connsiteY1" fmla="*/ 2075542 h 3043161"/>
                <a:gd name="connsiteX2" fmla="*/ 677334 w 3488267"/>
                <a:gd name="connsiteY2" fmla="*/ 2786742 h 3043161"/>
                <a:gd name="connsiteX3" fmla="*/ 2375505 w 3488267"/>
                <a:gd name="connsiteY3" fmla="*/ 3033485 h 3043161"/>
                <a:gd name="connsiteX4" fmla="*/ 3043162 w 3488267"/>
                <a:gd name="connsiteY4" fmla="*/ 2728685 h 3043161"/>
                <a:gd name="connsiteX5" fmla="*/ 3478591 w 3488267"/>
                <a:gd name="connsiteY5" fmla="*/ 1741714 h 3043161"/>
                <a:gd name="connsiteX6" fmla="*/ 2985105 w 3488267"/>
                <a:gd name="connsiteY6" fmla="*/ 595085 h 3043161"/>
                <a:gd name="connsiteX7" fmla="*/ 1475619 w 3488267"/>
                <a:gd name="connsiteY7" fmla="*/ 14514 h 3043161"/>
                <a:gd name="connsiteX8" fmla="*/ 546705 w 3488267"/>
                <a:gd name="connsiteY8" fmla="*/ 682171 h 3043161"/>
                <a:gd name="connsiteX9" fmla="*/ 183848 w 3488267"/>
                <a:gd name="connsiteY9" fmla="*/ 1480457 h 304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88267" h="3043161">
                  <a:moveTo>
                    <a:pt x="183848" y="1480457"/>
                  </a:moveTo>
                  <a:cubicBezTo>
                    <a:pt x="106439" y="1712685"/>
                    <a:pt x="0" y="1857828"/>
                    <a:pt x="82248" y="2075542"/>
                  </a:cubicBezTo>
                  <a:cubicBezTo>
                    <a:pt x="164496" y="2293256"/>
                    <a:pt x="295124" y="2627085"/>
                    <a:pt x="677334" y="2786742"/>
                  </a:cubicBezTo>
                  <a:cubicBezTo>
                    <a:pt x="1059544" y="2946399"/>
                    <a:pt x="1981200" y="3043161"/>
                    <a:pt x="2375505" y="3033485"/>
                  </a:cubicBezTo>
                  <a:cubicBezTo>
                    <a:pt x="2769810" y="3023809"/>
                    <a:pt x="2859314" y="2943980"/>
                    <a:pt x="3043162" y="2728685"/>
                  </a:cubicBezTo>
                  <a:cubicBezTo>
                    <a:pt x="3227010" y="2513390"/>
                    <a:pt x="3488267" y="2097314"/>
                    <a:pt x="3478591" y="1741714"/>
                  </a:cubicBezTo>
                  <a:cubicBezTo>
                    <a:pt x="3468915" y="1386114"/>
                    <a:pt x="3318934" y="882952"/>
                    <a:pt x="2985105" y="595085"/>
                  </a:cubicBezTo>
                  <a:cubicBezTo>
                    <a:pt x="2651276" y="307218"/>
                    <a:pt x="1882019" y="0"/>
                    <a:pt x="1475619" y="14514"/>
                  </a:cubicBezTo>
                  <a:cubicBezTo>
                    <a:pt x="1069219" y="29028"/>
                    <a:pt x="757162" y="437847"/>
                    <a:pt x="546705" y="682171"/>
                  </a:cubicBezTo>
                  <a:cubicBezTo>
                    <a:pt x="336248" y="926495"/>
                    <a:pt x="261257" y="1248229"/>
                    <a:pt x="183848" y="1480457"/>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a:off x="6370638" y="2552459"/>
              <a:ext cx="1253067" cy="9918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
        <p:nvSpPr>
          <p:cNvPr id="181" name="TextBox 180"/>
          <p:cNvSpPr txBox="1"/>
          <p:nvPr/>
        </p:nvSpPr>
        <p:spPr>
          <a:xfrm>
            <a:off x="1500166" y="571480"/>
            <a:ext cx="2214578" cy="369332"/>
          </a:xfrm>
          <a:prstGeom prst="rect">
            <a:avLst/>
          </a:prstGeom>
          <a:noFill/>
        </p:spPr>
        <p:txBody>
          <a:bodyPr wrap="square" rtlCol="0">
            <a:spAutoFit/>
          </a:bodyPr>
          <a:lstStyle/>
          <a:p>
            <a:r>
              <a:rPr lang="en-GB" dirty="0" smtClean="0"/>
              <a:t>zygote</a:t>
            </a:r>
            <a:endParaRPr lang="en-GB" dirty="0"/>
          </a:p>
        </p:txBody>
      </p:sp>
      <p:sp>
        <p:nvSpPr>
          <p:cNvPr id="182" name="TextBox 181"/>
          <p:cNvSpPr txBox="1"/>
          <p:nvPr/>
        </p:nvSpPr>
        <p:spPr>
          <a:xfrm>
            <a:off x="2887886" y="1412336"/>
            <a:ext cx="2428892" cy="369332"/>
          </a:xfrm>
          <a:prstGeom prst="rect">
            <a:avLst/>
          </a:prstGeom>
          <a:noFill/>
        </p:spPr>
        <p:txBody>
          <a:bodyPr wrap="square" rtlCol="0">
            <a:spAutoFit/>
          </a:bodyPr>
          <a:lstStyle/>
          <a:p>
            <a:r>
              <a:rPr lang="en-GB" dirty="0" err="1" smtClean="0"/>
              <a:t>morula</a:t>
            </a:r>
            <a:r>
              <a:rPr lang="en-GB" dirty="0" smtClean="0"/>
              <a:t> (approx 16 cells)</a:t>
            </a:r>
            <a:endParaRPr lang="en-GB" dirty="0"/>
          </a:p>
        </p:txBody>
      </p:sp>
      <p:sp>
        <p:nvSpPr>
          <p:cNvPr id="183" name="TextBox 182"/>
          <p:cNvSpPr txBox="1"/>
          <p:nvPr/>
        </p:nvSpPr>
        <p:spPr>
          <a:xfrm>
            <a:off x="5143504" y="2638267"/>
            <a:ext cx="2428892" cy="369332"/>
          </a:xfrm>
          <a:prstGeom prst="rect">
            <a:avLst/>
          </a:prstGeom>
          <a:noFill/>
        </p:spPr>
        <p:txBody>
          <a:bodyPr wrap="square" rtlCol="0">
            <a:spAutoFit/>
          </a:bodyPr>
          <a:lstStyle/>
          <a:p>
            <a:r>
              <a:rPr lang="en-GB" dirty="0" err="1" smtClean="0"/>
              <a:t>blastocyst</a:t>
            </a:r>
            <a:r>
              <a:rPr lang="en-GB" dirty="0" smtClean="0"/>
              <a:t> </a:t>
            </a:r>
            <a:endParaRPr lang="en-GB" dirty="0"/>
          </a:p>
        </p:txBody>
      </p:sp>
      <p:cxnSp>
        <p:nvCxnSpPr>
          <p:cNvPr id="185" name="Straight Arrow Connector 184"/>
          <p:cNvCxnSpPr/>
          <p:nvPr/>
        </p:nvCxnSpPr>
        <p:spPr>
          <a:xfrm>
            <a:off x="1357290" y="1357298"/>
            <a:ext cx="357190" cy="285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6" name="Straight Arrow Connector 185"/>
          <p:cNvCxnSpPr/>
          <p:nvPr/>
        </p:nvCxnSpPr>
        <p:spPr>
          <a:xfrm>
            <a:off x="2928926" y="2643182"/>
            <a:ext cx="357190" cy="2857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7" name="TextBox 186"/>
          <p:cNvSpPr txBox="1"/>
          <p:nvPr/>
        </p:nvSpPr>
        <p:spPr>
          <a:xfrm>
            <a:off x="285720" y="3571876"/>
            <a:ext cx="2786082" cy="1938992"/>
          </a:xfrm>
          <a:prstGeom prst="rect">
            <a:avLst/>
          </a:prstGeom>
          <a:noFill/>
        </p:spPr>
        <p:txBody>
          <a:bodyPr wrap="square" rtlCol="0">
            <a:spAutoFit/>
          </a:bodyPr>
          <a:lstStyle/>
          <a:p>
            <a:pPr algn="ctr"/>
            <a:r>
              <a:rPr lang="en-GB" sz="2400" dirty="0" smtClean="0"/>
              <a:t>For the first few weeks, the developing embryo contains </a:t>
            </a:r>
            <a:r>
              <a:rPr lang="en-GB" sz="2400" b="1" dirty="0" smtClean="0"/>
              <a:t>unspecialised cells</a:t>
            </a:r>
            <a:r>
              <a:rPr lang="en-GB" sz="2400" dirty="0" smtClean="0"/>
              <a:t>.</a:t>
            </a:r>
            <a:endParaRPr lang="en-GB" sz="2400" dirty="0"/>
          </a:p>
        </p:txBody>
      </p:sp>
      <p:sp>
        <p:nvSpPr>
          <p:cNvPr id="190" name="TextBox 189"/>
          <p:cNvSpPr txBox="1"/>
          <p:nvPr/>
        </p:nvSpPr>
        <p:spPr>
          <a:xfrm>
            <a:off x="7500958" y="3643314"/>
            <a:ext cx="1428760" cy="1323439"/>
          </a:xfrm>
          <a:prstGeom prst="rect">
            <a:avLst/>
          </a:prstGeom>
          <a:noFill/>
        </p:spPr>
        <p:txBody>
          <a:bodyPr wrap="square" rtlCol="0">
            <a:spAutoFit/>
          </a:bodyPr>
          <a:lstStyle/>
          <a:p>
            <a:r>
              <a:rPr lang="en-GB" sz="2000" dirty="0" smtClean="0"/>
              <a:t>We call these... </a:t>
            </a:r>
            <a:r>
              <a:rPr lang="en-GB" sz="2000" b="1" dirty="0" smtClean="0"/>
              <a:t>embryonic stem cells</a:t>
            </a:r>
            <a:endParaRPr lang="en-GB" sz="2000" dirty="0"/>
          </a:p>
        </p:txBody>
      </p:sp>
      <p:grpSp>
        <p:nvGrpSpPr>
          <p:cNvPr id="196" name="Group 195"/>
          <p:cNvGrpSpPr/>
          <p:nvPr/>
        </p:nvGrpSpPr>
        <p:grpSpPr>
          <a:xfrm>
            <a:off x="4286248" y="428604"/>
            <a:ext cx="1746914" cy="2133601"/>
            <a:chOff x="4286248" y="428604"/>
            <a:chExt cx="1746914" cy="2133601"/>
          </a:xfrm>
        </p:grpSpPr>
        <p:sp>
          <p:nvSpPr>
            <p:cNvPr id="191" name="Freeform 190"/>
            <p:cNvSpPr/>
            <p:nvPr/>
          </p:nvSpPr>
          <p:spPr>
            <a:xfrm>
              <a:off x="4286248" y="428604"/>
              <a:ext cx="1746914" cy="2133601"/>
            </a:xfrm>
            <a:custGeom>
              <a:avLst/>
              <a:gdLst>
                <a:gd name="connsiteX0" fmla="*/ 775649 w 1746914"/>
                <a:gd name="connsiteY0" fmla="*/ 1892490 h 2133601"/>
                <a:gd name="connsiteX1" fmla="*/ 106908 w 1746914"/>
                <a:gd name="connsiteY1" fmla="*/ 555009 h 2133601"/>
                <a:gd name="connsiteX2" fmla="*/ 134204 w 1746914"/>
                <a:gd name="connsiteY2" fmla="*/ 473123 h 2133601"/>
                <a:gd name="connsiteX3" fmla="*/ 284329 w 1746914"/>
                <a:gd name="connsiteY3" fmla="*/ 650544 h 2133601"/>
                <a:gd name="connsiteX4" fmla="*/ 229738 w 1746914"/>
                <a:gd name="connsiteY4" fmla="*/ 363941 h 2133601"/>
                <a:gd name="connsiteX5" fmla="*/ 393511 w 1746914"/>
                <a:gd name="connsiteY5" fmla="*/ 514066 h 2133601"/>
                <a:gd name="connsiteX6" fmla="*/ 379864 w 1746914"/>
                <a:gd name="connsiteY6" fmla="*/ 322997 h 2133601"/>
                <a:gd name="connsiteX7" fmla="*/ 529989 w 1746914"/>
                <a:gd name="connsiteY7" fmla="*/ 445827 h 2133601"/>
                <a:gd name="connsiteX8" fmla="*/ 489046 w 1746914"/>
                <a:gd name="connsiteY8" fmla="*/ 213815 h 2133601"/>
                <a:gd name="connsiteX9" fmla="*/ 652819 w 1746914"/>
                <a:gd name="connsiteY9" fmla="*/ 432179 h 2133601"/>
                <a:gd name="connsiteX10" fmla="*/ 625523 w 1746914"/>
                <a:gd name="connsiteY10" fmla="*/ 186520 h 2133601"/>
                <a:gd name="connsiteX11" fmla="*/ 762001 w 1746914"/>
                <a:gd name="connsiteY11" fmla="*/ 336645 h 2133601"/>
                <a:gd name="connsiteX12" fmla="*/ 734705 w 1746914"/>
                <a:gd name="connsiteY12" fmla="*/ 159224 h 2133601"/>
                <a:gd name="connsiteX13" fmla="*/ 871183 w 1746914"/>
                <a:gd name="connsiteY13" fmla="*/ 282054 h 2133601"/>
                <a:gd name="connsiteX14" fmla="*/ 843888 w 1746914"/>
                <a:gd name="connsiteY14" fmla="*/ 77338 h 2133601"/>
                <a:gd name="connsiteX15" fmla="*/ 980365 w 1746914"/>
                <a:gd name="connsiteY15" fmla="*/ 241111 h 2133601"/>
                <a:gd name="connsiteX16" fmla="*/ 966717 w 1746914"/>
                <a:gd name="connsiteY16" fmla="*/ 22747 h 2133601"/>
                <a:gd name="connsiteX17" fmla="*/ 1103195 w 1746914"/>
                <a:gd name="connsiteY17" fmla="*/ 227463 h 2133601"/>
                <a:gd name="connsiteX18" fmla="*/ 1676401 w 1746914"/>
                <a:gd name="connsiteY18" fmla="*/ 1387523 h 2133601"/>
                <a:gd name="connsiteX19" fmla="*/ 1526276 w 1746914"/>
                <a:gd name="connsiteY19" fmla="*/ 1660478 h 2133601"/>
                <a:gd name="connsiteX20" fmla="*/ 1171434 w 1746914"/>
                <a:gd name="connsiteY20" fmla="*/ 1892490 h 2133601"/>
                <a:gd name="connsiteX21" fmla="*/ 857535 w 1746914"/>
                <a:gd name="connsiteY21" fmla="*/ 2001672 h 2133601"/>
                <a:gd name="connsiteX22" fmla="*/ 775649 w 1746914"/>
                <a:gd name="connsiteY22" fmla="*/ 1892490 h 213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6914" h="2133601">
                  <a:moveTo>
                    <a:pt x="775649" y="1892490"/>
                  </a:moveTo>
                  <a:cubicBezTo>
                    <a:pt x="650545" y="1651380"/>
                    <a:pt x="213816" y="791570"/>
                    <a:pt x="106908" y="555009"/>
                  </a:cubicBezTo>
                  <a:cubicBezTo>
                    <a:pt x="0" y="318448"/>
                    <a:pt x="104634" y="457201"/>
                    <a:pt x="134204" y="473123"/>
                  </a:cubicBezTo>
                  <a:cubicBezTo>
                    <a:pt x="163774" y="489045"/>
                    <a:pt x="268407" y="668741"/>
                    <a:pt x="284329" y="650544"/>
                  </a:cubicBezTo>
                  <a:cubicBezTo>
                    <a:pt x="300251" y="632347"/>
                    <a:pt x="211541" y="386687"/>
                    <a:pt x="229738" y="363941"/>
                  </a:cubicBezTo>
                  <a:cubicBezTo>
                    <a:pt x="247935" y="341195"/>
                    <a:pt x="368490" y="520890"/>
                    <a:pt x="393511" y="514066"/>
                  </a:cubicBezTo>
                  <a:cubicBezTo>
                    <a:pt x="418532" y="507242"/>
                    <a:pt x="357118" y="334370"/>
                    <a:pt x="379864" y="322997"/>
                  </a:cubicBezTo>
                  <a:cubicBezTo>
                    <a:pt x="402610" y="311624"/>
                    <a:pt x="511792" y="464024"/>
                    <a:pt x="529989" y="445827"/>
                  </a:cubicBezTo>
                  <a:cubicBezTo>
                    <a:pt x="548186" y="427630"/>
                    <a:pt x="468574" y="216090"/>
                    <a:pt x="489046" y="213815"/>
                  </a:cubicBezTo>
                  <a:cubicBezTo>
                    <a:pt x="509518" y="211540"/>
                    <a:pt x="630073" y="436728"/>
                    <a:pt x="652819" y="432179"/>
                  </a:cubicBezTo>
                  <a:cubicBezTo>
                    <a:pt x="675565" y="427630"/>
                    <a:pt x="607326" y="202442"/>
                    <a:pt x="625523" y="186520"/>
                  </a:cubicBezTo>
                  <a:cubicBezTo>
                    <a:pt x="643720" y="170598"/>
                    <a:pt x="743804" y="341194"/>
                    <a:pt x="762001" y="336645"/>
                  </a:cubicBezTo>
                  <a:cubicBezTo>
                    <a:pt x="780198" y="332096"/>
                    <a:pt x="716508" y="168323"/>
                    <a:pt x="734705" y="159224"/>
                  </a:cubicBezTo>
                  <a:cubicBezTo>
                    <a:pt x="752902" y="150126"/>
                    <a:pt x="852986" y="295702"/>
                    <a:pt x="871183" y="282054"/>
                  </a:cubicBezTo>
                  <a:cubicBezTo>
                    <a:pt x="889380" y="268406"/>
                    <a:pt x="825691" y="84162"/>
                    <a:pt x="843888" y="77338"/>
                  </a:cubicBezTo>
                  <a:cubicBezTo>
                    <a:pt x="862085" y="70514"/>
                    <a:pt x="959894" y="250209"/>
                    <a:pt x="980365" y="241111"/>
                  </a:cubicBezTo>
                  <a:cubicBezTo>
                    <a:pt x="1000836" y="232013"/>
                    <a:pt x="946245" y="25022"/>
                    <a:pt x="966717" y="22747"/>
                  </a:cubicBezTo>
                  <a:cubicBezTo>
                    <a:pt x="987189" y="20472"/>
                    <a:pt x="984914" y="0"/>
                    <a:pt x="1103195" y="227463"/>
                  </a:cubicBezTo>
                  <a:cubicBezTo>
                    <a:pt x="1221476" y="454926"/>
                    <a:pt x="1605888" y="1148687"/>
                    <a:pt x="1676401" y="1387523"/>
                  </a:cubicBezTo>
                  <a:cubicBezTo>
                    <a:pt x="1746914" y="1626359"/>
                    <a:pt x="1610437" y="1576317"/>
                    <a:pt x="1526276" y="1660478"/>
                  </a:cubicBezTo>
                  <a:cubicBezTo>
                    <a:pt x="1442115" y="1744639"/>
                    <a:pt x="1282891" y="1835624"/>
                    <a:pt x="1171434" y="1892490"/>
                  </a:cubicBezTo>
                  <a:cubicBezTo>
                    <a:pt x="1059977" y="1949356"/>
                    <a:pt x="921224" y="2001672"/>
                    <a:pt x="857535" y="2001672"/>
                  </a:cubicBezTo>
                  <a:cubicBezTo>
                    <a:pt x="793846" y="2001672"/>
                    <a:pt x="900754" y="2133601"/>
                    <a:pt x="775649" y="1892490"/>
                  </a:cubicBezTo>
                  <a:close/>
                </a:path>
              </a:pathLst>
            </a:cu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92" name="Freeform 191"/>
            <p:cNvSpPr/>
            <p:nvPr/>
          </p:nvSpPr>
          <p:spPr>
            <a:xfrm>
              <a:off x="5568152" y="1759605"/>
              <a:ext cx="307946" cy="2561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95" name="Group 194"/>
          <p:cNvGrpSpPr/>
          <p:nvPr/>
        </p:nvGrpSpPr>
        <p:grpSpPr>
          <a:xfrm>
            <a:off x="1500166" y="2500306"/>
            <a:ext cx="2883817" cy="1048022"/>
            <a:chOff x="1500166" y="2500306"/>
            <a:chExt cx="2883817" cy="1048022"/>
          </a:xfrm>
        </p:grpSpPr>
        <p:sp>
          <p:nvSpPr>
            <p:cNvPr id="193" name="Freeform 192"/>
            <p:cNvSpPr/>
            <p:nvPr/>
          </p:nvSpPr>
          <p:spPr>
            <a:xfrm>
              <a:off x="1500166" y="2500306"/>
              <a:ext cx="2883817" cy="1048022"/>
            </a:xfrm>
            <a:custGeom>
              <a:avLst/>
              <a:gdLst>
                <a:gd name="connsiteX0" fmla="*/ 591403 w 2527110"/>
                <a:gd name="connsiteY0" fmla="*/ 416257 h 889379"/>
                <a:gd name="connsiteX1" fmla="*/ 850710 w 2527110"/>
                <a:gd name="connsiteY1" fmla="*/ 143302 h 889379"/>
                <a:gd name="connsiteX2" fmla="*/ 618698 w 2527110"/>
                <a:gd name="connsiteY2" fmla="*/ 252484 h 889379"/>
                <a:gd name="connsiteX3" fmla="*/ 454925 w 2527110"/>
                <a:gd name="connsiteY3" fmla="*/ 6824 h 889379"/>
                <a:gd name="connsiteX4" fmla="*/ 523164 w 2527110"/>
                <a:gd name="connsiteY4" fmla="*/ 293427 h 889379"/>
                <a:gd name="connsiteX5" fmla="*/ 18197 w 2527110"/>
                <a:gd name="connsiteY5" fmla="*/ 293427 h 889379"/>
                <a:gd name="connsiteX6" fmla="*/ 413982 w 2527110"/>
                <a:gd name="connsiteY6" fmla="*/ 388961 h 889379"/>
                <a:gd name="connsiteX7" fmla="*/ 141026 w 2527110"/>
                <a:gd name="connsiteY7" fmla="*/ 784746 h 889379"/>
                <a:gd name="connsiteX8" fmla="*/ 468573 w 2527110"/>
                <a:gd name="connsiteY8" fmla="*/ 484496 h 889379"/>
                <a:gd name="connsiteX9" fmla="*/ 768824 w 2527110"/>
                <a:gd name="connsiteY9" fmla="*/ 880281 h 889379"/>
                <a:gd name="connsiteX10" fmla="*/ 618698 w 2527110"/>
                <a:gd name="connsiteY10" fmla="*/ 539087 h 889379"/>
                <a:gd name="connsiteX11" fmla="*/ 946244 w 2527110"/>
                <a:gd name="connsiteY11" fmla="*/ 470848 h 889379"/>
                <a:gd name="connsiteX12" fmla="*/ 1997122 w 2527110"/>
                <a:gd name="connsiteY12" fmla="*/ 484496 h 889379"/>
                <a:gd name="connsiteX13" fmla="*/ 2474794 w 2527110"/>
                <a:gd name="connsiteY13" fmla="*/ 743803 h 889379"/>
                <a:gd name="connsiteX14" fmla="*/ 2311021 w 2527110"/>
                <a:gd name="connsiteY14" fmla="*/ 552735 h 889379"/>
                <a:gd name="connsiteX15" fmla="*/ 2488441 w 2527110"/>
                <a:gd name="connsiteY15" fmla="*/ 197893 h 889379"/>
                <a:gd name="connsiteX16" fmla="*/ 2270077 w 2527110"/>
                <a:gd name="connsiteY16" fmla="*/ 470848 h 889379"/>
                <a:gd name="connsiteX17" fmla="*/ 2038065 w 2527110"/>
                <a:gd name="connsiteY17" fmla="*/ 443552 h 889379"/>
                <a:gd name="connsiteX18" fmla="*/ 1574041 w 2527110"/>
                <a:gd name="connsiteY18" fmla="*/ 416257 h 889379"/>
                <a:gd name="connsiteX19" fmla="*/ 591403 w 2527110"/>
                <a:gd name="connsiteY19" fmla="*/ 416257 h 8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7110" h="889379">
                  <a:moveTo>
                    <a:pt x="591403" y="416257"/>
                  </a:moveTo>
                  <a:cubicBezTo>
                    <a:pt x="718782" y="293427"/>
                    <a:pt x="846161" y="170597"/>
                    <a:pt x="850710" y="143302"/>
                  </a:cubicBezTo>
                  <a:cubicBezTo>
                    <a:pt x="855259" y="116007"/>
                    <a:pt x="684662" y="275230"/>
                    <a:pt x="618698" y="252484"/>
                  </a:cubicBezTo>
                  <a:cubicBezTo>
                    <a:pt x="552734" y="229738"/>
                    <a:pt x="470847" y="0"/>
                    <a:pt x="454925" y="6824"/>
                  </a:cubicBezTo>
                  <a:cubicBezTo>
                    <a:pt x="439003" y="13648"/>
                    <a:pt x="595952" y="245660"/>
                    <a:pt x="523164" y="293427"/>
                  </a:cubicBezTo>
                  <a:cubicBezTo>
                    <a:pt x="450376" y="341194"/>
                    <a:pt x="36394" y="277505"/>
                    <a:pt x="18197" y="293427"/>
                  </a:cubicBezTo>
                  <a:cubicBezTo>
                    <a:pt x="0" y="309349"/>
                    <a:pt x="393511" y="307075"/>
                    <a:pt x="413982" y="388961"/>
                  </a:cubicBezTo>
                  <a:cubicBezTo>
                    <a:pt x="434453" y="470847"/>
                    <a:pt x="131928" y="768824"/>
                    <a:pt x="141026" y="784746"/>
                  </a:cubicBezTo>
                  <a:cubicBezTo>
                    <a:pt x="150124" y="800668"/>
                    <a:pt x="363940" y="468574"/>
                    <a:pt x="468573" y="484496"/>
                  </a:cubicBezTo>
                  <a:cubicBezTo>
                    <a:pt x="573206" y="500419"/>
                    <a:pt x="743803" y="871183"/>
                    <a:pt x="768824" y="880281"/>
                  </a:cubicBezTo>
                  <a:cubicBezTo>
                    <a:pt x="793845" y="889379"/>
                    <a:pt x="589128" y="607326"/>
                    <a:pt x="618698" y="539087"/>
                  </a:cubicBezTo>
                  <a:cubicBezTo>
                    <a:pt x="648268" y="470848"/>
                    <a:pt x="716507" y="479946"/>
                    <a:pt x="946244" y="470848"/>
                  </a:cubicBezTo>
                  <a:cubicBezTo>
                    <a:pt x="1175981" y="461750"/>
                    <a:pt x="1742364" y="439004"/>
                    <a:pt x="1997122" y="484496"/>
                  </a:cubicBezTo>
                  <a:cubicBezTo>
                    <a:pt x="2251880" y="529988"/>
                    <a:pt x="2422478" y="732430"/>
                    <a:pt x="2474794" y="743803"/>
                  </a:cubicBezTo>
                  <a:cubicBezTo>
                    <a:pt x="2527110" y="755176"/>
                    <a:pt x="2308747" y="643720"/>
                    <a:pt x="2311021" y="552735"/>
                  </a:cubicBezTo>
                  <a:cubicBezTo>
                    <a:pt x="2313296" y="461750"/>
                    <a:pt x="2495265" y="211541"/>
                    <a:pt x="2488441" y="197893"/>
                  </a:cubicBezTo>
                  <a:cubicBezTo>
                    <a:pt x="2481617" y="184245"/>
                    <a:pt x="2345140" y="429905"/>
                    <a:pt x="2270077" y="470848"/>
                  </a:cubicBezTo>
                  <a:cubicBezTo>
                    <a:pt x="2195014" y="511791"/>
                    <a:pt x="2154071" y="452651"/>
                    <a:pt x="2038065" y="443552"/>
                  </a:cubicBezTo>
                  <a:cubicBezTo>
                    <a:pt x="1922059" y="434454"/>
                    <a:pt x="1574041" y="416257"/>
                    <a:pt x="1574041" y="416257"/>
                  </a:cubicBezTo>
                  <a:lnTo>
                    <a:pt x="591403" y="41625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4" name="Freeform 193"/>
            <p:cNvSpPr/>
            <p:nvPr/>
          </p:nvSpPr>
          <p:spPr>
            <a:xfrm rot="1016448">
              <a:off x="2030310" y="2962004"/>
              <a:ext cx="128311" cy="93131"/>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199" name="Group 198"/>
          <p:cNvGrpSpPr/>
          <p:nvPr/>
        </p:nvGrpSpPr>
        <p:grpSpPr>
          <a:xfrm>
            <a:off x="3071802" y="4786322"/>
            <a:ext cx="2279175" cy="1642281"/>
            <a:chOff x="4924568" y="4992806"/>
            <a:chExt cx="2279175" cy="1642281"/>
          </a:xfrm>
        </p:grpSpPr>
        <p:sp>
          <p:nvSpPr>
            <p:cNvPr id="197" name="Freeform 196"/>
            <p:cNvSpPr/>
            <p:nvPr/>
          </p:nvSpPr>
          <p:spPr>
            <a:xfrm>
              <a:off x="4924568" y="4992806"/>
              <a:ext cx="2279175" cy="1642281"/>
            </a:xfrm>
            <a:custGeom>
              <a:avLst/>
              <a:gdLst>
                <a:gd name="connsiteX0" fmla="*/ 739253 w 2279175"/>
                <a:gd name="connsiteY0" fmla="*/ 43218 h 1642281"/>
                <a:gd name="connsiteX1" fmla="*/ 575480 w 2279175"/>
                <a:gd name="connsiteY1" fmla="*/ 220639 h 1642281"/>
                <a:gd name="connsiteX2" fmla="*/ 534536 w 2279175"/>
                <a:gd name="connsiteY2" fmla="*/ 616424 h 1642281"/>
                <a:gd name="connsiteX3" fmla="*/ 70513 w 2279175"/>
                <a:gd name="connsiteY3" fmla="*/ 930322 h 1642281"/>
                <a:gd name="connsiteX4" fmla="*/ 111456 w 2279175"/>
                <a:gd name="connsiteY4" fmla="*/ 1448937 h 1642281"/>
                <a:gd name="connsiteX5" fmla="*/ 329820 w 2279175"/>
                <a:gd name="connsiteY5" fmla="*/ 1640006 h 1642281"/>
                <a:gd name="connsiteX6" fmla="*/ 384411 w 2279175"/>
                <a:gd name="connsiteY6" fmla="*/ 1462585 h 1642281"/>
                <a:gd name="connsiteX7" fmla="*/ 384411 w 2279175"/>
                <a:gd name="connsiteY7" fmla="*/ 1148687 h 1642281"/>
                <a:gd name="connsiteX8" fmla="*/ 889378 w 2279175"/>
                <a:gd name="connsiteY8" fmla="*/ 875731 h 1642281"/>
                <a:gd name="connsiteX9" fmla="*/ 1244220 w 2279175"/>
                <a:gd name="connsiteY9" fmla="*/ 1135039 h 1642281"/>
                <a:gd name="connsiteX10" fmla="*/ 1380698 w 2279175"/>
                <a:gd name="connsiteY10" fmla="*/ 1148687 h 1642281"/>
                <a:gd name="connsiteX11" fmla="*/ 1326107 w 2279175"/>
                <a:gd name="connsiteY11" fmla="*/ 711958 h 1642281"/>
                <a:gd name="connsiteX12" fmla="*/ 1708244 w 2279175"/>
                <a:gd name="connsiteY12" fmla="*/ 425355 h 1642281"/>
                <a:gd name="connsiteX13" fmla="*/ 2104029 w 2279175"/>
                <a:gd name="connsiteY13" fmla="*/ 589128 h 1642281"/>
                <a:gd name="connsiteX14" fmla="*/ 2254154 w 2279175"/>
                <a:gd name="connsiteY14" fmla="*/ 602776 h 1642281"/>
                <a:gd name="connsiteX15" fmla="*/ 2254154 w 2279175"/>
                <a:gd name="connsiteY15" fmla="*/ 439003 h 1642281"/>
                <a:gd name="connsiteX16" fmla="*/ 2117677 w 2279175"/>
                <a:gd name="connsiteY16" fmla="*/ 261582 h 1642281"/>
                <a:gd name="connsiteX17" fmla="*/ 1967551 w 2279175"/>
                <a:gd name="connsiteY17" fmla="*/ 125104 h 1642281"/>
                <a:gd name="connsiteX18" fmla="*/ 1680948 w 2279175"/>
                <a:gd name="connsiteY18" fmla="*/ 43218 h 1642281"/>
                <a:gd name="connsiteX19" fmla="*/ 1312459 w 2279175"/>
                <a:gd name="connsiteY19" fmla="*/ 179695 h 1642281"/>
                <a:gd name="connsiteX20" fmla="*/ 1053151 w 2279175"/>
                <a:gd name="connsiteY20" fmla="*/ 56866 h 1642281"/>
                <a:gd name="connsiteX21" fmla="*/ 889378 w 2279175"/>
                <a:gd name="connsiteY21" fmla="*/ 2275 h 1642281"/>
                <a:gd name="connsiteX22" fmla="*/ 739253 w 2279175"/>
                <a:gd name="connsiteY22" fmla="*/ 43218 h 164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79175" h="1642281">
                  <a:moveTo>
                    <a:pt x="739253" y="43218"/>
                  </a:moveTo>
                  <a:cubicBezTo>
                    <a:pt x="686937" y="79612"/>
                    <a:pt x="609600" y="125105"/>
                    <a:pt x="575480" y="220639"/>
                  </a:cubicBezTo>
                  <a:cubicBezTo>
                    <a:pt x="541360" y="316173"/>
                    <a:pt x="618697" y="498144"/>
                    <a:pt x="534536" y="616424"/>
                  </a:cubicBezTo>
                  <a:cubicBezTo>
                    <a:pt x="450375" y="734705"/>
                    <a:pt x="141026" y="791570"/>
                    <a:pt x="70513" y="930322"/>
                  </a:cubicBezTo>
                  <a:cubicBezTo>
                    <a:pt x="0" y="1069074"/>
                    <a:pt x="68238" y="1330656"/>
                    <a:pt x="111456" y="1448937"/>
                  </a:cubicBezTo>
                  <a:cubicBezTo>
                    <a:pt x="154674" y="1567218"/>
                    <a:pt x="284328" y="1637731"/>
                    <a:pt x="329820" y="1640006"/>
                  </a:cubicBezTo>
                  <a:cubicBezTo>
                    <a:pt x="375312" y="1642281"/>
                    <a:pt x="375313" y="1544472"/>
                    <a:pt x="384411" y="1462585"/>
                  </a:cubicBezTo>
                  <a:cubicBezTo>
                    <a:pt x="393510" y="1380699"/>
                    <a:pt x="300250" y="1246496"/>
                    <a:pt x="384411" y="1148687"/>
                  </a:cubicBezTo>
                  <a:cubicBezTo>
                    <a:pt x="468572" y="1050878"/>
                    <a:pt x="746077" y="878006"/>
                    <a:pt x="889378" y="875731"/>
                  </a:cubicBezTo>
                  <a:cubicBezTo>
                    <a:pt x="1032679" y="873456"/>
                    <a:pt x="1162334" y="1089546"/>
                    <a:pt x="1244220" y="1135039"/>
                  </a:cubicBezTo>
                  <a:cubicBezTo>
                    <a:pt x="1326106" y="1180532"/>
                    <a:pt x="1367050" y="1219201"/>
                    <a:pt x="1380698" y="1148687"/>
                  </a:cubicBezTo>
                  <a:cubicBezTo>
                    <a:pt x="1394346" y="1078173"/>
                    <a:pt x="1271516" y="832513"/>
                    <a:pt x="1326107" y="711958"/>
                  </a:cubicBezTo>
                  <a:cubicBezTo>
                    <a:pt x="1380698" y="591403"/>
                    <a:pt x="1578590" y="445827"/>
                    <a:pt x="1708244" y="425355"/>
                  </a:cubicBezTo>
                  <a:cubicBezTo>
                    <a:pt x="1837898" y="404883"/>
                    <a:pt x="2013044" y="559558"/>
                    <a:pt x="2104029" y="589128"/>
                  </a:cubicBezTo>
                  <a:cubicBezTo>
                    <a:pt x="2195014" y="618698"/>
                    <a:pt x="2229133" y="627797"/>
                    <a:pt x="2254154" y="602776"/>
                  </a:cubicBezTo>
                  <a:cubicBezTo>
                    <a:pt x="2279175" y="577755"/>
                    <a:pt x="2276900" y="495868"/>
                    <a:pt x="2254154" y="439003"/>
                  </a:cubicBezTo>
                  <a:cubicBezTo>
                    <a:pt x="2231408" y="382138"/>
                    <a:pt x="2165444" y="313899"/>
                    <a:pt x="2117677" y="261582"/>
                  </a:cubicBezTo>
                  <a:cubicBezTo>
                    <a:pt x="2069910" y="209265"/>
                    <a:pt x="2040339" y="161498"/>
                    <a:pt x="1967551" y="125104"/>
                  </a:cubicBezTo>
                  <a:cubicBezTo>
                    <a:pt x="1894763" y="88710"/>
                    <a:pt x="1790130" y="34119"/>
                    <a:pt x="1680948" y="43218"/>
                  </a:cubicBezTo>
                  <a:cubicBezTo>
                    <a:pt x="1571766" y="52317"/>
                    <a:pt x="1417092" y="177420"/>
                    <a:pt x="1312459" y="179695"/>
                  </a:cubicBezTo>
                  <a:cubicBezTo>
                    <a:pt x="1207826" y="181970"/>
                    <a:pt x="1123665" y="86436"/>
                    <a:pt x="1053151" y="56866"/>
                  </a:cubicBezTo>
                  <a:cubicBezTo>
                    <a:pt x="982638" y="27296"/>
                    <a:pt x="941694" y="4550"/>
                    <a:pt x="889378" y="2275"/>
                  </a:cubicBezTo>
                  <a:cubicBezTo>
                    <a:pt x="837062" y="0"/>
                    <a:pt x="791569" y="6824"/>
                    <a:pt x="739253" y="43218"/>
                  </a:cubicBez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98" name="Freeform 197"/>
            <p:cNvSpPr/>
            <p:nvPr/>
          </p:nvSpPr>
          <p:spPr>
            <a:xfrm>
              <a:off x="5621376" y="5173155"/>
              <a:ext cx="307946" cy="256109"/>
            </a:xfrm>
            <a:custGeom>
              <a:avLst/>
              <a:gdLst>
                <a:gd name="connsiteX0" fmla="*/ 677334 w 1253067"/>
                <a:gd name="connsiteY0" fmla="*/ 50800 h 991809"/>
                <a:gd name="connsiteX1" fmla="*/ 82248 w 1253067"/>
                <a:gd name="connsiteY1" fmla="*/ 254000 h 991809"/>
                <a:gd name="connsiteX2" fmla="*/ 183848 w 1253067"/>
                <a:gd name="connsiteY2" fmla="*/ 849086 h 991809"/>
                <a:gd name="connsiteX3" fmla="*/ 735391 w 1253067"/>
                <a:gd name="connsiteY3" fmla="*/ 965200 h 991809"/>
                <a:gd name="connsiteX4" fmla="*/ 1069219 w 1253067"/>
                <a:gd name="connsiteY4" fmla="*/ 689429 h 991809"/>
                <a:gd name="connsiteX5" fmla="*/ 1243391 w 1253067"/>
                <a:gd name="connsiteY5" fmla="*/ 283029 h 991809"/>
                <a:gd name="connsiteX6" fmla="*/ 1127276 w 1253067"/>
                <a:gd name="connsiteY6" fmla="*/ 36286 h 991809"/>
                <a:gd name="connsiteX7" fmla="*/ 677334 w 1253067"/>
                <a:gd name="connsiteY7" fmla="*/ 50800 h 99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3067" h="991809">
                  <a:moveTo>
                    <a:pt x="677334" y="50800"/>
                  </a:moveTo>
                  <a:cubicBezTo>
                    <a:pt x="503163" y="87086"/>
                    <a:pt x="164496" y="120952"/>
                    <a:pt x="82248" y="254000"/>
                  </a:cubicBezTo>
                  <a:cubicBezTo>
                    <a:pt x="0" y="387048"/>
                    <a:pt x="74991" y="730553"/>
                    <a:pt x="183848" y="849086"/>
                  </a:cubicBezTo>
                  <a:cubicBezTo>
                    <a:pt x="292705" y="967619"/>
                    <a:pt x="587829" y="991809"/>
                    <a:pt x="735391" y="965200"/>
                  </a:cubicBezTo>
                  <a:cubicBezTo>
                    <a:pt x="882953" y="938591"/>
                    <a:pt x="984552" y="803124"/>
                    <a:pt x="1069219" y="689429"/>
                  </a:cubicBezTo>
                  <a:cubicBezTo>
                    <a:pt x="1153886" y="575734"/>
                    <a:pt x="1233715" y="391886"/>
                    <a:pt x="1243391" y="283029"/>
                  </a:cubicBezTo>
                  <a:cubicBezTo>
                    <a:pt x="1253067" y="174172"/>
                    <a:pt x="1219200" y="72572"/>
                    <a:pt x="1127276" y="36286"/>
                  </a:cubicBezTo>
                  <a:cubicBezTo>
                    <a:pt x="1035352" y="0"/>
                    <a:pt x="851505" y="14514"/>
                    <a:pt x="677334" y="50800"/>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cxnSp>
        <p:nvCxnSpPr>
          <p:cNvPr id="201" name="Straight Arrow Connector 200"/>
          <p:cNvCxnSpPr/>
          <p:nvPr/>
        </p:nvCxnSpPr>
        <p:spPr>
          <a:xfrm rot="16200000" flipV="1">
            <a:off x="5536413" y="2750339"/>
            <a:ext cx="1214446"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3" name="Straight Arrow Connector 202"/>
          <p:cNvCxnSpPr/>
          <p:nvPr/>
        </p:nvCxnSpPr>
        <p:spPr>
          <a:xfrm rot="10800000">
            <a:off x="4286248" y="3214686"/>
            <a:ext cx="1928826" cy="857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5" name="Straight Arrow Connector 204"/>
          <p:cNvCxnSpPr/>
          <p:nvPr/>
        </p:nvCxnSpPr>
        <p:spPr>
          <a:xfrm rot="10800000" flipV="1">
            <a:off x="5357818" y="4500570"/>
            <a:ext cx="928694" cy="500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7" name="TextBox 206"/>
          <p:cNvSpPr txBox="1"/>
          <p:nvPr/>
        </p:nvSpPr>
        <p:spPr>
          <a:xfrm>
            <a:off x="6286512" y="142852"/>
            <a:ext cx="2714644"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400" dirty="0" smtClean="0"/>
              <a:t>Embryonic stem cells are </a:t>
            </a:r>
            <a:r>
              <a:rPr lang="en-GB" sz="2400" b="1" dirty="0" smtClean="0"/>
              <a:t>highly important</a:t>
            </a:r>
            <a:r>
              <a:rPr lang="en-GB" sz="2400" dirty="0" smtClean="0"/>
              <a:t> because they can </a:t>
            </a:r>
            <a:r>
              <a:rPr lang="en-GB" sz="2400" b="1" dirty="0" smtClean="0"/>
              <a:t>differentiate</a:t>
            </a:r>
            <a:r>
              <a:rPr lang="en-GB" sz="2400" dirty="0" smtClean="0"/>
              <a:t> into any type of cell.</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checkerboard(across)">
                                      <p:cBhvr>
                                        <p:cTn id="7" dur="500"/>
                                        <p:tgtEl>
                                          <p:spTgt spid="185"/>
                                        </p:tgtEl>
                                      </p:cBhvr>
                                    </p:animEffect>
                                  </p:childTnLst>
                                </p:cTn>
                              </p:par>
                              <p:par>
                                <p:cTn id="8" presetID="5" presetClass="entr" presetSubtype="1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checkerboard(across)">
                                      <p:cBhvr>
                                        <p:cTn id="10" dur="500"/>
                                        <p:tgtEl>
                                          <p:spTgt spid="18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animEffect transition="in" filter="checkerboard(across)">
                                      <p:cBhvr>
                                        <p:cTn id="13" dur="500"/>
                                        <p:tgtEl>
                                          <p:spTgt spid="18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checkerboard(across)">
                                      <p:cBhvr>
                                        <p:cTn id="18" dur="500"/>
                                        <p:tgtEl>
                                          <p:spTgt spid="186"/>
                                        </p:tgtEl>
                                      </p:cBhvr>
                                    </p:animEffect>
                                  </p:childTnLst>
                                </p:cTn>
                              </p:par>
                              <p:par>
                                <p:cTn id="19" presetID="5" presetClass="entr" presetSubtype="1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checkerboard(across)">
                                      <p:cBhvr>
                                        <p:cTn id="21" dur="500"/>
                                        <p:tgtEl>
                                          <p:spTgt spid="146"/>
                                        </p:tgtEl>
                                      </p:cBhvr>
                                    </p:animEffect>
                                  </p:childTnLst>
                                </p:cTn>
                              </p:par>
                              <p:par>
                                <p:cTn id="22" presetID="5" presetClass="entr" presetSubtype="10" fill="hold" nodeType="withEffect">
                                  <p:stCondLst>
                                    <p:cond delay="0"/>
                                  </p:stCondLst>
                                  <p:childTnLst>
                                    <p:set>
                                      <p:cBhvr>
                                        <p:cTn id="23" dur="1" fill="hold">
                                          <p:stCondLst>
                                            <p:cond delay="0"/>
                                          </p:stCondLst>
                                        </p:cTn>
                                        <p:tgtEl>
                                          <p:spTgt spid="149"/>
                                        </p:tgtEl>
                                        <p:attrNameLst>
                                          <p:attrName>style.visibility</p:attrName>
                                        </p:attrNameLst>
                                      </p:cBhvr>
                                      <p:to>
                                        <p:strVal val="visible"/>
                                      </p:to>
                                    </p:set>
                                    <p:animEffect transition="in" filter="checkerboard(across)">
                                      <p:cBhvr>
                                        <p:cTn id="24" dur="500"/>
                                        <p:tgtEl>
                                          <p:spTgt spid="149"/>
                                        </p:tgtEl>
                                      </p:cBhvr>
                                    </p:animEffect>
                                  </p:childTnLst>
                                </p:cTn>
                              </p:par>
                              <p:par>
                                <p:cTn id="25" presetID="5" presetClass="entr" presetSubtype="1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animEffect transition="in" filter="checkerboard(across)">
                                      <p:cBhvr>
                                        <p:cTn id="27" dur="500"/>
                                        <p:tgtEl>
                                          <p:spTgt spid="155"/>
                                        </p:tgtEl>
                                      </p:cBhvr>
                                    </p:animEffect>
                                  </p:childTnLst>
                                </p:cTn>
                              </p:par>
                              <p:par>
                                <p:cTn id="28" presetID="5" presetClass="entr" presetSubtype="10" fill="hold" nodeType="withEffect">
                                  <p:stCondLst>
                                    <p:cond delay="0"/>
                                  </p:stCondLst>
                                  <p:childTnLst>
                                    <p:set>
                                      <p:cBhvr>
                                        <p:cTn id="29" dur="1" fill="hold">
                                          <p:stCondLst>
                                            <p:cond delay="0"/>
                                          </p:stCondLst>
                                        </p:cTn>
                                        <p:tgtEl>
                                          <p:spTgt spid="167"/>
                                        </p:tgtEl>
                                        <p:attrNameLst>
                                          <p:attrName>style.visibility</p:attrName>
                                        </p:attrNameLst>
                                      </p:cBhvr>
                                      <p:to>
                                        <p:strVal val="visible"/>
                                      </p:to>
                                    </p:set>
                                    <p:animEffect transition="in" filter="checkerboard(across)">
                                      <p:cBhvr>
                                        <p:cTn id="30" dur="500"/>
                                        <p:tgtEl>
                                          <p:spTgt spid="167"/>
                                        </p:tgtEl>
                                      </p:cBhvr>
                                    </p:animEffect>
                                  </p:childTnLst>
                                </p:cTn>
                              </p:par>
                              <p:par>
                                <p:cTn id="31" presetID="5" presetClass="entr" presetSubtype="10" fill="hold" nodeType="with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checkerboard(across)">
                                      <p:cBhvr>
                                        <p:cTn id="33" dur="500"/>
                                        <p:tgtEl>
                                          <p:spTgt spid="170"/>
                                        </p:tgtEl>
                                      </p:cBhvr>
                                    </p:animEffect>
                                  </p:childTnLst>
                                </p:cTn>
                              </p:par>
                              <p:par>
                                <p:cTn id="34" presetID="5" presetClass="entr" presetSubtype="10" fill="hold" nodeType="withEffect">
                                  <p:stCondLst>
                                    <p:cond delay="0"/>
                                  </p:stCondLst>
                                  <p:childTnLst>
                                    <p:set>
                                      <p:cBhvr>
                                        <p:cTn id="35" dur="1" fill="hold">
                                          <p:stCondLst>
                                            <p:cond delay="0"/>
                                          </p:stCondLst>
                                        </p:cTn>
                                        <p:tgtEl>
                                          <p:spTgt spid="176"/>
                                        </p:tgtEl>
                                        <p:attrNameLst>
                                          <p:attrName>style.visibility</p:attrName>
                                        </p:attrNameLst>
                                      </p:cBhvr>
                                      <p:to>
                                        <p:strVal val="visible"/>
                                      </p:to>
                                    </p:set>
                                    <p:animEffect transition="in" filter="checkerboard(across)">
                                      <p:cBhvr>
                                        <p:cTn id="36" dur="500"/>
                                        <p:tgtEl>
                                          <p:spTgt spid="176"/>
                                        </p:tgtEl>
                                      </p:cBhvr>
                                    </p:animEffect>
                                  </p:childTnLst>
                                </p:cTn>
                              </p:par>
                              <p:par>
                                <p:cTn id="37" presetID="5" presetClass="entr" presetSubtype="1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checkerboard(across)">
                                      <p:cBhvr>
                                        <p:cTn id="39" dur="500"/>
                                        <p:tgtEl>
                                          <p:spTgt spid="71"/>
                                        </p:tgtEl>
                                      </p:cBhvr>
                                    </p:animEffect>
                                  </p:childTnLst>
                                </p:cTn>
                              </p:par>
                              <p:par>
                                <p:cTn id="40" presetID="5" presetClass="entr" presetSubtype="1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heckerboard(across)">
                                      <p:cBhvr>
                                        <p:cTn id="42" dur="500"/>
                                        <p:tgtEl>
                                          <p:spTgt spid="74"/>
                                        </p:tgtEl>
                                      </p:cBhvr>
                                    </p:animEffect>
                                  </p:childTnLst>
                                </p:cTn>
                              </p:par>
                              <p:par>
                                <p:cTn id="43" presetID="5" presetClass="entr" presetSubtype="1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checkerboard(across)">
                                      <p:cBhvr>
                                        <p:cTn id="45" dur="500"/>
                                        <p:tgtEl>
                                          <p:spTgt spid="77"/>
                                        </p:tgtEl>
                                      </p:cBhvr>
                                    </p:animEffect>
                                  </p:childTnLst>
                                </p:cTn>
                              </p:par>
                              <p:par>
                                <p:cTn id="46" presetID="5" presetClass="entr" presetSubtype="10"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checkerboard(across)">
                                      <p:cBhvr>
                                        <p:cTn id="48" dur="500"/>
                                        <p:tgtEl>
                                          <p:spTgt spid="80"/>
                                        </p:tgtEl>
                                      </p:cBhvr>
                                    </p:animEffect>
                                  </p:childTnLst>
                                </p:cTn>
                              </p:par>
                              <p:par>
                                <p:cTn id="49" presetID="5" presetClass="entr" presetSubtype="10"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checkerboard(across)">
                                      <p:cBhvr>
                                        <p:cTn id="51" dur="500"/>
                                        <p:tgtEl>
                                          <p:spTgt spid="83"/>
                                        </p:tgtEl>
                                      </p:cBhvr>
                                    </p:animEffect>
                                  </p:childTnLst>
                                </p:cTn>
                              </p:par>
                              <p:par>
                                <p:cTn id="52" presetID="5" presetClass="entr" presetSubtype="10"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checkerboard(across)">
                                      <p:cBhvr>
                                        <p:cTn id="54" dur="500"/>
                                        <p:tgtEl>
                                          <p:spTgt spid="86"/>
                                        </p:tgtEl>
                                      </p:cBhvr>
                                    </p:animEffect>
                                  </p:childTnLst>
                                </p:cTn>
                              </p:par>
                              <p:par>
                                <p:cTn id="55" presetID="5" presetClass="entr" presetSubtype="1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checkerboard(across)">
                                      <p:cBhvr>
                                        <p:cTn id="57" dur="500"/>
                                        <p:tgtEl>
                                          <p:spTgt spid="89"/>
                                        </p:tgtEl>
                                      </p:cBhvr>
                                    </p:animEffect>
                                  </p:childTnLst>
                                </p:cTn>
                              </p:par>
                              <p:par>
                                <p:cTn id="58" presetID="5" presetClass="entr" presetSubtype="10"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checkerboard(across)">
                                      <p:cBhvr>
                                        <p:cTn id="60" dur="500"/>
                                        <p:tgtEl>
                                          <p:spTgt spid="92"/>
                                        </p:tgtEl>
                                      </p:cBhvr>
                                    </p:animEffect>
                                  </p:childTnLst>
                                </p:cTn>
                              </p:par>
                              <p:par>
                                <p:cTn id="61" presetID="5" presetClass="entr" presetSubtype="1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checkerboard(across)">
                                      <p:cBhvr>
                                        <p:cTn id="63" dur="500"/>
                                        <p:tgtEl>
                                          <p:spTgt spid="95"/>
                                        </p:tgtEl>
                                      </p:cBhvr>
                                    </p:animEffect>
                                  </p:childTnLst>
                                </p:cTn>
                              </p:par>
                              <p:par>
                                <p:cTn id="64" presetID="5" presetClass="entr" presetSubtype="10" fill="hold" nodeType="withEffect">
                                  <p:stCondLst>
                                    <p:cond delay="0"/>
                                  </p:stCondLst>
                                  <p:childTnLst>
                                    <p:set>
                                      <p:cBhvr>
                                        <p:cTn id="65" dur="1" fill="hold">
                                          <p:stCondLst>
                                            <p:cond delay="0"/>
                                          </p:stCondLst>
                                        </p:cTn>
                                        <p:tgtEl>
                                          <p:spTgt spid="98"/>
                                        </p:tgtEl>
                                        <p:attrNameLst>
                                          <p:attrName>style.visibility</p:attrName>
                                        </p:attrNameLst>
                                      </p:cBhvr>
                                      <p:to>
                                        <p:strVal val="visible"/>
                                      </p:to>
                                    </p:set>
                                    <p:animEffect transition="in" filter="checkerboard(across)">
                                      <p:cBhvr>
                                        <p:cTn id="66" dur="500"/>
                                        <p:tgtEl>
                                          <p:spTgt spid="98"/>
                                        </p:tgtEl>
                                      </p:cBhvr>
                                    </p:animEffect>
                                  </p:childTnLst>
                                </p:cTn>
                              </p:par>
                              <p:par>
                                <p:cTn id="67" presetID="5" presetClass="entr" presetSubtype="10" fill="hold" nodeType="with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checkerboard(across)">
                                      <p:cBhvr>
                                        <p:cTn id="69" dur="500"/>
                                        <p:tgtEl>
                                          <p:spTgt spid="101"/>
                                        </p:tgtEl>
                                      </p:cBhvr>
                                    </p:animEffect>
                                  </p:childTnLst>
                                </p:cTn>
                              </p:par>
                              <p:par>
                                <p:cTn id="70" presetID="5" presetClass="entr" presetSubtype="10"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checkerboard(across)">
                                      <p:cBhvr>
                                        <p:cTn id="72" dur="500"/>
                                        <p:tgtEl>
                                          <p:spTgt spid="104"/>
                                        </p:tgtEl>
                                      </p:cBhvr>
                                    </p:animEffect>
                                  </p:childTnLst>
                                </p:cTn>
                              </p:par>
                              <p:par>
                                <p:cTn id="73" presetID="5" presetClass="entr" presetSubtype="10" fill="hold"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checkerboard(across)">
                                      <p:cBhvr>
                                        <p:cTn id="75" dur="500"/>
                                        <p:tgtEl>
                                          <p:spTgt spid="107"/>
                                        </p:tgtEl>
                                      </p:cBhvr>
                                    </p:animEffect>
                                  </p:childTnLst>
                                </p:cTn>
                              </p:par>
                              <p:par>
                                <p:cTn id="76" presetID="5" presetClass="entr" presetSubtype="10" fill="hold" nodeType="withEffect">
                                  <p:stCondLst>
                                    <p:cond delay="0"/>
                                  </p:stCondLst>
                                  <p:childTnLst>
                                    <p:set>
                                      <p:cBhvr>
                                        <p:cTn id="77" dur="1" fill="hold">
                                          <p:stCondLst>
                                            <p:cond delay="0"/>
                                          </p:stCondLst>
                                        </p:cTn>
                                        <p:tgtEl>
                                          <p:spTgt spid="110"/>
                                        </p:tgtEl>
                                        <p:attrNameLst>
                                          <p:attrName>style.visibility</p:attrName>
                                        </p:attrNameLst>
                                      </p:cBhvr>
                                      <p:to>
                                        <p:strVal val="visible"/>
                                      </p:to>
                                    </p:set>
                                    <p:animEffect transition="in" filter="checkerboard(across)">
                                      <p:cBhvr>
                                        <p:cTn id="78" dur="500"/>
                                        <p:tgtEl>
                                          <p:spTgt spid="110"/>
                                        </p:tgtEl>
                                      </p:cBhvr>
                                    </p:animEffect>
                                  </p:childTnLst>
                                </p:cTn>
                              </p:par>
                              <p:par>
                                <p:cTn id="79" presetID="5" presetClass="entr" presetSubtype="10" fill="hold" nodeType="with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checkerboard(across)">
                                      <p:cBhvr>
                                        <p:cTn id="81" dur="500"/>
                                        <p:tgtEl>
                                          <p:spTgt spid="113"/>
                                        </p:tgtEl>
                                      </p:cBhvr>
                                    </p:animEffect>
                                  </p:childTnLst>
                                </p:cTn>
                              </p:par>
                              <p:par>
                                <p:cTn id="82" presetID="5" presetClass="entr" presetSubtype="1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checkerboard(across)">
                                      <p:cBhvr>
                                        <p:cTn id="84" dur="500"/>
                                        <p:tgtEl>
                                          <p:spTgt spid="116"/>
                                        </p:tgtEl>
                                      </p:cBhvr>
                                    </p:animEffect>
                                  </p:childTnLst>
                                </p:cTn>
                              </p:par>
                              <p:par>
                                <p:cTn id="85" presetID="5" presetClass="entr" presetSubtype="10" fill="hold" nodeType="with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checkerboard(across)">
                                      <p:cBhvr>
                                        <p:cTn id="87" dur="500"/>
                                        <p:tgtEl>
                                          <p:spTgt spid="119"/>
                                        </p:tgtEl>
                                      </p:cBhvr>
                                    </p:animEffect>
                                  </p:childTnLst>
                                </p:cTn>
                              </p:par>
                              <p:par>
                                <p:cTn id="88" presetID="5" presetClass="entr" presetSubtype="10" fill="hold" nodeType="with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checkerboard(across)">
                                      <p:cBhvr>
                                        <p:cTn id="90" dur="500"/>
                                        <p:tgtEl>
                                          <p:spTgt spid="122"/>
                                        </p:tgtEl>
                                      </p:cBhvr>
                                    </p:animEffect>
                                  </p:childTnLst>
                                </p:cTn>
                              </p:par>
                              <p:par>
                                <p:cTn id="91" presetID="5" presetClass="entr" presetSubtype="10" fill="hold" nodeType="with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checkerboard(across)">
                                      <p:cBhvr>
                                        <p:cTn id="93" dur="500"/>
                                        <p:tgtEl>
                                          <p:spTgt spid="125"/>
                                        </p:tgtEl>
                                      </p:cBhvr>
                                    </p:animEffect>
                                  </p:childTnLst>
                                </p:cTn>
                              </p:par>
                              <p:par>
                                <p:cTn id="94" presetID="5" presetClass="entr" presetSubtype="10" fill="hold" nodeType="withEffect">
                                  <p:stCondLst>
                                    <p:cond delay="0"/>
                                  </p:stCondLst>
                                  <p:childTnLst>
                                    <p:set>
                                      <p:cBhvr>
                                        <p:cTn id="95" dur="1" fill="hold">
                                          <p:stCondLst>
                                            <p:cond delay="0"/>
                                          </p:stCondLst>
                                        </p:cTn>
                                        <p:tgtEl>
                                          <p:spTgt spid="128"/>
                                        </p:tgtEl>
                                        <p:attrNameLst>
                                          <p:attrName>style.visibility</p:attrName>
                                        </p:attrNameLst>
                                      </p:cBhvr>
                                      <p:to>
                                        <p:strVal val="visible"/>
                                      </p:to>
                                    </p:set>
                                    <p:animEffect transition="in" filter="checkerboard(across)">
                                      <p:cBhvr>
                                        <p:cTn id="96" dur="500"/>
                                        <p:tgtEl>
                                          <p:spTgt spid="128"/>
                                        </p:tgtEl>
                                      </p:cBhvr>
                                    </p:animEffect>
                                  </p:childTnLst>
                                </p:cTn>
                              </p:par>
                              <p:par>
                                <p:cTn id="97" presetID="5" presetClass="entr" presetSubtype="10" fill="hold" nodeType="with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checkerboard(across)">
                                      <p:cBhvr>
                                        <p:cTn id="99" dur="500"/>
                                        <p:tgtEl>
                                          <p:spTgt spid="131"/>
                                        </p:tgtEl>
                                      </p:cBhvr>
                                    </p:animEffect>
                                  </p:childTnLst>
                                </p:cTn>
                              </p:par>
                              <p:par>
                                <p:cTn id="100" presetID="5" presetClass="entr" presetSubtype="10" fill="hold" nodeType="withEffect">
                                  <p:stCondLst>
                                    <p:cond delay="0"/>
                                  </p:stCondLst>
                                  <p:childTnLst>
                                    <p:set>
                                      <p:cBhvr>
                                        <p:cTn id="101" dur="1" fill="hold">
                                          <p:stCondLst>
                                            <p:cond delay="0"/>
                                          </p:stCondLst>
                                        </p:cTn>
                                        <p:tgtEl>
                                          <p:spTgt spid="134"/>
                                        </p:tgtEl>
                                        <p:attrNameLst>
                                          <p:attrName>style.visibility</p:attrName>
                                        </p:attrNameLst>
                                      </p:cBhvr>
                                      <p:to>
                                        <p:strVal val="visible"/>
                                      </p:to>
                                    </p:set>
                                    <p:animEffect transition="in" filter="checkerboard(across)">
                                      <p:cBhvr>
                                        <p:cTn id="102" dur="500"/>
                                        <p:tgtEl>
                                          <p:spTgt spid="134"/>
                                        </p:tgtEl>
                                      </p:cBhvr>
                                    </p:animEffect>
                                  </p:childTnLst>
                                </p:cTn>
                              </p:par>
                              <p:par>
                                <p:cTn id="103" presetID="5" presetClass="entr" presetSubtype="10" fill="hold"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checkerboard(across)">
                                      <p:cBhvr>
                                        <p:cTn id="105" dur="500"/>
                                        <p:tgtEl>
                                          <p:spTgt spid="137"/>
                                        </p:tgtEl>
                                      </p:cBhvr>
                                    </p:animEffect>
                                  </p:childTnLst>
                                </p:cTn>
                              </p:par>
                              <p:par>
                                <p:cTn id="106" presetID="5" presetClass="entr" presetSubtype="10" fill="hold" nodeType="with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checkerboard(across)">
                                      <p:cBhvr>
                                        <p:cTn id="108" dur="500"/>
                                        <p:tgtEl>
                                          <p:spTgt spid="140"/>
                                        </p:tgtEl>
                                      </p:cBhvr>
                                    </p:animEffect>
                                  </p:childTnLst>
                                </p:cTn>
                              </p:par>
                              <p:par>
                                <p:cTn id="109" presetID="5" presetClass="entr" presetSubtype="10" fill="hold" nodeType="withEffect">
                                  <p:stCondLst>
                                    <p:cond delay="0"/>
                                  </p:stCondLst>
                                  <p:childTnLst>
                                    <p:set>
                                      <p:cBhvr>
                                        <p:cTn id="110" dur="1" fill="hold">
                                          <p:stCondLst>
                                            <p:cond delay="0"/>
                                          </p:stCondLst>
                                        </p:cTn>
                                        <p:tgtEl>
                                          <p:spTgt spid="143"/>
                                        </p:tgtEl>
                                        <p:attrNameLst>
                                          <p:attrName>style.visibility</p:attrName>
                                        </p:attrNameLst>
                                      </p:cBhvr>
                                      <p:to>
                                        <p:strVal val="visible"/>
                                      </p:to>
                                    </p:set>
                                    <p:animEffect transition="in" filter="checkerboard(across)">
                                      <p:cBhvr>
                                        <p:cTn id="111" dur="500"/>
                                        <p:tgtEl>
                                          <p:spTgt spid="143"/>
                                        </p:tgtEl>
                                      </p:cBhvr>
                                    </p:animEffect>
                                  </p:childTnLst>
                                </p:cTn>
                              </p:par>
                              <p:par>
                                <p:cTn id="112" presetID="5" presetClass="entr" presetSubtype="10" fill="hold" nodeType="withEffect">
                                  <p:stCondLst>
                                    <p:cond delay="0"/>
                                  </p:stCondLst>
                                  <p:childTnLst>
                                    <p:set>
                                      <p:cBhvr>
                                        <p:cTn id="113" dur="1" fill="hold">
                                          <p:stCondLst>
                                            <p:cond delay="0"/>
                                          </p:stCondLst>
                                        </p:cTn>
                                        <p:tgtEl>
                                          <p:spTgt spid="152"/>
                                        </p:tgtEl>
                                        <p:attrNameLst>
                                          <p:attrName>style.visibility</p:attrName>
                                        </p:attrNameLst>
                                      </p:cBhvr>
                                      <p:to>
                                        <p:strVal val="visible"/>
                                      </p:to>
                                    </p:set>
                                    <p:animEffect transition="in" filter="checkerboard(across)">
                                      <p:cBhvr>
                                        <p:cTn id="114" dur="500"/>
                                        <p:tgtEl>
                                          <p:spTgt spid="152"/>
                                        </p:tgtEl>
                                      </p:cBhvr>
                                    </p:animEffect>
                                  </p:childTnLst>
                                </p:cTn>
                              </p:par>
                              <p:par>
                                <p:cTn id="115" presetID="5" presetClass="entr" presetSubtype="10" fill="hold" nodeType="withEffect">
                                  <p:stCondLst>
                                    <p:cond delay="0"/>
                                  </p:stCondLst>
                                  <p:childTnLst>
                                    <p:set>
                                      <p:cBhvr>
                                        <p:cTn id="116" dur="1" fill="hold">
                                          <p:stCondLst>
                                            <p:cond delay="0"/>
                                          </p:stCondLst>
                                        </p:cTn>
                                        <p:tgtEl>
                                          <p:spTgt spid="158"/>
                                        </p:tgtEl>
                                        <p:attrNameLst>
                                          <p:attrName>style.visibility</p:attrName>
                                        </p:attrNameLst>
                                      </p:cBhvr>
                                      <p:to>
                                        <p:strVal val="visible"/>
                                      </p:to>
                                    </p:set>
                                    <p:animEffect transition="in" filter="checkerboard(across)">
                                      <p:cBhvr>
                                        <p:cTn id="117" dur="500"/>
                                        <p:tgtEl>
                                          <p:spTgt spid="158"/>
                                        </p:tgtEl>
                                      </p:cBhvr>
                                    </p:animEffect>
                                  </p:childTnLst>
                                </p:cTn>
                              </p:par>
                              <p:par>
                                <p:cTn id="118" presetID="5" presetClass="entr" presetSubtype="10" fill="hold" nodeType="withEffect">
                                  <p:stCondLst>
                                    <p:cond delay="0"/>
                                  </p:stCondLst>
                                  <p:childTnLst>
                                    <p:set>
                                      <p:cBhvr>
                                        <p:cTn id="119" dur="1" fill="hold">
                                          <p:stCondLst>
                                            <p:cond delay="0"/>
                                          </p:stCondLst>
                                        </p:cTn>
                                        <p:tgtEl>
                                          <p:spTgt spid="161"/>
                                        </p:tgtEl>
                                        <p:attrNameLst>
                                          <p:attrName>style.visibility</p:attrName>
                                        </p:attrNameLst>
                                      </p:cBhvr>
                                      <p:to>
                                        <p:strVal val="visible"/>
                                      </p:to>
                                    </p:set>
                                    <p:animEffect transition="in" filter="checkerboard(across)">
                                      <p:cBhvr>
                                        <p:cTn id="120" dur="500"/>
                                        <p:tgtEl>
                                          <p:spTgt spid="161"/>
                                        </p:tgtEl>
                                      </p:cBhvr>
                                    </p:animEffect>
                                  </p:childTnLst>
                                </p:cTn>
                              </p:par>
                              <p:par>
                                <p:cTn id="121" presetID="5" presetClass="entr" presetSubtype="10" fill="hold" nodeType="withEffect">
                                  <p:stCondLst>
                                    <p:cond delay="0"/>
                                  </p:stCondLst>
                                  <p:childTnLst>
                                    <p:set>
                                      <p:cBhvr>
                                        <p:cTn id="122" dur="1" fill="hold">
                                          <p:stCondLst>
                                            <p:cond delay="0"/>
                                          </p:stCondLst>
                                        </p:cTn>
                                        <p:tgtEl>
                                          <p:spTgt spid="164"/>
                                        </p:tgtEl>
                                        <p:attrNameLst>
                                          <p:attrName>style.visibility</p:attrName>
                                        </p:attrNameLst>
                                      </p:cBhvr>
                                      <p:to>
                                        <p:strVal val="visible"/>
                                      </p:to>
                                    </p:set>
                                    <p:animEffect transition="in" filter="checkerboard(across)">
                                      <p:cBhvr>
                                        <p:cTn id="123" dur="500"/>
                                        <p:tgtEl>
                                          <p:spTgt spid="164"/>
                                        </p:tgtEl>
                                      </p:cBhvr>
                                    </p:animEffect>
                                  </p:childTnLst>
                                </p:cTn>
                              </p:par>
                              <p:par>
                                <p:cTn id="124" presetID="5" presetClass="entr" presetSubtype="10" fill="hold" nodeType="withEffect">
                                  <p:stCondLst>
                                    <p:cond delay="0"/>
                                  </p:stCondLst>
                                  <p:childTnLst>
                                    <p:set>
                                      <p:cBhvr>
                                        <p:cTn id="125" dur="1" fill="hold">
                                          <p:stCondLst>
                                            <p:cond delay="0"/>
                                          </p:stCondLst>
                                        </p:cTn>
                                        <p:tgtEl>
                                          <p:spTgt spid="173"/>
                                        </p:tgtEl>
                                        <p:attrNameLst>
                                          <p:attrName>style.visibility</p:attrName>
                                        </p:attrNameLst>
                                      </p:cBhvr>
                                      <p:to>
                                        <p:strVal val="visible"/>
                                      </p:to>
                                    </p:set>
                                    <p:animEffect transition="in" filter="checkerboard(across)">
                                      <p:cBhvr>
                                        <p:cTn id="126" dur="500"/>
                                        <p:tgtEl>
                                          <p:spTgt spid="173"/>
                                        </p:tgtEl>
                                      </p:cBhvr>
                                    </p:animEffect>
                                  </p:childTnLst>
                                </p:cTn>
                              </p:par>
                              <p:par>
                                <p:cTn id="127" presetID="5" presetClass="entr" presetSubtype="10" fill="hold" nodeType="withEffect">
                                  <p:stCondLst>
                                    <p:cond delay="0"/>
                                  </p:stCondLst>
                                  <p:childTnLst>
                                    <p:set>
                                      <p:cBhvr>
                                        <p:cTn id="128" dur="1" fill="hold">
                                          <p:stCondLst>
                                            <p:cond delay="0"/>
                                          </p:stCondLst>
                                        </p:cTn>
                                        <p:tgtEl>
                                          <p:spTgt spid="186"/>
                                        </p:tgtEl>
                                        <p:attrNameLst>
                                          <p:attrName>style.visibility</p:attrName>
                                        </p:attrNameLst>
                                      </p:cBhvr>
                                      <p:to>
                                        <p:strVal val="visible"/>
                                      </p:to>
                                    </p:set>
                                    <p:animEffect transition="in" filter="checkerboard(across)">
                                      <p:cBhvr>
                                        <p:cTn id="129" dur="500"/>
                                        <p:tgtEl>
                                          <p:spTgt spid="186"/>
                                        </p:tgtEl>
                                      </p:cBhvr>
                                    </p:animEffect>
                                  </p:childTnLst>
                                </p:cTn>
                              </p:par>
                              <p:par>
                                <p:cTn id="130" presetID="5" presetClass="entr" presetSubtype="10" fill="hold" grpId="0" nodeType="withEffect">
                                  <p:stCondLst>
                                    <p:cond delay="0"/>
                                  </p:stCondLst>
                                  <p:childTnLst>
                                    <p:set>
                                      <p:cBhvr>
                                        <p:cTn id="131" dur="1" fill="hold">
                                          <p:stCondLst>
                                            <p:cond delay="0"/>
                                          </p:stCondLst>
                                        </p:cTn>
                                        <p:tgtEl>
                                          <p:spTgt spid="187"/>
                                        </p:tgtEl>
                                        <p:attrNameLst>
                                          <p:attrName>style.visibility</p:attrName>
                                        </p:attrNameLst>
                                      </p:cBhvr>
                                      <p:to>
                                        <p:strVal val="visible"/>
                                      </p:to>
                                    </p:set>
                                    <p:animEffect transition="in" filter="checkerboard(across)">
                                      <p:cBhvr>
                                        <p:cTn id="132" dur="500"/>
                                        <p:tgtEl>
                                          <p:spTgt spid="187"/>
                                        </p:tgtEl>
                                      </p:cBhvr>
                                    </p:animEffect>
                                  </p:childTnLst>
                                </p:cTn>
                              </p:par>
                              <p:par>
                                <p:cTn id="133" presetID="5" presetClass="entr" presetSubtype="10" fill="hold" grpId="0" nodeType="withEffect">
                                  <p:stCondLst>
                                    <p:cond delay="0"/>
                                  </p:stCondLst>
                                  <p:childTnLst>
                                    <p:set>
                                      <p:cBhvr>
                                        <p:cTn id="134" dur="1" fill="hold">
                                          <p:stCondLst>
                                            <p:cond delay="0"/>
                                          </p:stCondLst>
                                        </p:cTn>
                                        <p:tgtEl>
                                          <p:spTgt spid="183"/>
                                        </p:tgtEl>
                                        <p:attrNameLst>
                                          <p:attrName>style.visibility</p:attrName>
                                        </p:attrNameLst>
                                      </p:cBhvr>
                                      <p:to>
                                        <p:strVal val="visible"/>
                                      </p:to>
                                    </p:set>
                                    <p:animEffect transition="in" filter="checkerboard(across)">
                                      <p:cBhvr>
                                        <p:cTn id="135" dur="500"/>
                                        <p:tgtEl>
                                          <p:spTgt spid="183"/>
                                        </p:tgtEl>
                                      </p:cBhvr>
                                    </p:animEffect>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nodeType="clickEffect">
                                  <p:stCondLst>
                                    <p:cond delay="0"/>
                                  </p:stCondLst>
                                  <p:childTnLst>
                                    <p:animMotion origin="layout" path="M 0 0  L 0.25 0  E" pathEditMode="relative" ptsTypes="">
                                      <p:cBhvr>
                                        <p:cTn id="139" dur="2000" fill="hold"/>
                                        <p:tgtEl>
                                          <p:spTgt spid="164"/>
                                        </p:tgtEl>
                                        <p:attrNameLst>
                                          <p:attrName>ppt_x</p:attrName>
                                          <p:attrName>ppt_y</p:attrName>
                                        </p:attrNameLst>
                                      </p:cBhvr>
                                    </p:animMotion>
                                  </p:childTnLst>
                                </p:cTn>
                              </p:par>
                              <p:par>
                                <p:cTn id="140" presetID="10" presetClass="entr" presetSubtype="0" fill="hold" grpId="0" nodeType="withEffect">
                                  <p:stCondLst>
                                    <p:cond delay="0"/>
                                  </p:stCondLst>
                                  <p:childTnLst>
                                    <p:set>
                                      <p:cBhvr>
                                        <p:cTn id="141" dur="1" fill="hold">
                                          <p:stCondLst>
                                            <p:cond delay="0"/>
                                          </p:stCondLst>
                                        </p:cTn>
                                        <p:tgtEl>
                                          <p:spTgt spid="190"/>
                                        </p:tgtEl>
                                        <p:attrNameLst>
                                          <p:attrName>style.visibility</p:attrName>
                                        </p:attrNameLst>
                                      </p:cBhvr>
                                      <p:to>
                                        <p:strVal val="visible"/>
                                      </p:to>
                                    </p:set>
                                    <p:animEffect transition="in" filter="fade">
                                      <p:cBhvr>
                                        <p:cTn id="142" dur="2000"/>
                                        <p:tgtEl>
                                          <p:spTgt spid="190"/>
                                        </p:tgtEl>
                                      </p:cBhvr>
                                    </p:animEffect>
                                  </p:childTnLst>
                                </p:cTn>
                              </p:par>
                            </p:childTnLst>
                          </p:cTn>
                        </p:par>
                      </p:childTnLst>
                    </p:cTn>
                  </p:par>
                  <p:par>
                    <p:cTn id="143" fill="hold">
                      <p:stCondLst>
                        <p:cond delay="indefinite"/>
                      </p:stCondLst>
                      <p:childTnLst>
                        <p:par>
                          <p:cTn id="144" fill="hold">
                            <p:stCondLst>
                              <p:cond delay="0"/>
                            </p:stCondLst>
                            <p:childTnLst>
                              <p:par>
                                <p:cTn id="145" presetID="5" presetClass="exit" presetSubtype="10" fill="hold" nodeType="clickEffect">
                                  <p:stCondLst>
                                    <p:cond delay="0"/>
                                  </p:stCondLst>
                                  <p:childTnLst>
                                    <p:animEffect transition="out" filter="checkerboard(across)">
                                      <p:cBhvr>
                                        <p:cTn id="146" dur="500"/>
                                        <p:tgtEl>
                                          <p:spTgt spid="4"/>
                                        </p:tgtEl>
                                      </p:cBhvr>
                                    </p:animEffect>
                                    <p:set>
                                      <p:cBhvr>
                                        <p:cTn id="147" dur="1" fill="hold">
                                          <p:stCondLst>
                                            <p:cond delay="499"/>
                                          </p:stCondLst>
                                        </p:cTn>
                                        <p:tgtEl>
                                          <p:spTgt spid="4"/>
                                        </p:tgtEl>
                                        <p:attrNameLst>
                                          <p:attrName>style.visibility</p:attrName>
                                        </p:attrNameLst>
                                      </p:cBhvr>
                                      <p:to>
                                        <p:strVal val="hidden"/>
                                      </p:to>
                                    </p:set>
                                  </p:childTnLst>
                                </p:cTn>
                              </p:par>
                              <p:par>
                                <p:cTn id="148" presetID="5" presetClass="exit" presetSubtype="10" fill="hold" nodeType="withEffect">
                                  <p:stCondLst>
                                    <p:cond delay="0"/>
                                  </p:stCondLst>
                                  <p:childTnLst>
                                    <p:animEffect transition="out" filter="checkerboard(across)">
                                      <p:cBhvr>
                                        <p:cTn id="149" dur="500"/>
                                        <p:tgtEl>
                                          <p:spTgt spid="180"/>
                                        </p:tgtEl>
                                      </p:cBhvr>
                                    </p:animEffect>
                                    <p:set>
                                      <p:cBhvr>
                                        <p:cTn id="150" dur="1" fill="hold">
                                          <p:stCondLst>
                                            <p:cond delay="499"/>
                                          </p:stCondLst>
                                        </p:cTn>
                                        <p:tgtEl>
                                          <p:spTgt spid="180"/>
                                        </p:tgtEl>
                                        <p:attrNameLst>
                                          <p:attrName>style.visibility</p:attrName>
                                        </p:attrNameLst>
                                      </p:cBhvr>
                                      <p:to>
                                        <p:strVal val="hidden"/>
                                      </p:to>
                                    </p:set>
                                  </p:childTnLst>
                                </p:cTn>
                              </p:par>
                              <p:par>
                                <p:cTn id="151" presetID="5" presetClass="exit" presetSubtype="10" fill="hold" nodeType="withEffect">
                                  <p:stCondLst>
                                    <p:cond delay="0"/>
                                  </p:stCondLst>
                                  <p:childTnLst>
                                    <p:animEffect transition="out" filter="checkerboard(across)">
                                      <p:cBhvr>
                                        <p:cTn id="152" dur="500"/>
                                        <p:tgtEl>
                                          <p:spTgt spid="146"/>
                                        </p:tgtEl>
                                      </p:cBhvr>
                                    </p:animEffect>
                                    <p:set>
                                      <p:cBhvr>
                                        <p:cTn id="153" dur="1" fill="hold">
                                          <p:stCondLst>
                                            <p:cond delay="499"/>
                                          </p:stCondLst>
                                        </p:cTn>
                                        <p:tgtEl>
                                          <p:spTgt spid="146"/>
                                        </p:tgtEl>
                                        <p:attrNameLst>
                                          <p:attrName>style.visibility</p:attrName>
                                        </p:attrNameLst>
                                      </p:cBhvr>
                                      <p:to>
                                        <p:strVal val="hidden"/>
                                      </p:to>
                                    </p:set>
                                  </p:childTnLst>
                                </p:cTn>
                              </p:par>
                              <p:par>
                                <p:cTn id="154" presetID="5" presetClass="exit" presetSubtype="10" fill="hold" nodeType="withEffect">
                                  <p:stCondLst>
                                    <p:cond delay="0"/>
                                  </p:stCondLst>
                                  <p:childTnLst>
                                    <p:animEffect transition="out" filter="checkerboard(across)">
                                      <p:cBhvr>
                                        <p:cTn id="155" dur="500"/>
                                        <p:tgtEl>
                                          <p:spTgt spid="149"/>
                                        </p:tgtEl>
                                      </p:cBhvr>
                                    </p:animEffect>
                                    <p:set>
                                      <p:cBhvr>
                                        <p:cTn id="156" dur="1" fill="hold">
                                          <p:stCondLst>
                                            <p:cond delay="499"/>
                                          </p:stCondLst>
                                        </p:cTn>
                                        <p:tgtEl>
                                          <p:spTgt spid="149"/>
                                        </p:tgtEl>
                                        <p:attrNameLst>
                                          <p:attrName>style.visibility</p:attrName>
                                        </p:attrNameLst>
                                      </p:cBhvr>
                                      <p:to>
                                        <p:strVal val="hidden"/>
                                      </p:to>
                                    </p:set>
                                  </p:childTnLst>
                                </p:cTn>
                              </p:par>
                              <p:par>
                                <p:cTn id="157" presetID="5" presetClass="exit" presetSubtype="10" fill="hold" nodeType="withEffect">
                                  <p:stCondLst>
                                    <p:cond delay="0"/>
                                  </p:stCondLst>
                                  <p:childTnLst>
                                    <p:animEffect transition="out" filter="checkerboard(across)">
                                      <p:cBhvr>
                                        <p:cTn id="158" dur="500"/>
                                        <p:tgtEl>
                                          <p:spTgt spid="155"/>
                                        </p:tgtEl>
                                      </p:cBhvr>
                                    </p:animEffect>
                                    <p:set>
                                      <p:cBhvr>
                                        <p:cTn id="159" dur="1" fill="hold">
                                          <p:stCondLst>
                                            <p:cond delay="499"/>
                                          </p:stCondLst>
                                        </p:cTn>
                                        <p:tgtEl>
                                          <p:spTgt spid="155"/>
                                        </p:tgtEl>
                                        <p:attrNameLst>
                                          <p:attrName>style.visibility</p:attrName>
                                        </p:attrNameLst>
                                      </p:cBhvr>
                                      <p:to>
                                        <p:strVal val="hidden"/>
                                      </p:to>
                                    </p:set>
                                  </p:childTnLst>
                                </p:cTn>
                              </p:par>
                              <p:par>
                                <p:cTn id="160" presetID="5" presetClass="exit" presetSubtype="10" fill="hold" nodeType="withEffect">
                                  <p:stCondLst>
                                    <p:cond delay="0"/>
                                  </p:stCondLst>
                                  <p:childTnLst>
                                    <p:animEffect transition="out" filter="checkerboard(across)">
                                      <p:cBhvr>
                                        <p:cTn id="161" dur="500"/>
                                        <p:tgtEl>
                                          <p:spTgt spid="167"/>
                                        </p:tgtEl>
                                      </p:cBhvr>
                                    </p:animEffect>
                                    <p:set>
                                      <p:cBhvr>
                                        <p:cTn id="162" dur="1" fill="hold">
                                          <p:stCondLst>
                                            <p:cond delay="499"/>
                                          </p:stCondLst>
                                        </p:cTn>
                                        <p:tgtEl>
                                          <p:spTgt spid="167"/>
                                        </p:tgtEl>
                                        <p:attrNameLst>
                                          <p:attrName>style.visibility</p:attrName>
                                        </p:attrNameLst>
                                      </p:cBhvr>
                                      <p:to>
                                        <p:strVal val="hidden"/>
                                      </p:to>
                                    </p:set>
                                  </p:childTnLst>
                                </p:cTn>
                              </p:par>
                              <p:par>
                                <p:cTn id="163" presetID="5" presetClass="exit" presetSubtype="10" fill="hold" nodeType="withEffect">
                                  <p:stCondLst>
                                    <p:cond delay="0"/>
                                  </p:stCondLst>
                                  <p:childTnLst>
                                    <p:animEffect transition="out" filter="checkerboard(across)">
                                      <p:cBhvr>
                                        <p:cTn id="164" dur="500"/>
                                        <p:tgtEl>
                                          <p:spTgt spid="170"/>
                                        </p:tgtEl>
                                      </p:cBhvr>
                                    </p:animEffect>
                                    <p:set>
                                      <p:cBhvr>
                                        <p:cTn id="165" dur="1" fill="hold">
                                          <p:stCondLst>
                                            <p:cond delay="499"/>
                                          </p:stCondLst>
                                        </p:cTn>
                                        <p:tgtEl>
                                          <p:spTgt spid="170"/>
                                        </p:tgtEl>
                                        <p:attrNameLst>
                                          <p:attrName>style.visibility</p:attrName>
                                        </p:attrNameLst>
                                      </p:cBhvr>
                                      <p:to>
                                        <p:strVal val="hidden"/>
                                      </p:to>
                                    </p:set>
                                  </p:childTnLst>
                                </p:cTn>
                              </p:par>
                              <p:par>
                                <p:cTn id="166" presetID="5" presetClass="exit" presetSubtype="10" fill="hold" nodeType="withEffect">
                                  <p:stCondLst>
                                    <p:cond delay="0"/>
                                  </p:stCondLst>
                                  <p:childTnLst>
                                    <p:animEffect transition="out" filter="checkerboard(across)">
                                      <p:cBhvr>
                                        <p:cTn id="167" dur="500"/>
                                        <p:tgtEl>
                                          <p:spTgt spid="176"/>
                                        </p:tgtEl>
                                      </p:cBhvr>
                                    </p:animEffect>
                                    <p:set>
                                      <p:cBhvr>
                                        <p:cTn id="168" dur="1" fill="hold">
                                          <p:stCondLst>
                                            <p:cond delay="499"/>
                                          </p:stCondLst>
                                        </p:cTn>
                                        <p:tgtEl>
                                          <p:spTgt spid="176"/>
                                        </p:tgtEl>
                                        <p:attrNameLst>
                                          <p:attrName>style.visibility</p:attrName>
                                        </p:attrNameLst>
                                      </p:cBhvr>
                                      <p:to>
                                        <p:strVal val="hidden"/>
                                      </p:to>
                                    </p:set>
                                  </p:childTnLst>
                                </p:cTn>
                              </p:par>
                              <p:par>
                                <p:cTn id="169" presetID="5" presetClass="exit" presetSubtype="10" fill="hold" nodeType="withEffect">
                                  <p:stCondLst>
                                    <p:cond delay="0"/>
                                  </p:stCondLst>
                                  <p:childTnLst>
                                    <p:animEffect transition="out" filter="checkerboard(across)">
                                      <p:cBhvr>
                                        <p:cTn id="170" dur="500"/>
                                        <p:tgtEl>
                                          <p:spTgt spid="71"/>
                                        </p:tgtEl>
                                      </p:cBhvr>
                                    </p:animEffect>
                                    <p:set>
                                      <p:cBhvr>
                                        <p:cTn id="171" dur="1" fill="hold">
                                          <p:stCondLst>
                                            <p:cond delay="499"/>
                                          </p:stCondLst>
                                        </p:cTn>
                                        <p:tgtEl>
                                          <p:spTgt spid="71"/>
                                        </p:tgtEl>
                                        <p:attrNameLst>
                                          <p:attrName>style.visibility</p:attrName>
                                        </p:attrNameLst>
                                      </p:cBhvr>
                                      <p:to>
                                        <p:strVal val="hidden"/>
                                      </p:to>
                                    </p:set>
                                  </p:childTnLst>
                                </p:cTn>
                              </p:par>
                              <p:par>
                                <p:cTn id="172" presetID="5" presetClass="exit" presetSubtype="10" fill="hold" nodeType="withEffect">
                                  <p:stCondLst>
                                    <p:cond delay="0"/>
                                  </p:stCondLst>
                                  <p:childTnLst>
                                    <p:animEffect transition="out" filter="checkerboard(across)">
                                      <p:cBhvr>
                                        <p:cTn id="173" dur="500"/>
                                        <p:tgtEl>
                                          <p:spTgt spid="74"/>
                                        </p:tgtEl>
                                      </p:cBhvr>
                                    </p:animEffect>
                                    <p:set>
                                      <p:cBhvr>
                                        <p:cTn id="174" dur="1" fill="hold">
                                          <p:stCondLst>
                                            <p:cond delay="499"/>
                                          </p:stCondLst>
                                        </p:cTn>
                                        <p:tgtEl>
                                          <p:spTgt spid="74"/>
                                        </p:tgtEl>
                                        <p:attrNameLst>
                                          <p:attrName>style.visibility</p:attrName>
                                        </p:attrNameLst>
                                      </p:cBhvr>
                                      <p:to>
                                        <p:strVal val="hidden"/>
                                      </p:to>
                                    </p:set>
                                  </p:childTnLst>
                                </p:cTn>
                              </p:par>
                              <p:par>
                                <p:cTn id="175" presetID="5" presetClass="exit" presetSubtype="10" fill="hold" nodeType="withEffect">
                                  <p:stCondLst>
                                    <p:cond delay="0"/>
                                  </p:stCondLst>
                                  <p:childTnLst>
                                    <p:animEffect transition="out" filter="checkerboard(across)">
                                      <p:cBhvr>
                                        <p:cTn id="176" dur="500"/>
                                        <p:tgtEl>
                                          <p:spTgt spid="77"/>
                                        </p:tgtEl>
                                      </p:cBhvr>
                                    </p:animEffect>
                                    <p:set>
                                      <p:cBhvr>
                                        <p:cTn id="177" dur="1" fill="hold">
                                          <p:stCondLst>
                                            <p:cond delay="499"/>
                                          </p:stCondLst>
                                        </p:cTn>
                                        <p:tgtEl>
                                          <p:spTgt spid="77"/>
                                        </p:tgtEl>
                                        <p:attrNameLst>
                                          <p:attrName>style.visibility</p:attrName>
                                        </p:attrNameLst>
                                      </p:cBhvr>
                                      <p:to>
                                        <p:strVal val="hidden"/>
                                      </p:to>
                                    </p:set>
                                  </p:childTnLst>
                                </p:cTn>
                              </p:par>
                              <p:par>
                                <p:cTn id="178" presetID="5" presetClass="exit" presetSubtype="10" fill="hold" nodeType="withEffect">
                                  <p:stCondLst>
                                    <p:cond delay="0"/>
                                  </p:stCondLst>
                                  <p:childTnLst>
                                    <p:animEffect transition="out" filter="checkerboard(across)">
                                      <p:cBhvr>
                                        <p:cTn id="179" dur="500"/>
                                        <p:tgtEl>
                                          <p:spTgt spid="80"/>
                                        </p:tgtEl>
                                      </p:cBhvr>
                                    </p:animEffect>
                                    <p:set>
                                      <p:cBhvr>
                                        <p:cTn id="180" dur="1" fill="hold">
                                          <p:stCondLst>
                                            <p:cond delay="499"/>
                                          </p:stCondLst>
                                        </p:cTn>
                                        <p:tgtEl>
                                          <p:spTgt spid="80"/>
                                        </p:tgtEl>
                                        <p:attrNameLst>
                                          <p:attrName>style.visibility</p:attrName>
                                        </p:attrNameLst>
                                      </p:cBhvr>
                                      <p:to>
                                        <p:strVal val="hidden"/>
                                      </p:to>
                                    </p:set>
                                  </p:childTnLst>
                                </p:cTn>
                              </p:par>
                              <p:par>
                                <p:cTn id="181" presetID="5" presetClass="exit" presetSubtype="10" fill="hold" nodeType="withEffect">
                                  <p:stCondLst>
                                    <p:cond delay="0"/>
                                  </p:stCondLst>
                                  <p:childTnLst>
                                    <p:animEffect transition="out" filter="checkerboard(across)">
                                      <p:cBhvr>
                                        <p:cTn id="182" dur="500"/>
                                        <p:tgtEl>
                                          <p:spTgt spid="83"/>
                                        </p:tgtEl>
                                      </p:cBhvr>
                                    </p:animEffect>
                                    <p:set>
                                      <p:cBhvr>
                                        <p:cTn id="183" dur="1" fill="hold">
                                          <p:stCondLst>
                                            <p:cond delay="499"/>
                                          </p:stCondLst>
                                        </p:cTn>
                                        <p:tgtEl>
                                          <p:spTgt spid="83"/>
                                        </p:tgtEl>
                                        <p:attrNameLst>
                                          <p:attrName>style.visibility</p:attrName>
                                        </p:attrNameLst>
                                      </p:cBhvr>
                                      <p:to>
                                        <p:strVal val="hidden"/>
                                      </p:to>
                                    </p:set>
                                  </p:childTnLst>
                                </p:cTn>
                              </p:par>
                              <p:par>
                                <p:cTn id="184" presetID="5" presetClass="exit" presetSubtype="10" fill="hold" nodeType="withEffect">
                                  <p:stCondLst>
                                    <p:cond delay="0"/>
                                  </p:stCondLst>
                                  <p:childTnLst>
                                    <p:animEffect transition="out" filter="checkerboard(across)">
                                      <p:cBhvr>
                                        <p:cTn id="185" dur="500"/>
                                        <p:tgtEl>
                                          <p:spTgt spid="86"/>
                                        </p:tgtEl>
                                      </p:cBhvr>
                                    </p:animEffect>
                                    <p:set>
                                      <p:cBhvr>
                                        <p:cTn id="186" dur="1" fill="hold">
                                          <p:stCondLst>
                                            <p:cond delay="499"/>
                                          </p:stCondLst>
                                        </p:cTn>
                                        <p:tgtEl>
                                          <p:spTgt spid="86"/>
                                        </p:tgtEl>
                                        <p:attrNameLst>
                                          <p:attrName>style.visibility</p:attrName>
                                        </p:attrNameLst>
                                      </p:cBhvr>
                                      <p:to>
                                        <p:strVal val="hidden"/>
                                      </p:to>
                                    </p:set>
                                  </p:childTnLst>
                                </p:cTn>
                              </p:par>
                              <p:par>
                                <p:cTn id="187" presetID="5" presetClass="exit" presetSubtype="10" fill="hold" nodeType="withEffect">
                                  <p:stCondLst>
                                    <p:cond delay="0"/>
                                  </p:stCondLst>
                                  <p:childTnLst>
                                    <p:animEffect transition="out" filter="checkerboard(across)">
                                      <p:cBhvr>
                                        <p:cTn id="188" dur="500"/>
                                        <p:tgtEl>
                                          <p:spTgt spid="89"/>
                                        </p:tgtEl>
                                      </p:cBhvr>
                                    </p:animEffect>
                                    <p:set>
                                      <p:cBhvr>
                                        <p:cTn id="189" dur="1" fill="hold">
                                          <p:stCondLst>
                                            <p:cond delay="499"/>
                                          </p:stCondLst>
                                        </p:cTn>
                                        <p:tgtEl>
                                          <p:spTgt spid="89"/>
                                        </p:tgtEl>
                                        <p:attrNameLst>
                                          <p:attrName>style.visibility</p:attrName>
                                        </p:attrNameLst>
                                      </p:cBhvr>
                                      <p:to>
                                        <p:strVal val="hidden"/>
                                      </p:to>
                                    </p:set>
                                  </p:childTnLst>
                                </p:cTn>
                              </p:par>
                              <p:par>
                                <p:cTn id="190" presetID="5" presetClass="exit" presetSubtype="10" fill="hold" nodeType="withEffect">
                                  <p:stCondLst>
                                    <p:cond delay="0"/>
                                  </p:stCondLst>
                                  <p:childTnLst>
                                    <p:animEffect transition="out" filter="checkerboard(across)">
                                      <p:cBhvr>
                                        <p:cTn id="191" dur="500"/>
                                        <p:tgtEl>
                                          <p:spTgt spid="92"/>
                                        </p:tgtEl>
                                      </p:cBhvr>
                                    </p:animEffect>
                                    <p:set>
                                      <p:cBhvr>
                                        <p:cTn id="192" dur="1" fill="hold">
                                          <p:stCondLst>
                                            <p:cond delay="499"/>
                                          </p:stCondLst>
                                        </p:cTn>
                                        <p:tgtEl>
                                          <p:spTgt spid="92"/>
                                        </p:tgtEl>
                                        <p:attrNameLst>
                                          <p:attrName>style.visibility</p:attrName>
                                        </p:attrNameLst>
                                      </p:cBhvr>
                                      <p:to>
                                        <p:strVal val="hidden"/>
                                      </p:to>
                                    </p:set>
                                  </p:childTnLst>
                                </p:cTn>
                              </p:par>
                              <p:par>
                                <p:cTn id="193" presetID="5" presetClass="exit" presetSubtype="10" fill="hold" nodeType="withEffect">
                                  <p:stCondLst>
                                    <p:cond delay="0"/>
                                  </p:stCondLst>
                                  <p:childTnLst>
                                    <p:animEffect transition="out" filter="checkerboard(across)">
                                      <p:cBhvr>
                                        <p:cTn id="194" dur="500"/>
                                        <p:tgtEl>
                                          <p:spTgt spid="95"/>
                                        </p:tgtEl>
                                      </p:cBhvr>
                                    </p:animEffect>
                                    <p:set>
                                      <p:cBhvr>
                                        <p:cTn id="195" dur="1" fill="hold">
                                          <p:stCondLst>
                                            <p:cond delay="499"/>
                                          </p:stCondLst>
                                        </p:cTn>
                                        <p:tgtEl>
                                          <p:spTgt spid="95"/>
                                        </p:tgtEl>
                                        <p:attrNameLst>
                                          <p:attrName>style.visibility</p:attrName>
                                        </p:attrNameLst>
                                      </p:cBhvr>
                                      <p:to>
                                        <p:strVal val="hidden"/>
                                      </p:to>
                                    </p:set>
                                  </p:childTnLst>
                                </p:cTn>
                              </p:par>
                              <p:par>
                                <p:cTn id="196" presetID="5" presetClass="exit" presetSubtype="10" fill="hold" nodeType="withEffect">
                                  <p:stCondLst>
                                    <p:cond delay="0"/>
                                  </p:stCondLst>
                                  <p:childTnLst>
                                    <p:animEffect transition="out" filter="checkerboard(across)">
                                      <p:cBhvr>
                                        <p:cTn id="197" dur="500"/>
                                        <p:tgtEl>
                                          <p:spTgt spid="98"/>
                                        </p:tgtEl>
                                      </p:cBhvr>
                                    </p:animEffect>
                                    <p:set>
                                      <p:cBhvr>
                                        <p:cTn id="198" dur="1" fill="hold">
                                          <p:stCondLst>
                                            <p:cond delay="499"/>
                                          </p:stCondLst>
                                        </p:cTn>
                                        <p:tgtEl>
                                          <p:spTgt spid="98"/>
                                        </p:tgtEl>
                                        <p:attrNameLst>
                                          <p:attrName>style.visibility</p:attrName>
                                        </p:attrNameLst>
                                      </p:cBhvr>
                                      <p:to>
                                        <p:strVal val="hidden"/>
                                      </p:to>
                                    </p:set>
                                  </p:childTnLst>
                                </p:cTn>
                              </p:par>
                              <p:par>
                                <p:cTn id="199" presetID="5" presetClass="exit" presetSubtype="10" fill="hold" nodeType="withEffect">
                                  <p:stCondLst>
                                    <p:cond delay="0"/>
                                  </p:stCondLst>
                                  <p:childTnLst>
                                    <p:animEffect transition="out" filter="checkerboard(across)">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par>
                                <p:cTn id="202" presetID="5" presetClass="exit" presetSubtype="10" fill="hold" nodeType="withEffect">
                                  <p:stCondLst>
                                    <p:cond delay="0"/>
                                  </p:stCondLst>
                                  <p:childTnLst>
                                    <p:animEffect transition="out" filter="checkerboard(across)">
                                      <p:cBhvr>
                                        <p:cTn id="203" dur="500"/>
                                        <p:tgtEl>
                                          <p:spTgt spid="104"/>
                                        </p:tgtEl>
                                      </p:cBhvr>
                                    </p:animEffect>
                                    <p:set>
                                      <p:cBhvr>
                                        <p:cTn id="204" dur="1" fill="hold">
                                          <p:stCondLst>
                                            <p:cond delay="499"/>
                                          </p:stCondLst>
                                        </p:cTn>
                                        <p:tgtEl>
                                          <p:spTgt spid="104"/>
                                        </p:tgtEl>
                                        <p:attrNameLst>
                                          <p:attrName>style.visibility</p:attrName>
                                        </p:attrNameLst>
                                      </p:cBhvr>
                                      <p:to>
                                        <p:strVal val="hidden"/>
                                      </p:to>
                                    </p:set>
                                  </p:childTnLst>
                                </p:cTn>
                              </p:par>
                              <p:par>
                                <p:cTn id="205" presetID="5" presetClass="exit" presetSubtype="10" fill="hold" nodeType="withEffect">
                                  <p:stCondLst>
                                    <p:cond delay="0"/>
                                  </p:stCondLst>
                                  <p:childTnLst>
                                    <p:animEffect transition="out" filter="checkerboard(across)">
                                      <p:cBhvr>
                                        <p:cTn id="206" dur="500"/>
                                        <p:tgtEl>
                                          <p:spTgt spid="107"/>
                                        </p:tgtEl>
                                      </p:cBhvr>
                                    </p:animEffect>
                                    <p:set>
                                      <p:cBhvr>
                                        <p:cTn id="207" dur="1" fill="hold">
                                          <p:stCondLst>
                                            <p:cond delay="499"/>
                                          </p:stCondLst>
                                        </p:cTn>
                                        <p:tgtEl>
                                          <p:spTgt spid="107"/>
                                        </p:tgtEl>
                                        <p:attrNameLst>
                                          <p:attrName>style.visibility</p:attrName>
                                        </p:attrNameLst>
                                      </p:cBhvr>
                                      <p:to>
                                        <p:strVal val="hidden"/>
                                      </p:to>
                                    </p:set>
                                  </p:childTnLst>
                                </p:cTn>
                              </p:par>
                              <p:par>
                                <p:cTn id="208" presetID="5" presetClass="exit" presetSubtype="10" fill="hold" nodeType="withEffect">
                                  <p:stCondLst>
                                    <p:cond delay="0"/>
                                  </p:stCondLst>
                                  <p:childTnLst>
                                    <p:animEffect transition="out" filter="checkerboard(across)">
                                      <p:cBhvr>
                                        <p:cTn id="209" dur="500"/>
                                        <p:tgtEl>
                                          <p:spTgt spid="110"/>
                                        </p:tgtEl>
                                      </p:cBhvr>
                                    </p:animEffect>
                                    <p:set>
                                      <p:cBhvr>
                                        <p:cTn id="210" dur="1" fill="hold">
                                          <p:stCondLst>
                                            <p:cond delay="499"/>
                                          </p:stCondLst>
                                        </p:cTn>
                                        <p:tgtEl>
                                          <p:spTgt spid="110"/>
                                        </p:tgtEl>
                                        <p:attrNameLst>
                                          <p:attrName>style.visibility</p:attrName>
                                        </p:attrNameLst>
                                      </p:cBhvr>
                                      <p:to>
                                        <p:strVal val="hidden"/>
                                      </p:to>
                                    </p:set>
                                  </p:childTnLst>
                                </p:cTn>
                              </p:par>
                              <p:par>
                                <p:cTn id="211" presetID="5" presetClass="exit" presetSubtype="10" fill="hold" nodeType="withEffect">
                                  <p:stCondLst>
                                    <p:cond delay="0"/>
                                  </p:stCondLst>
                                  <p:childTnLst>
                                    <p:animEffect transition="out" filter="checkerboard(across)">
                                      <p:cBhvr>
                                        <p:cTn id="212" dur="500"/>
                                        <p:tgtEl>
                                          <p:spTgt spid="113"/>
                                        </p:tgtEl>
                                      </p:cBhvr>
                                    </p:animEffect>
                                    <p:set>
                                      <p:cBhvr>
                                        <p:cTn id="213" dur="1" fill="hold">
                                          <p:stCondLst>
                                            <p:cond delay="499"/>
                                          </p:stCondLst>
                                        </p:cTn>
                                        <p:tgtEl>
                                          <p:spTgt spid="113"/>
                                        </p:tgtEl>
                                        <p:attrNameLst>
                                          <p:attrName>style.visibility</p:attrName>
                                        </p:attrNameLst>
                                      </p:cBhvr>
                                      <p:to>
                                        <p:strVal val="hidden"/>
                                      </p:to>
                                    </p:set>
                                  </p:childTnLst>
                                </p:cTn>
                              </p:par>
                              <p:par>
                                <p:cTn id="214" presetID="5" presetClass="exit" presetSubtype="10" fill="hold" nodeType="withEffect">
                                  <p:stCondLst>
                                    <p:cond delay="0"/>
                                  </p:stCondLst>
                                  <p:childTnLst>
                                    <p:animEffect transition="out" filter="checkerboard(across)">
                                      <p:cBhvr>
                                        <p:cTn id="215" dur="500"/>
                                        <p:tgtEl>
                                          <p:spTgt spid="116"/>
                                        </p:tgtEl>
                                      </p:cBhvr>
                                    </p:animEffect>
                                    <p:set>
                                      <p:cBhvr>
                                        <p:cTn id="216" dur="1" fill="hold">
                                          <p:stCondLst>
                                            <p:cond delay="499"/>
                                          </p:stCondLst>
                                        </p:cTn>
                                        <p:tgtEl>
                                          <p:spTgt spid="116"/>
                                        </p:tgtEl>
                                        <p:attrNameLst>
                                          <p:attrName>style.visibility</p:attrName>
                                        </p:attrNameLst>
                                      </p:cBhvr>
                                      <p:to>
                                        <p:strVal val="hidden"/>
                                      </p:to>
                                    </p:set>
                                  </p:childTnLst>
                                </p:cTn>
                              </p:par>
                              <p:par>
                                <p:cTn id="217" presetID="5" presetClass="exit" presetSubtype="10" fill="hold" nodeType="withEffect">
                                  <p:stCondLst>
                                    <p:cond delay="0"/>
                                  </p:stCondLst>
                                  <p:childTnLst>
                                    <p:animEffect transition="out" filter="checkerboard(across)">
                                      <p:cBhvr>
                                        <p:cTn id="218" dur="500"/>
                                        <p:tgtEl>
                                          <p:spTgt spid="119"/>
                                        </p:tgtEl>
                                      </p:cBhvr>
                                    </p:animEffect>
                                    <p:set>
                                      <p:cBhvr>
                                        <p:cTn id="219" dur="1" fill="hold">
                                          <p:stCondLst>
                                            <p:cond delay="499"/>
                                          </p:stCondLst>
                                        </p:cTn>
                                        <p:tgtEl>
                                          <p:spTgt spid="119"/>
                                        </p:tgtEl>
                                        <p:attrNameLst>
                                          <p:attrName>style.visibility</p:attrName>
                                        </p:attrNameLst>
                                      </p:cBhvr>
                                      <p:to>
                                        <p:strVal val="hidden"/>
                                      </p:to>
                                    </p:set>
                                  </p:childTnLst>
                                </p:cTn>
                              </p:par>
                              <p:par>
                                <p:cTn id="220" presetID="5" presetClass="exit" presetSubtype="10" fill="hold" nodeType="withEffect">
                                  <p:stCondLst>
                                    <p:cond delay="0"/>
                                  </p:stCondLst>
                                  <p:childTnLst>
                                    <p:animEffect transition="out" filter="checkerboard(across)">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5" presetClass="exit" presetSubtype="10" fill="hold" nodeType="withEffect">
                                  <p:stCondLst>
                                    <p:cond delay="0"/>
                                  </p:stCondLst>
                                  <p:childTnLst>
                                    <p:animEffect transition="out" filter="checkerboard(across)">
                                      <p:cBhvr>
                                        <p:cTn id="224" dur="500"/>
                                        <p:tgtEl>
                                          <p:spTgt spid="125"/>
                                        </p:tgtEl>
                                      </p:cBhvr>
                                    </p:animEffect>
                                    <p:set>
                                      <p:cBhvr>
                                        <p:cTn id="225" dur="1" fill="hold">
                                          <p:stCondLst>
                                            <p:cond delay="499"/>
                                          </p:stCondLst>
                                        </p:cTn>
                                        <p:tgtEl>
                                          <p:spTgt spid="125"/>
                                        </p:tgtEl>
                                        <p:attrNameLst>
                                          <p:attrName>style.visibility</p:attrName>
                                        </p:attrNameLst>
                                      </p:cBhvr>
                                      <p:to>
                                        <p:strVal val="hidden"/>
                                      </p:to>
                                    </p:set>
                                  </p:childTnLst>
                                </p:cTn>
                              </p:par>
                              <p:par>
                                <p:cTn id="226" presetID="5" presetClass="exit" presetSubtype="10" fill="hold" nodeType="withEffect">
                                  <p:stCondLst>
                                    <p:cond delay="0"/>
                                  </p:stCondLst>
                                  <p:childTnLst>
                                    <p:animEffect transition="out" filter="checkerboard(across)">
                                      <p:cBhvr>
                                        <p:cTn id="227" dur="500"/>
                                        <p:tgtEl>
                                          <p:spTgt spid="128"/>
                                        </p:tgtEl>
                                      </p:cBhvr>
                                    </p:animEffect>
                                    <p:set>
                                      <p:cBhvr>
                                        <p:cTn id="228" dur="1" fill="hold">
                                          <p:stCondLst>
                                            <p:cond delay="499"/>
                                          </p:stCondLst>
                                        </p:cTn>
                                        <p:tgtEl>
                                          <p:spTgt spid="128"/>
                                        </p:tgtEl>
                                        <p:attrNameLst>
                                          <p:attrName>style.visibility</p:attrName>
                                        </p:attrNameLst>
                                      </p:cBhvr>
                                      <p:to>
                                        <p:strVal val="hidden"/>
                                      </p:to>
                                    </p:set>
                                  </p:childTnLst>
                                </p:cTn>
                              </p:par>
                              <p:par>
                                <p:cTn id="229" presetID="5" presetClass="exit" presetSubtype="10" fill="hold" nodeType="withEffect">
                                  <p:stCondLst>
                                    <p:cond delay="0"/>
                                  </p:stCondLst>
                                  <p:childTnLst>
                                    <p:animEffect transition="out" filter="checkerboard(across)">
                                      <p:cBhvr>
                                        <p:cTn id="230" dur="500"/>
                                        <p:tgtEl>
                                          <p:spTgt spid="131"/>
                                        </p:tgtEl>
                                      </p:cBhvr>
                                    </p:animEffect>
                                    <p:set>
                                      <p:cBhvr>
                                        <p:cTn id="231" dur="1" fill="hold">
                                          <p:stCondLst>
                                            <p:cond delay="499"/>
                                          </p:stCondLst>
                                        </p:cTn>
                                        <p:tgtEl>
                                          <p:spTgt spid="131"/>
                                        </p:tgtEl>
                                        <p:attrNameLst>
                                          <p:attrName>style.visibility</p:attrName>
                                        </p:attrNameLst>
                                      </p:cBhvr>
                                      <p:to>
                                        <p:strVal val="hidden"/>
                                      </p:to>
                                    </p:set>
                                  </p:childTnLst>
                                </p:cTn>
                              </p:par>
                              <p:par>
                                <p:cTn id="232" presetID="5" presetClass="exit" presetSubtype="10" fill="hold" nodeType="withEffect">
                                  <p:stCondLst>
                                    <p:cond delay="0"/>
                                  </p:stCondLst>
                                  <p:childTnLst>
                                    <p:animEffect transition="out" filter="checkerboard(across)">
                                      <p:cBhvr>
                                        <p:cTn id="233" dur="500"/>
                                        <p:tgtEl>
                                          <p:spTgt spid="134"/>
                                        </p:tgtEl>
                                      </p:cBhvr>
                                    </p:animEffect>
                                    <p:set>
                                      <p:cBhvr>
                                        <p:cTn id="234" dur="1" fill="hold">
                                          <p:stCondLst>
                                            <p:cond delay="499"/>
                                          </p:stCondLst>
                                        </p:cTn>
                                        <p:tgtEl>
                                          <p:spTgt spid="134"/>
                                        </p:tgtEl>
                                        <p:attrNameLst>
                                          <p:attrName>style.visibility</p:attrName>
                                        </p:attrNameLst>
                                      </p:cBhvr>
                                      <p:to>
                                        <p:strVal val="hidden"/>
                                      </p:to>
                                    </p:set>
                                  </p:childTnLst>
                                </p:cTn>
                              </p:par>
                              <p:par>
                                <p:cTn id="235" presetID="5" presetClass="exit" presetSubtype="10" fill="hold" nodeType="withEffect">
                                  <p:stCondLst>
                                    <p:cond delay="0"/>
                                  </p:stCondLst>
                                  <p:childTnLst>
                                    <p:animEffect transition="out" filter="checkerboard(across)">
                                      <p:cBhvr>
                                        <p:cTn id="236" dur="500"/>
                                        <p:tgtEl>
                                          <p:spTgt spid="137"/>
                                        </p:tgtEl>
                                      </p:cBhvr>
                                    </p:animEffect>
                                    <p:set>
                                      <p:cBhvr>
                                        <p:cTn id="237" dur="1" fill="hold">
                                          <p:stCondLst>
                                            <p:cond delay="499"/>
                                          </p:stCondLst>
                                        </p:cTn>
                                        <p:tgtEl>
                                          <p:spTgt spid="137"/>
                                        </p:tgtEl>
                                        <p:attrNameLst>
                                          <p:attrName>style.visibility</p:attrName>
                                        </p:attrNameLst>
                                      </p:cBhvr>
                                      <p:to>
                                        <p:strVal val="hidden"/>
                                      </p:to>
                                    </p:set>
                                  </p:childTnLst>
                                </p:cTn>
                              </p:par>
                              <p:par>
                                <p:cTn id="238" presetID="5" presetClass="exit" presetSubtype="10" fill="hold" nodeType="withEffect">
                                  <p:stCondLst>
                                    <p:cond delay="0"/>
                                  </p:stCondLst>
                                  <p:childTnLst>
                                    <p:animEffect transition="out" filter="checkerboard(across)">
                                      <p:cBhvr>
                                        <p:cTn id="239" dur="500"/>
                                        <p:tgtEl>
                                          <p:spTgt spid="140"/>
                                        </p:tgtEl>
                                      </p:cBhvr>
                                    </p:animEffect>
                                    <p:set>
                                      <p:cBhvr>
                                        <p:cTn id="240" dur="1" fill="hold">
                                          <p:stCondLst>
                                            <p:cond delay="499"/>
                                          </p:stCondLst>
                                        </p:cTn>
                                        <p:tgtEl>
                                          <p:spTgt spid="140"/>
                                        </p:tgtEl>
                                        <p:attrNameLst>
                                          <p:attrName>style.visibility</p:attrName>
                                        </p:attrNameLst>
                                      </p:cBhvr>
                                      <p:to>
                                        <p:strVal val="hidden"/>
                                      </p:to>
                                    </p:set>
                                  </p:childTnLst>
                                </p:cTn>
                              </p:par>
                              <p:par>
                                <p:cTn id="241" presetID="5" presetClass="exit" presetSubtype="10" fill="hold" nodeType="withEffect">
                                  <p:stCondLst>
                                    <p:cond delay="0"/>
                                  </p:stCondLst>
                                  <p:childTnLst>
                                    <p:animEffect transition="out" filter="checkerboard(across)">
                                      <p:cBhvr>
                                        <p:cTn id="242" dur="500"/>
                                        <p:tgtEl>
                                          <p:spTgt spid="143"/>
                                        </p:tgtEl>
                                      </p:cBhvr>
                                    </p:animEffect>
                                    <p:set>
                                      <p:cBhvr>
                                        <p:cTn id="243" dur="1" fill="hold">
                                          <p:stCondLst>
                                            <p:cond delay="499"/>
                                          </p:stCondLst>
                                        </p:cTn>
                                        <p:tgtEl>
                                          <p:spTgt spid="143"/>
                                        </p:tgtEl>
                                        <p:attrNameLst>
                                          <p:attrName>style.visibility</p:attrName>
                                        </p:attrNameLst>
                                      </p:cBhvr>
                                      <p:to>
                                        <p:strVal val="hidden"/>
                                      </p:to>
                                    </p:set>
                                  </p:childTnLst>
                                </p:cTn>
                              </p:par>
                              <p:par>
                                <p:cTn id="244" presetID="5" presetClass="exit" presetSubtype="10" fill="hold" nodeType="withEffect">
                                  <p:stCondLst>
                                    <p:cond delay="0"/>
                                  </p:stCondLst>
                                  <p:childTnLst>
                                    <p:animEffect transition="out" filter="checkerboard(across)">
                                      <p:cBhvr>
                                        <p:cTn id="245" dur="500"/>
                                        <p:tgtEl>
                                          <p:spTgt spid="152"/>
                                        </p:tgtEl>
                                      </p:cBhvr>
                                    </p:animEffect>
                                    <p:set>
                                      <p:cBhvr>
                                        <p:cTn id="246" dur="1" fill="hold">
                                          <p:stCondLst>
                                            <p:cond delay="499"/>
                                          </p:stCondLst>
                                        </p:cTn>
                                        <p:tgtEl>
                                          <p:spTgt spid="152"/>
                                        </p:tgtEl>
                                        <p:attrNameLst>
                                          <p:attrName>style.visibility</p:attrName>
                                        </p:attrNameLst>
                                      </p:cBhvr>
                                      <p:to>
                                        <p:strVal val="hidden"/>
                                      </p:to>
                                    </p:set>
                                  </p:childTnLst>
                                </p:cTn>
                              </p:par>
                              <p:par>
                                <p:cTn id="247" presetID="5" presetClass="exit" presetSubtype="10" fill="hold" nodeType="withEffect">
                                  <p:stCondLst>
                                    <p:cond delay="0"/>
                                  </p:stCondLst>
                                  <p:childTnLst>
                                    <p:animEffect transition="out" filter="checkerboard(across)">
                                      <p:cBhvr>
                                        <p:cTn id="248" dur="500"/>
                                        <p:tgtEl>
                                          <p:spTgt spid="158"/>
                                        </p:tgtEl>
                                      </p:cBhvr>
                                    </p:animEffect>
                                    <p:set>
                                      <p:cBhvr>
                                        <p:cTn id="249" dur="1" fill="hold">
                                          <p:stCondLst>
                                            <p:cond delay="499"/>
                                          </p:stCondLst>
                                        </p:cTn>
                                        <p:tgtEl>
                                          <p:spTgt spid="158"/>
                                        </p:tgtEl>
                                        <p:attrNameLst>
                                          <p:attrName>style.visibility</p:attrName>
                                        </p:attrNameLst>
                                      </p:cBhvr>
                                      <p:to>
                                        <p:strVal val="hidden"/>
                                      </p:to>
                                    </p:set>
                                  </p:childTnLst>
                                </p:cTn>
                              </p:par>
                              <p:par>
                                <p:cTn id="250" presetID="5" presetClass="exit" presetSubtype="10" fill="hold" nodeType="withEffect">
                                  <p:stCondLst>
                                    <p:cond delay="0"/>
                                  </p:stCondLst>
                                  <p:childTnLst>
                                    <p:animEffect transition="out" filter="checkerboard(across)">
                                      <p:cBhvr>
                                        <p:cTn id="251" dur="500"/>
                                        <p:tgtEl>
                                          <p:spTgt spid="161"/>
                                        </p:tgtEl>
                                      </p:cBhvr>
                                    </p:animEffect>
                                    <p:set>
                                      <p:cBhvr>
                                        <p:cTn id="252" dur="1" fill="hold">
                                          <p:stCondLst>
                                            <p:cond delay="499"/>
                                          </p:stCondLst>
                                        </p:cTn>
                                        <p:tgtEl>
                                          <p:spTgt spid="161"/>
                                        </p:tgtEl>
                                        <p:attrNameLst>
                                          <p:attrName>style.visibility</p:attrName>
                                        </p:attrNameLst>
                                      </p:cBhvr>
                                      <p:to>
                                        <p:strVal val="hidden"/>
                                      </p:to>
                                    </p:set>
                                  </p:childTnLst>
                                </p:cTn>
                              </p:par>
                              <p:par>
                                <p:cTn id="253" presetID="5" presetClass="exit" presetSubtype="10" fill="hold" nodeType="withEffect">
                                  <p:stCondLst>
                                    <p:cond delay="0"/>
                                  </p:stCondLst>
                                  <p:childTnLst>
                                    <p:animEffect transition="out" filter="checkerboard(across)">
                                      <p:cBhvr>
                                        <p:cTn id="254" dur="500"/>
                                        <p:tgtEl>
                                          <p:spTgt spid="173"/>
                                        </p:tgtEl>
                                      </p:cBhvr>
                                    </p:animEffect>
                                    <p:set>
                                      <p:cBhvr>
                                        <p:cTn id="255" dur="1" fill="hold">
                                          <p:stCondLst>
                                            <p:cond delay="499"/>
                                          </p:stCondLst>
                                        </p:cTn>
                                        <p:tgtEl>
                                          <p:spTgt spid="173"/>
                                        </p:tgtEl>
                                        <p:attrNameLst>
                                          <p:attrName>style.visibility</p:attrName>
                                        </p:attrNameLst>
                                      </p:cBhvr>
                                      <p:to>
                                        <p:strVal val="hidden"/>
                                      </p:to>
                                    </p:set>
                                  </p:childTnLst>
                                </p:cTn>
                              </p:par>
                              <p:par>
                                <p:cTn id="256" presetID="5" presetClass="exit" presetSubtype="10" fill="hold" grpId="0" nodeType="withEffect">
                                  <p:stCondLst>
                                    <p:cond delay="0"/>
                                  </p:stCondLst>
                                  <p:childTnLst>
                                    <p:animEffect transition="out" filter="checkerboard(across)">
                                      <p:cBhvr>
                                        <p:cTn id="257" dur="500"/>
                                        <p:tgtEl>
                                          <p:spTgt spid="181"/>
                                        </p:tgtEl>
                                      </p:cBhvr>
                                    </p:animEffect>
                                    <p:set>
                                      <p:cBhvr>
                                        <p:cTn id="258" dur="1" fill="hold">
                                          <p:stCondLst>
                                            <p:cond delay="499"/>
                                          </p:stCondLst>
                                        </p:cTn>
                                        <p:tgtEl>
                                          <p:spTgt spid="181"/>
                                        </p:tgtEl>
                                        <p:attrNameLst>
                                          <p:attrName>style.visibility</p:attrName>
                                        </p:attrNameLst>
                                      </p:cBhvr>
                                      <p:to>
                                        <p:strVal val="hidden"/>
                                      </p:to>
                                    </p:set>
                                  </p:childTnLst>
                                </p:cTn>
                              </p:par>
                              <p:par>
                                <p:cTn id="259" presetID="5" presetClass="exit" presetSubtype="10" fill="hold" grpId="1" nodeType="withEffect">
                                  <p:stCondLst>
                                    <p:cond delay="0"/>
                                  </p:stCondLst>
                                  <p:childTnLst>
                                    <p:animEffect transition="out" filter="checkerboard(across)">
                                      <p:cBhvr>
                                        <p:cTn id="260" dur="500"/>
                                        <p:tgtEl>
                                          <p:spTgt spid="182"/>
                                        </p:tgtEl>
                                      </p:cBhvr>
                                    </p:animEffect>
                                    <p:set>
                                      <p:cBhvr>
                                        <p:cTn id="261" dur="1" fill="hold">
                                          <p:stCondLst>
                                            <p:cond delay="499"/>
                                          </p:stCondLst>
                                        </p:cTn>
                                        <p:tgtEl>
                                          <p:spTgt spid="182"/>
                                        </p:tgtEl>
                                        <p:attrNameLst>
                                          <p:attrName>style.visibility</p:attrName>
                                        </p:attrNameLst>
                                      </p:cBhvr>
                                      <p:to>
                                        <p:strVal val="hidden"/>
                                      </p:to>
                                    </p:set>
                                  </p:childTnLst>
                                </p:cTn>
                              </p:par>
                              <p:par>
                                <p:cTn id="262" presetID="5" presetClass="exit" presetSubtype="10" fill="hold" nodeType="withEffect">
                                  <p:stCondLst>
                                    <p:cond delay="0"/>
                                  </p:stCondLst>
                                  <p:childTnLst>
                                    <p:animEffect transition="out" filter="checkerboard(across)">
                                      <p:cBhvr>
                                        <p:cTn id="263" dur="500"/>
                                        <p:tgtEl>
                                          <p:spTgt spid="185"/>
                                        </p:tgtEl>
                                      </p:cBhvr>
                                    </p:animEffect>
                                    <p:set>
                                      <p:cBhvr>
                                        <p:cTn id="264" dur="1" fill="hold">
                                          <p:stCondLst>
                                            <p:cond delay="499"/>
                                          </p:stCondLst>
                                        </p:cTn>
                                        <p:tgtEl>
                                          <p:spTgt spid="185"/>
                                        </p:tgtEl>
                                        <p:attrNameLst>
                                          <p:attrName>style.visibility</p:attrName>
                                        </p:attrNameLst>
                                      </p:cBhvr>
                                      <p:to>
                                        <p:strVal val="hidden"/>
                                      </p:to>
                                    </p:set>
                                  </p:childTnLst>
                                </p:cTn>
                              </p:par>
                              <p:par>
                                <p:cTn id="265" presetID="5" presetClass="exit" presetSubtype="10" fill="hold" nodeType="withEffect">
                                  <p:stCondLst>
                                    <p:cond delay="0"/>
                                  </p:stCondLst>
                                  <p:childTnLst>
                                    <p:animEffect transition="out" filter="checkerboard(across)">
                                      <p:cBhvr>
                                        <p:cTn id="266" dur="500"/>
                                        <p:tgtEl>
                                          <p:spTgt spid="186"/>
                                        </p:tgtEl>
                                      </p:cBhvr>
                                    </p:animEffect>
                                    <p:set>
                                      <p:cBhvr>
                                        <p:cTn id="267" dur="1" fill="hold">
                                          <p:stCondLst>
                                            <p:cond delay="499"/>
                                          </p:stCondLst>
                                        </p:cTn>
                                        <p:tgtEl>
                                          <p:spTgt spid="186"/>
                                        </p:tgtEl>
                                        <p:attrNameLst>
                                          <p:attrName>style.visibility</p:attrName>
                                        </p:attrNameLst>
                                      </p:cBhvr>
                                      <p:to>
                                        <p:strVal val="hidden"/>
                                      </p:to>
                                    </p:set>
                                  </p:childTnLst>
                                </p:cTn>
                              </p:par>
                              <p:par>
                                <p:cTn id="268" presetID="5" presetClass="exit" presetSubtype="10" fill="hold" grpId="1" nodeType="withEffect">
                                  <p:stCondLst>
                                    <p:cond delay="0"/>
                                  </p:stCondLst>
                                  <p:childTnLst>
                                    <p:animEffect transition="out" filter="checkerboard(across)">
                                      <p:cBhvr>
                                        <p:cTn id="269" dur="500"/>
                                        <p:tgtEl>
                                          <p:spTgt spid="187"/>
                                        </p:tgtEl>
                                      </p:cBhvr>
                                    </p:animEffect>
                                    <p:set>
                                      <p:cBhvr>
                                        <p:cTn id="270" dur="1" fill="hold">
                                          <p:stCondLst>
                                            <p:cond delay="499"/>
                                          </p:stCondLst>
                                        </p:cTn>
                                        <p:tgtEl>
                                          <p:spTgt spid="187"/>
                                        </p:tgtEl>
                                        <p:attrNameLst>
                                          <p:attrName>style.visibility</p:attrName>
                                        </p:attrNameLst>
                                      </p:cBhvr>
                                      <p:to>
                                        <p:strVal val="hidden"/>
                                      </p:to>
                                    </p:set>
                                  </p:childTnLst>
                                </p:cTn>
                              </p:par>
                              <p:par>
                                <p:cTn id="271" presetID="5" presetClass="exit" presetSubtype="10" fill="hold" grpId="1" nodeType="withEffect">
                                  <p:stCondLst>
                                    <p:cond delay="0"/>
                                  </p:stCondLst>
                                  <p:childTnLst>
                                    <p:animEffect transition="out" filter="checkerboard(across)">
                                      <p:cBhvr>
                                        <p:cTn id="272" dur="500"/>
                                        <p:tgtEl>
                                          <p:spTgt spid="183"/>
                                        </p:tgtEl>
                                      </p:cBhvr>
                                    </p:animEffect>
                                    <p:set>
                                      <p:cBhvr>
                                        <p:cTn id="273" dur="1" fill="hold">
                                          <p:stCondLst>
                                            <p:cond delay="499"/>
                                          </p:stCondLst>
                                        </p:cTn>
                                        <p:tgtEl>
                                          <p:spTgt spid="183"/>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5" presetClass="entr" presetSubtype="10" fill="hold" nodeType="clickEffect">
                                  <p:stCondLst>
                                    <p:cond delay="0"/>
                                  </p:stCondLst>
                                  <p:childTnLst>
                                    <p:set>
                                      <p:cBhvr>
                                        <p:cTn id="277" dur="1" fill="hold">
                                          <p:stCondLst>
                                            <p:cond delay="0"/>
                                          </p:stCondLst>
                                        </p:cTn>
                                        <p:tgtEl>
                                          <p:spTgt spid="201"/>
                                        </p:tgtEl>
                                        <p:attrNameLst>
                                          <p:attrName>style.visibility</p:attrName>
                                        </p:attrNameLst>
                                      </p:cBhvr>
                                      <p:to>
                                        <p:strVal val="visible"/>
                                      </p:to>
                                    </p:set>
                                    <p:animEffect transition="in" filter="checkerboard(across)">
                                      <p:cBhvr>
                                        <p:cTn id="278" dur="500"/>
                                        <p:tgtEl>
                                          <p:spTgt spid="201"/>
                                        </p:tgtEl>
                                      </p:cBhvr>
                                    </p:animEffect>
                                  </p:childTnLst>
                                </p:cTn>
                              </p:par>
                              <p:par>
                                <p:cTn id="279" presetID="5" presetClass="entr" presetSubtype="10" fill="hold" nodeType="withEffect">
                                  <p:stCondLst>
                                    <p:cond delay="0"/>
                                  </p:stCondLst>
                                  <p:childTnLst>
                                    <p:set>
                                      <p:cBhvr>
                                        <p:cTn id="280" dur="1" fill="hold">
                                          <p:stCondLst>
                                            <p:cond delay="0"/>
                                          </p:stCondLst>
                                        </p:cTn>
                                        <p:tgtEl>
                                          <p:spTgt spid="203"/>
                                        </p:tgtEl>
                                        <p:attrNameLst>
                                          <p:attrName>style.visibility</p:attrName>
                                        </p:attrNameLst>
                                      </p:cBhvr>
                                      <p:to>
                                        <p:strVal val="visible"/>
                                      </p:to>
                                    </p:set>
                                    <p:animEffect transition="in" filter="checkerboard(across)">
                                      <p:cBhvr>
                                        <p:cTn id="281" dur="500"/>
                                        <p:tgtEl>
                                          <p:spTgt spid="203"/>
                                        </p:tgtEl>
                                      </p:cBhvr>
                                    </p:animEffect>
                                  </p:childTnLst>
                                </p:cTn>
                              </p:par>
                              <p:par>
                                <p:cTn id="282" presetID="5" presetClass="entr" presetSubtype="10" fill="hold" nodeType="withEffect">
                                  <p:stCondLst>
                                    <p:cond delay="0"/>
                                  </p:stCondLst>
                                  <p:childTnLst>
                                    <p:set>
                                      <p:cBhvr>
                                        <p:cTn id="283" dur="1" fill="hold">
                                          <p:stCondLst>
                                            <p:cond delay="0"/>
                                          </p:stCondLst>
                                        </p:cTn>
                                        <p:tgtEl>
                                          <p:spTgt spid="205"/>
                                        </p:tgtEl>
                                        <p:attrNameLst>
                                          <p:attrName>style.visibility</p:attrName>
                                        </p:attrNameLst>
                                      </p:cBhvr>
                                      <p:to>
                                        <p:strVal val="visible"/>
                                      </p:to>
                                    </p:set>
                                    <p:animEffect transition="in" filter="checkerboard(across)">
                                      <p:cBhvr>
                                        <p:cTn id="284" dur="500"/>
                                        <p:tgtEl>
                                          <p:spTgt spid="205"/>
                                        </p:tgtEl>
                                      </p:cBhvr>
                                    </p:animEffect>
                                  </p:childTnLst>
                                </p:cTn>
                              </p:par>
                              <p:par>
                                <p:cTn id="285" presetID="5" presetClass="entr" presetSubtype="10" fill="hold" nodeType="withEffect">
                                  <p:stCondLst>
                                    <p:cond delay="0"/>
                                  </p:stCondLst>
                                  <p:childTnLst>
                                    <p:set>
                                      <p:cBhvr>
                                        <p:cTn id="286" dur="1" fill="hold">
                                          <p:stCondLst>
                                            <p:cond delay="0"/>
                                          </p:stCondLst>
                                        </p:cTn>
                                        <p:tgtEl>
                                          <p:spTgt spid="199"/>
                                        </p:tgtEl>
                                        <p:attrNameLst>
                                          <p:attrName>style.visibility</p:attrName>
                                        </p:attrNameLst>
                                      </p:cBhvr>
                                      <p:to>
                                        <p:strVal val="visible"/>
                                      </p:to>
                                    </p:set>
                                    <p:animEffect transition="in" filter="checkerboard(across)">
                                      <p:cBhvr>
                                        <p:cTn id="287" dur="500"/>
                                        <p:tgtEl>
                                          <p:spTgt spid="199"/>
                                        </p:tgtEl>
                                      </p:cBhvr>
                                    </p:animEffect>
                                  </p:childTnLst>
                                </p:cTn>
                              </p:par>
                              <p:par>
                                <p:cTn id="288" presetID="5" presetClass="entr" presetSubtype="10" fill="hold" nodeType="withEffect">
                                  <p:stCondLst>
                                    <p:cond delay="0"/>
                                  </p:stCondLst>
                                  <p:childTnLst>
                                    <p:set>
                                      <p:cBhvr>
                                        <p:cTn id="289" dur="1" fill="hold">
                                          <p:stCondLst>
                                            <p:cond delay="0"/>
                                          </p:stCondLst>
                                        </p:cTn>
                                        <p:tgtEl>
                                          <p:spTgt spid="195"/>
                                        </p:tgtEl>
                                        <p:attrNameLst>
                                          <p:attrName>style.visibility</p:attrName>
                                        </p:attrNameLst>
                                      </p:cBhvr>
                                      <p:to>
                                        <p:strVal val="visible"/>
                                      </p:to>
                                    </p:set>
                                    <p:animEffect transition="in" filter="checkerboard(across)">
                                      <p:cBhvr>
                                        <p:cTn id="290" dur="500"/>
                                        <p:tgtEl>
                                          <p:spTgt spid="195"/>
                                        </p:tgtEl>
                                      </p:cBhvr>
                                    </p:animEffect>
                                  </p:childTnLst>
                                </p:cTn>
                              </p:par>
                              <p:par>
                                <p:cTn id="291" presetID="5" presetClass="entr" presetSubtype="10" fill="hold" nodeType="withEffect">
                                  <p:stCondLst>
                                    <p:cond delay="0"/>
                                  </p:stCondLst>
                                  <p:childTnLst>
                                    <p:set>
                                      <p:cBhvr>
                                        <p:cTn id="292" dur="1" fill="hold">
                                          <p:stCondLst>
                                            <p:cond delay="0"/>
                                          </p:stCondLst>
                                        </p:cTn>
                                        <p:tgtEl>
                                          <p:spTgt spid="196"/>
                                        </p:tgtEl>
                                        <p:attrNameLst>
                                          <p:attrName>style.visibility</p:attrName>
                                        </p:attrNameLst>
                                      </p:cBhvr>
                                      <p:to>
                                        <p:strVal val="visible"/>
                                      </p:to>
                                    </p:set>
                                    <p:animEffect transition="in" filter="checkerboard(across)">
                                      <p:cBhvr>
                                        <p:cTn id="293" dur="500"/>
                                        <p:tgtEl>
                                          <p:spTgt spid="196"/>
                                        </p:tgtEl>
                                      </p:cBhvr>
                                    </p:animEffect>
                                  </p:childTnLst>
                                </p:cTn>
                              </p:par>
                            </p:childTnLst>
                          </p:cTn>
                        </p:par>
                      </p:childTnLst>
                    </p:cTn>
                  </p:par>
                  <p:par>
                    <p:cTn id="294" fill="hold">
                      <p:stCondLst>
                        <p:cond delay="indefinite"/>
                      </p:stCondLst>
                      <p:childTnLst>
                        <p:par>
                          <p:cTn id="295" fill="hold">
                            <p:stCondLst>
                              <p:cond delay="0"/>
                            </p:stCondLst>
                            <p:childTnLst>
                              <p:par>
                                <p:cTn id="296" presetID="5" presetClass="entr" presetSubtype="10" fill="hold" grpId="0" nodeType="clickEffect">
                                  <p:stCondLst>
                                    <p:cond delay="0"/>
                                  </p:stCondLst>
                                  <p:childTnLst>
                                    <p:set>
                                      <p:cBhvr>
                                        <p:cTn id="297" dur="1" fill="hold">
                                          <p:stCondLst>
                                            <p:cond delay="0"/>
                                          </p:stCondLst>
                                        </p:cTn>
                                        <p:tgtEl>
                                          <p:spTgt spid="207"/>
                                        </p:tgtEl>
                                        <p:attrNameLst>
                                          <p:attrName>style.visibility</p:attrName>
                                        </p:attrNameLst>
                                      </p:cBhvr>
                                      <p:to>
                                        <p:strVal val="visible"/>
                                      </p:to>
                                    </p:set>
                                    <p:animEffect transition="in" filter="checkerboard(across)">
                                      <p:cBhvr>
                                        <p:cTn id="298"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2" grpId="0"/>
      <p:bldP spid="182" grpId="1"/>
      <p:bldP spid="183" grpId="0"/>
      <p:bldP spid="183" grpId="1"/>
      <p:bldP spid="187" grpId="0"/>
      <p:bldP spid="187" grpId="1"/>
      <p:bldP spid="190" grpId="0"/>
      <p:bldP spid="2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219.221.200.61/ywwy/zbsw(E)/pic/ech12-2.jpg"/>
          <p:cNvPicPr>
            <a:picLocks noChangeAspect="1" noChangeArrowheads="1"/>
          </p:cNvPicPr>
          <p:nvPr/>
        </p:nvPicPr>
        <p:blipFill>
          <a:blip r:embed="rId2" cstate="print"/>
          <a:srcRect/>
          <a:stretch>
            <a:fillRect/>
          </a:stretch>
        </p:blipFill>
        <p:spPr bwMode="auto">
          <a:xfrm>
            <a:off x="714348" y="71438"/>
            <a:ext cx="7990176" cy="67151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fontScale="90000"/>
          </a:bodyPr>
          <a:lstStyle/>
          <a:p>
            <a:r>
              <a:rPr lang="en-GB" dirty="0" smtClean="0"/>
              <a:t>You’re too specialised</a:t>
            </a:r>
            <a:endParaRPr lang="en-GB" dirty="0"/>
          </a:p>
        </p:txBody>
      </p:sp>
      <p:sp>
        <p:nvSpPr>
          <p:cNvPr id="3" name="Content Placeholder 2"/>
          <p:cNvSpPr>
            <a:spLocks noGrp="1"/>
          </p:cNvSpPr>
          <p:nvPr>
            <p:ph idx="1"/>
          </p:nvPr>
        </p:nvSpPr>
        <p:spPr>
          <a:xfrm>
            <a:off x="214282" y="785794"/>
            <a:ext cx="8715436" cy="5857916"/>
          </a:xfrm>
        </p:spPr>
        <p:txBody>
          <a:bodyPr>
            <a:normAutofit/>
          </a:bodyPr>
          <a:lstStyle/>
          <a:p>
            <a:r>
              <a:rPr lang="en-GB" sz="2800" dirty="0" smtClean="0"/>
              <a:t>In an adult, all cells are </a:t>
            </a:r>
            <a:r>
              <a:rPr lang="en-GB" sz="2800" b="1" dirty="0" smtClean="0">
                <a:solidFill>
                  <a:srgbClr val="FF0000"/>
                </a:solidFill>
              </a:rPr>
              <a:t>specialised</a:t>
            </a:r>
            <a:r>
              <a:rPr lang="en-GB" sz="2800" dirty="0" smtClean="0"/>
              <a:t>.</a:t>
            </a:r>
          </a:p>
          <a:p>
            <a:r>
              <a:rPr lang="en-GB" sz="2800" dirty="0" smtClean="0"/>
              <a:t>They have already been through the process of </a:t>
            </a:r>
            <a:r>
              <a:rPr lang="en-GB" sz="2800" b="1" dirty="0" smtClean="0">
                <a:solidFill>
                  <a:srgbClr val="00B050"/>
                </a:solidFill>
              </a:rPr>
              <a:t>differentiation</a:t>
            </a:r>
            <a:r>
              <a:rPr lang="en-GB" sz="2800" dirty="0" smtClean="0"/>
              <a:t> and cannot transform into another type of cell.</a:t>
            </a:r>
          </a:p>
        </p:txBody>
      </p:sp>
      <p:sp>
        <p:nvSpPr>
          <p:cNvPr id="16" name="Content Placeholder 2"/>
          <p:cNvSpPr txBox="1">
            <a:spLocks/>
          </p:cNvSpPr>
          <p:nvPr/>
        </p:nvSpPr>
        <p:spPr>
          <a:xfrm>
            <a:off x="214282" y="2857496"/>
            <a:ext cx="4429156" cy="38576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Only embryonic stem</a:t>
            </a:r>
            <a:r>
              <a:rPr kumimoji="0" lang="en-GB" sz="2800" b="0" i="0" u="none" strike="noStrike" kern="1200" cap="none" spc="0" normalizeH="0" noProof="0" dirty="0" smtClean="0">
                <a:ln>
                  <a:noFill/>
                </a:ln>
                <a:solidFill>
                  <a:schemeClr val="tx1"/>
                </a:solidFill>
                <a:effectLst/>
                <a:uLnTx/>
                <a:uFillTx/>
                <a:latin typeface="+mn-lt"/>
                <a:ea typeface="+mn-ea"/>
                <a:cs typeface="+mn-cs"/>
              </a:rPr>
              <a:t> cells have the capacity to become </a:t>
            </a:r>
            <a:r>
              <a:rPr kumimoji="0" lang="en-GB" sz="2800" b="1" i="1" u="sng" strike="noStrike" kern="1200" cap="none" spc="0" normalizeH="0" noProof="0" dirty="0" smtClean="0">
                <a:ln>
                  <a:noFill/>
                </a:ln>
                <a:solidFill>
                  <a:srgbClr val="0070C0"/>
                </a:solidFill>
                <a:effectLst/>
                <a:uLnTx/>
                <a:uFillTx/>
                <a:latin typeface="+mn-lt"/>
                <a:ea typeface="+mn-ea"/>
                <a:cs typeface="+mn-cs"/>
              </a:rPr>
              <a:t>any</a:t>
            </a:r>
            <a:r>
              <a:rPr kumimoji="0" lang="en-GB" sz="2800" b="1" i="0" u="none" strike="noStrike" kern="1200" cap="none" spc="0" normalizeH="0" noProof="0" dirty="0" smtClean="0">
                <a:ln>
                  <a:noFill/>
                </a:ln>
                <a:solidFill>
                  <a:srgbClr val="0070C0"/>
                </a:solidFill>
                <a:effectLst/>
                <a:uLnTx/>
                <a:uFillTx/>
                <a:latin typeface="+mn-lt"/>
                <a:ea typeface="+mn-ea"/>
                <a:cs typeface="+mn-cs"/>
              </a:rPr>
              <a:t> type of cell</a:t>
            </a:r>
            <a:r>
              <a:rPr kumimoji="0" lang="en-GB" sz="2800" b="0" i="0" u="none" strike="noStrike" kern="1200" cap="none" spc="0" normalizeH="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800" baseline="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800" b="0" i="0" u="none" strike="noStrike" kern="1200" cap="none" spc="0" normalizeH="0" noProof="0" dirty="0" smtClean="0">
                <a:ln>
                  <a:noFill/>
                </a:ln>
                <a:solidFill>
                  <a:schemeClr val="tx1"/>
                </a:solidFill>
                <a:effectLst/>
                <a:uLnTx/>
                <a:uFillTx/>
                <a:latin typeface="+mn-lt"/>
                <a:ea typeface="+mn-ea"/>
                <a:cs typeface="+mn-cs"/>
              </a:rPr>
              <a:t>We call this ability....</a:t>
            </a:r>
          </a:p>
          <a:p>
            <a:pPr marL="342900" marR="0" lvl="0" indent="-342900" algn="ctr" defTabSz="914400" rtl="0" eaLnBrk="1" fontAlgn="auto" latinLnBrk="0" hangingPunct="1">
              <a:lnSpc>
                <a:spcPct val="100000"/>
              </a:lnSpc>
              <a:spcBef>
                <a:spcPct val="20000"/>
              </a:spcBef>
              <a:spcAft>
                <a:spcPts val="0"/>
              </a:spcAft>
              <a:buClrTx/>
              <a:buSzTx/>
              <a:tabLst/>
              <a:defRPr/>
            </a:pPr>
            <a:r>
              <a:rPr lang="en-GB" sz="5400" b="1"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totipotency</a:t>
            </a:r>
            <a:endParaRPr kumimoji="0" lang="en-GB" sz="54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endParaRPr>
          </a:p>
        </p:txBody>
      </p:sp>
      <p:pic>
        <p:nvPicPr>
          <p:cNvPr id="16386" name="Picture 2" descr="http://trueslant.com/katiedrummond/files/2009/05/stem-cell-harvest.jpg"/>
          <p:cNvPicPr>
            <a:picLocks noChangeAspect="1" noChangeArrowheads="1"/>
          </p:cNvPicPr>
          <p:nvPr/>
        </p:nvPicPr>
        <p:blipFill>
          <a:blip r:embed="rId2" cstate="print"/>
          <a:srcRect/>
          <a:stretch>
            <a:fillRect/>
          </a:stretch>
        </p:blipFill>
        <p:spPr bwMode="auto">
          <a:xfrm>
            <a:off x="4714876" y="2428868"/>
            <a:ext cx="3929090" cy="39290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7" dur="500"/>
                                        <p:tgtEl>
                                          <p:spTgt spid="16">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checkerboard(across)">
                                      <p:cBhvr>
                                        <p:cTn id="20" dur="500"/>
                                        <p:tgtEl>
                                          <p:spTgt spid="1638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checkerboard(across)">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6">
                                            <p:txEl>
                                              <p:pRg st="3" end="3"/>
                                            </p:txEl>
                                          </p:spTgt>
                                        </p:tgtEl>
                                        <p:attrNameLst>
                                          <p:attrName>style.visibility</p:attrName>
                                        </p:attrNameLst>
                                      </p:cBhvr>
                                      <p:to>
                                        <p:strVal val="visible"/>
                                      </p:to>
                                    </p:set>
                                    <p:animEffect transition="in" filter="checkerboard(across)">
                                      <p:cBhvr>
                                        <p:cTn id="30"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1369</Words>
  <Application>Microsoft Office PowerPoint</Application>
  <PresentationFormat>On-screen Show (4:3)</PresentationFormat>
  <Paragraphs>146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15.1 Totipotency and Cell Specialisation</vt:lpstr>
      <vt:lpstr>Learning Objectives</vt:lpstr>
      <vt:lpstr>Totipotency</vt:lpstr>
      <vt:lpstr>Growth and Development</vt:lpstr>
      <vt:lpstr>Growth and Development</vt:lpstr>
      <vt:lpstr>Slide 6</vt:lpstr>
      <vt:lpstr>Slide 7</vt:lpstr>
      <vt:lpstr>Slide 8</vt:lpstr>
      <vt:lpstr>You’re too specialised</vt:lpstr>
      <vt:lpstr>Totipotency</vt:lpstr>
      <vt:lpstr>Slide 11</vt:lpstr>
      <vt:lpstr>Unused library</vt:lpstr>
      <vt:lpstr>Taking a specific route...</vt:lpstr>
      <vt:lpstr>multipotency</vt:lpstr>
      <vt:lpstr>Animal cells are one-hit-wonders...</vt:lpstr>
      <vt:lpstr>Except for a select few...</vt:lpstr>
      <vt:lpstr>Slide 17</vt:lpstr>
      <vt:lpstr>Using stem cells to treat disorders</vt:lpstr>
      <vt:lpstr>Stem Cells in Medicine</vt:lpstr>
      <vt:lpstr>How about stem cells from an embryo?</vt:lpstr>
      <vt:lpstr>Ethics of Stem Cell Research</vt:lpstr>
      <vt:lpstr>Unwanted embryos</vt:lpstr>
      <vt:lpstr>Umbilical cords</vt:lpstr>
      <vt:lpstr>Plenary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kamaljeet singh</dc:creator>
  <cp:lastModifiedBy> </cp:lastModifiedBy>
  <cp:revision>45</cp:revision>
  <dcterms:created xsi:type="dcterms:W3CDTF">2010-03-01T18:19:41Z</dcterms:created>
  <dcterms:modified xsi:type="dcterms:W3CDTF">2010-03-02T13:30:15Z</dcterms:modified>
</cp:coreProperties>
</file>