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2" r:id="rId7"/>
    <p:sldId id="263" r:id="rId8"/>
    <p:sldId id="264" r:id="rId9"/>
    <p:sldId id="266" r:id="rId10"/>
    <p:sldId id="260" r:id="rId11"/>
    <p:sldId id="261" r:id="rId12"/>
    <p:sldId id="268" r:id="rId13"/>
    <p:sldId id="267" r:id="rId14"/>
    <p:sldId id="270" r:id="rId15"/>
    <p:sldId id="271" r:id="rId16"/>
    <p:sldId id="269"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A94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0" d="100"/>
          <a:sy n="60" d="100"/>
        </p:scale>
        <p:origin x="-732" y="-3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4E0E66A-362D-41D3-A4D4-DCE2559E4B4F}" type="datetimeFigureOut">
              <a:rPr lang="en-US" smtClean="0"/>
              <a:t>3/9/2010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2751A1-AA45-4930-B447-70EC51E3DD14}"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E0E66A-362D-41D3-A4D4-DCE2559E4B4F}" type="datetimeFigureOut">
              <a:rPr lang="en-US" smtClean="0"/>
              <a:t>3/9/2010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2751A1-AA45-4930-B447-70EC51E3DD14}"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E0E66A-362D-41D3-A4D4-DCE2559E4B4F}" type="datetimeFigureOut">
              <a:rPr lang="en-US" smtClean="0"/>
              <a:t>3/9/2010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2751A1-AA45-4930-B447-70EC51E3DD14}"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E0E66A-362D-41D3-A4D4-DCE2559E4B4F}" type="datetimeFigureOut">
              <a:rPr lang="en-US" smtClean="0"/>
              <a:t>3/9/2010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2751A1-AA45-4930-B447-70EC51E3DD14}"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E0E66A-362D-41D3-A4D4-DCE2559E4B4F}" type="datetimeFigureOut">
              <a:rPr lang="en-US" smtClean="0"/>
              <a:t>3/9/2010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2751A1-AA45-4930-B447-70EC51E3DD14}"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4E0E66A-362D-41D3-A4D4-DCE2559E4B4F}" type="datetimeFigureOut">
              <a:rPr lang="en-US" smtClean="0"/>
              <a:t>3/9/2010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2751A1-AA45-4930-B447-70EC51E3DD14}"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4E0E66A-362D-41D3-A4D4-DCE2559E4B4F}" type="datetimeFigureOut">
              <a:rPr lang="en-US" smtClean="0"/>
              <a:t>3/9/2010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72751A1-AA45-4930-B447-70EC51E3DD14}"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4E0E66A-362D-41D3-A4D4-DCE2559E4B4F}" type="datetimeFigureOut">
              <a:rPr lang="en-US" smtClean="0"/>
              <a:t>3/9/2010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72751A1-AA45-4930-B447-70EC51E3DD14}"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E0E66A-362D-41D3-A4D4-DCE2559E4B4F}" type="datetimeFigureOut">
              <a:rPr lang="en-US" smtClean="0"/>
              <a:t>3/9/2010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72751A1-AA45-4930-B447-70EC51E3DD14}"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E0E66A-362D-41D3-A4D4-DCE2559E4B4F}" type="datetimeFigureOut">
              <a:rPr lang="en-US" smtClean="0"/>
              <a:t>3/9/2010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2751A1-AA45-4930-B447-70EC51E3DD14}"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E0E66A-362D-41D3-A4D4-DCE2559E4B4F}" type="datetimeFigureOut">
              <a:rPr lang="en-US" smtClean="0"/>
              <a:t>3/9/2010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2751A1-AA45-4930-B447-70EC51E3DD14}"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E0E66A-362D-41D3-A4D4-DCE2559E4B4F}" type="datetimeFigureOut">
              <a:rPr lang="en-US" smtClean="0"/>
              <a:t>3/9/2010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2751A1-AA45-4930-B447-70EC51E3DD14}"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15.2 Regulation of Transcription &amp; Translation</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hormones</a:t>
            </a:r>
            <a:endParaRPr lang="en-GB" dirty="0"/>
          </a:p>
        </p:txBody>
      </p:sp>
      <p:sp>
        <p:nvSpPr>
          <p:cNvPr id="3" name="Text Placeholder 2"/>
          <p:cNvSpPr>
            <a:spLocks noGrp="1"/>
          </p:cNvSpPr>
          <p:nvPr>
            <p:ph type="body" idx="1"/>
          </p:nvPr>
        </p:nvSpPr>
        <p:spPr/>
        <p:txBody>
          <a:bodyPr/>
          <a:lstStyle/>
          <a:p>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428628"/>
          </a:xfrm>
        </p:spPr>
        <p:txBody>
          <a:bodyPr>
            <a:noAutofit/>
          </a:bodyPr>
          <a:lstStyle/>
          <a:p>
            <a:r>
              <a:rPr lang="en-GB" sz="3200" dirty="0" smtClean="0"/>
              <a:t>There are 2 Mechanisms of Hormone Action</a:t>
            </a:r>
            <a:endParaRPr lang="en-GB" sz="3200" dirty="0"/>
          </a:p>
        </p:txBody>
      </p:sp>
      <p:sp>
        <p:nvSpPr>
          <p:cNvPr id="3" name="Content Placeholder 2"/>
          <p:cNvSpPr>
            <a:spLocks noGrp="1"/>
          </p:cNvSpPr>
          <p:nvPr>
            <p:ph idx="1"/>
          </p:nvPr>
        </p:nvSpPr>
        <p:spPr>
          <a:xfrm>
            <a:off x="142844" y="642918"/>
            <a:ext cx="8858312" cy="6072230"/>
          </a:xfrm>
        </p:spPr>
        <p:txBody>
          <a:bodyPr>
            <a:normAutofit/>
          </a:bodyPr>
          <a:lstStyle/>
          <a:p>
            <a:r>
              <a:rPr lang="en-GB" sz="2600" dirty="0" smtClean="0"/>
              <a:t>The first mechanism involves </a:t>
            </a:r>
            <a:r>
              <a:rPr lang="en-GB" sz="2600" b="1" dirty="0" smtClean="0">
                <a:solidFill>
                  <a:srgbClr val="FF0000"/>
                </a:solidFill>
              </a:rPr>
              <a:t>protein hormones </a:t>
            </a:r>
            <a:r>
              <a:rPr lang="en-GB" sz="2600" dirty="0" smtClean="0"/>
              <a:t>(such as insulin) and molecules called </a:t>
            </a:r>
            <a:r>
              <a:rPr lang="en-GB" sz="2600" b="1" dirty="0" smtClean="0">
                <a:solidFill>
                  <a:srgbClr val="00B050"/>
                </a:solidFill>
              </a:rPr>
              <a:t>second messengers</a:t>
            </a:r>
            <a:r>
              <a:rPr lang="en-GB" sz="2600" dirty="0" smtClean="0"/>
              <a:t>.</a:t>
            </a:r>
          </a:p>
          <a:p>
            <a:endParaRPr lang="en-GB" sz="2600" b="1" i="1" dirty="0"/>
          </a:p>
          <a:p>
            <a:r>
              <a:rPr lang="en-GB" sz="2600" dirty="0" smtClean="0"/>
              <a:t>Transcription and translation though, are regulated via the </a:t>
            </a:r>
            <a:r>
              <a:rPr lang="en-GB" sz="2600" b="1" dirty="0" smtClean="0">
                <a:solidFill>
                  <a:srgbClr val="00B050"/>
                </a:solidFill>
              </a:rPr>
              <a:t>other</a:t>
            </a:r>
            <a:r>
              <a:rPr lang="en-GB" sz="2600" dirty="0" smtClean="0"/>
              <a:t> hormone mechanism, which involves </a:t>
            </a:r>
            <a:r>
              <a:rPr lang="en-GB" sz="2600" b="1" dirty="0" smtClean="0">
                <a:solidFill>
                  <a:srgbClr val="0070C0"/>
                </a:solidFill>
              </a:rPr>
              <a:t>lipid-soluble hormones</a:t>
            </a:r>
            <a:r>
              <a:rPr lang="en-GB" sz="2600" dirty="0" smtClean="0"/>
              <a:t> (such as oestrogen).</a:t>
            </a:r>
          </a:p>
          <a:p>
            <a:pPr algn="ctr">
              <a:buNone/>
            </a:pPr>
            <a:endParaRPr lang="en-GB" sz="2600" b="1" dirty="0">
              <a:solidFill>
                <a:srgbClr val="00B050"/>
              </a:solidFill>
            </a:endParaRPr>
          </a:p>
          <a:p>
            <a:pPr algn="ctr">
              <a:buNone/>
            </a:pPr>
            <a:endParaRPr lang="en-GB" sz="2600" dirty="0"/>
          </a:p>
        </p:txBody>
      </p:sp>
      <p:sp>
        <p:nvSpPr>
          <p:cNvPr id="4" name="TextBox 3"/>
          <p:cNvSpPr txBox="1"/>
          <p:nvPr/>
        </p:nvSpPr>
        <p:spPr>
          <a:xfrm>
            <a:off x="785786" y="3643314"/>
            <a:ext cx="2928958" cy="230832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GB" sz="2400" b="1" dirty="0" smtClean="0"/>
              <a:t>Protein Hormones</a:t>
            </a:r>
          </a:p>
          <a:p>
            <a:pPr algn="ctr"/>
            <a:endParaRPr lang="en-GB" sz="2400" b="1" dirty="0"/>
          </a:p>
          <a:p>
            <a:pPr algn="ctr"/>
            <a:r>
              <a:rPr lang="en-GB" sz="2400" b="1" dirty="0" smtClean="0"/>
              <a:t>Act via Second Messengers</a:t>
            </a:r>
          </a:p>
          <a:p>
            <a:pPr algn="ctr"/>
            <a:endParaRPr lang="en-GB" sz="2400" b="1" dirty="0"/>
          </a:p>
          <a:p>
            <a:pPr algn="ctr"/>
            <a:r>
              <a:rPr lang="en-GB" sz="2400" b="1" dirty="0" smtClean="0"/>
              <a:t>e.g. Insulin</a:t>
            </a:r>
            <a:endParaRPr lang="en-GB" sz="2400" b="1" dirty="0"/>
          </a:p>
        </p:txBody>
      </p:sp>
      <p:sp>
        <p:nvSpPr>
          <p:cNvPr id="5" name="TextBox 4"/>
          <p:cNvSpPr txBox="1"/>
          <p:nvPr/>
        </p:nvSpPr>
        <p:spPr>
          <a:xfrm>
            <a:off x="5357818" y="3643314"/>
            <a:ext cx="2928958" cy="230832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2400" b="1" dirty="0" smtClean="0"/>
              <a:t>Lipid-Soluble Hormones</a:t>
            </a:r>
          </a:p>
          <a:p>
            <a:pPr algn="ctr"/>
            <a:endParaRPr lang="en-GB" sz="2400" b="1" dirty="0"/>
          </a:p>
          <a:p>
            <a:pPr algn="ctr"/>
            <a:r>
              <a:rPr lang="en-GB" sz="2400" b="1" dirty="0" smtClean="0"/>
              <a:t>Act Directly</a:t>
            </a:r>
          </a:p>
          <a:p>
            <a:pPr algn="ctr"/>
            <a:endParaRPr lang="en-GB" sz="2400" b="1" dirty="0"/>
          </a:p>
          <a:p>
            <a:pPr algn="ctr"/>
            <a:r>
              <a:rPr lang="en-GB" sz="2400" b="1" dirty="0" smtClean="0"/>
              <a:t>e.g. Oestrogen</a:t>
            </a:r>
            <a:endParaRPr lang="en-GB"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heckerboard(across)">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4282" y="1000109"/>
            <a:ext cx="8715436" cy="5715039"/>
          </a:xfrm>
        </p:spPr>
        <p:txBody>
          <a:bodyPr>
            <a:noAutofit/>
          </a:bodyPr>
          <a:lstStyle/>
          <a:p>
            <a:r>
              <a:rPr lang="en-GB" sz="3400" dirty="0" smtClean="0"/>
              <a:t>Hormones like oestrogen can </a:t>
            </a:r>
            <a:r>
              <a:rPr lang="en-GB" sz="3400" b="1" dirty="0" smtClean="0"/>
              <a:t>switch on a gene</a:t>
            </a:r>
            <a:r>
              <a:rPr lang="en-GB" sz="3400" dirty="0" smtClean="0"/>
              <a:t> and start transcription.</a:t>
            </a:r>
            <a:br>
              <a:rPr lang="en-GB" sz="3400" dirty="0" smtClean="0"/>
            </a:br>
            <a:r>
              <a:rPr lang="en-GB" sz="3400" dirty="0"/>
              <a:t/>
            </a:r>
            <a:br>
              <a:rPr lang="en-GB" sz="3400" dirty="0"/>
            </a:br>
            <a:r>
              <a:rPr lang="en-GB" sz="3400" dirty="0" smtClean="0"/>
              <a:t>They do this by </a:t>
            </a:r>
            <a:r>
              <a:rPr lang="en-GB" sz="3400" b="1" dirty="0" smtClean="0"/>
              <a:t>binding to their receptor</a:t>
            </a:r>
            <a:r>
              <a:rPr lang="en-GB" sz="3400" dirty="0" smtClean="0"/>
              <a:t> on the transcription factor.</a:t>
            </a:r>
            <a:br>
              <a:rPr lang="en-GB" sz="3400" dirty="0" smtClean="0"/>
            </a:br>
            <a:r>
              <a:rPr lang="en-GB" sz="3400" dirty="0"/>
              <a:t/>
            </a:r>
            <a:br>
              <a:rPr lang="en-GB" sz="3400" dirty="0"/>
            </a:br>
            <a:r>
              <a:rPr lang="en-GB" sz="3400" dirty="0" smtClean="0"/>
              <a:t>This </a:t>
            </a:r>
            <a:r>
              <a:rPr lang="en-GB" sz="3400" b="1" dirty="0" smtClean="0"/>
              <a:t>changes the transcription factors shape</a:t>
            </a:r>
            <a:r>
              <a:rPr lang="en-GB" sz="3400" dirty="0" smtClean="0"/>
              <a:t>, and thus </a:t>
            </a:r>
            <a:r>
              <a:rPr lang="en-GB" sz="3400" b="1" dirty="0" smtClean="0"/>
              <a:t>releases the inhibitor molecule</a:t>
            </a:r>
            <a:r>
              <a:rPr lang="en-GB" sz="3400" dirty="0" smtClean="0"/>
              <a:t>.</a:t>
            </a:r>
            <a:br>
              <a:rPr lang="en-GB" sz="3400" dirty="0" smtClean="0"/>
            </a:br>
            <a:r>
              <a:rPr lang="en-GB" sz="3400" dirty="0"/>
              <a:t/>
            </a:r>
            <a:br>
              <a:rPr lang="en-GB" sz="3400" dirty="0"/>
            </a:br>
            <a:r>
              <a:rPr lang="en-GB" sz="3400" dirty="0" smtClean="0"/>
              <a:t>The transcription factor can then </a:t>
            </a:r>
            <a:r>
              <a:rPr lang="en-GB" sz="3400" b="1" dirty="0" smtClean="0"/>
              <a:t>bind to DNA</a:t>
            </a:r>
            <a:r>
              <a:rPr lang="en-GB" sz="3400" dirty="0" smtClean="0"/>
              <a:t>, starting up the process of transcription.</a:t>
            </a:r>
            <a:br>
              <a:rPr lang="en-GB" sz="3400" dirty="0" smtClean="0"/>
            </a:br>
            <a:r>
              <a:rPr lang="en-GB" sz="3400" dirty="0"/>
              <a:t/>
            </a:r>
            <a:br>
              <a:rPr lang="en-GB" sz="3400" dirty="0"/>
            </a:br>
            <a:endParaRPr lang="en-GB" sz="3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9"/>
          <p:cNvSpPr/>
          <p:nvPr/>
        </p:nvSpPr>
        <p:spPr>
          <a:xfrm>
            <a:off x="1765738" y="-1135117"/>
            <a:ext cx="8452945" cy="9564413"/>
          </a:xfrm>
          <a:custGeom>
            <a:avLst/>
            <a:gdLst>
              <a:gd name="connsiteX0" fmla="*/ 2475186 w 8452945"/>
              <a:gd name="connsiteY0" fmla="*/ 8497614 h 9564413"/>
              <a:gd name="connsiteX1" fmla="*/ 2349062 w 8452945"/>
              <a:gd name="connsiteY1" fmla="*/ 6148551 h 9564413"/>
              <a:gd name="connsiteX2" fmla="*/ 867103 w 8452945"/>
              <a:gd name="connsiteY2" fmla="*/ 2002220 h 9564413"/>
              <a:gd name="connsiteX3" fmla="*/ 0 w 8452945"/>
              <a:gd name="connsiteY3" fmla="*/ 882869 h 9564413"/>
              <a:gd name="connsiteX4" fmla="*/ 867103 w 8452945"/>
              <a:gd name="connsiteY4" fmla="*/ 867103 h 9564413"/>
              <a:gd name="connsiteX5" fmla="*/ 4524703 w 8452945"/>
              <a:gd name="connsiteY5" fmla="*/ 945931 h 9564413"/>
              <a:gd name="connsiteX6" fmla="*/ 7551683 w 8452945"/>
              <a:gd name="connsiteY6" fmla="*/ 1024758 h 9564413"/>
              <a:gd name="connsiteX7" fmla="*/ 7646276 w 8452945"/>
              <a:gd name="connsiteY7" fmla="*/ 1229710 h 9564413"/>
              <a:gd name="connsiteX8" fmla="*/ 7583214 w 8452945"/>
              <a:gd name="connsiteY8" fmla="*/ 8403020 h 9564413"/>
              <a:gd name="connsiteX9" fmla="*/ 7709338 w 8452945"/>
              <a:gd name="connsiteY9" fmla="*/ 8198069 h 9564413"/>
              <a:gd name="connsiteX10" fmla="*/ 3121572 w 8452945"/>
              <a:gd name="connsiteY10" fmla="*/ 8229600 h 9564413"/>
              <a:gd name="connsiteX11" fmla="*/ 2869324 w 8452945"/>
              <a:gd name="connsiteY11" fmla="*/ 8513379 h 9564413"/>
              <a:gd name="connsiteX12" fmla="*/ 2648607 w 8452945"/>
              <a:gd name="connsiteY12" fmla="*/ 8734096 h 9564413"/>
              <a:gd name="connsiteX13" fmla="*/ 2459421 w 8452945"/>
              <a:gd name="connsiteY13" fmla="*/ 8607972 h 9564413"/>
              <a:gd name="connsiteX14" fmla="*/ 2475186 w 8452945"/>
              <a:gd name="connsiteY14" fmla="*/ 8497614 h 9564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452945" h="9564413">
                <a:moveTo>
                  <a:pt x="2475186" y="8497614"/>
                </a:moveTo>
                <a:cubicBezTo>
                  <a:pt x="2456793" y="8087711"/>
                  <a:pt x="2617076" y="7231117"/>
                  <a:pt x="2349062" y="6148551"/>
                </a:cubicBezTo>
                <a:cubicBezTo>
                  <a:pt x="2081048" y="5065985"/>
                  <a:pt x="1258613" y="2879834"/>
                  <a:pt x="867103" y="2002220"/>
                </a:cubicBezTo>
                <a:cubicBezTo>
                  <a:pt x="475593" y="1124606"/>
                  <a:pt x="0" y="1072055"/>
                  <a:pt x="0" y="882869"/>
                </a:cubicBezTo>
                <a:cubicBezTo>
                  <a:pt x="0" y="693683"/>
                  <a:pt x="867103" y="867103"/>
                  <a:pt x="867103" y="867103"/>
                </a:cubicBezTo>
                <a:lnTo>
                  <a:pt x="4524703" y="945931"/>
                </a:lnTo>
                <a:cubicBezTo>
                  <a:pt x="5638800" y="972207"/>
                  <a:pt x="7031421" y="977462"/>
                  <a:pt x="7551683" y="1024758"/>
                </a:cubicBezTo>
                <a:cubicBezTo>
                  <a:pt x="8071945" y="1072054"/>
                  <a:pt x="7641021" y="0"/>
                  <a:pt x="7646276" y="1229710"/>
                </a:cubicBezTo>
                <a:cubicBezTo>
                  <a:pt x="7651531" y="2459420"/>
                  <a:pt x="7572704" y="7241627"/>
                  <a:pt x="7583214" y="8403020"/>
                </a:cubicBezTo>
                <a:cubicBezTo>
                  <a:pt x="7593724" y="9564413"/>
                  <a:pt x="8452945" y="8226972"/>
                  <a:pt x="7709338" y="8198069"/>
                </a:cubicBezTo>
                <a:cubicBezTo>
                  <a:pt x="6965731" y="8169166"/>
                  <a:pt x="3928241" y="8177048"/>
                  <a:pt x="3121572" y="8229600"/>
                </a:cubicBezTo>
                <a:cubicBezTo>
                  <a:pt x="2314903" y="8282152"/>
                  <a:pt x="2948152" y="8429296"/>
                  <a:pt x="2869324" y="8513379"/>
                </a:cubicBezTo>
                <a:cubicBezTo>
                  <a:pt x="2790497" y="8597462"/>
                  <a:pt x="2716924" y="8718331"/>
                  <a:pt x="2648607" y="8734096"/>
                </a:cubicBezTo>
                <a:cubicBezTo>
                  <a:pt x="2580290" y="8749861"/>
                  <a:pt x="2485697" y="8650013"/>
                  <a:pt x="2459421" y="8607972"/>
                </a:cubicBezTo>
                <a:cubicBezTo>
                  <a:pt x="2433145" y="8565931"/>
                  <a:pt x="2493579" y="8907517"/>
                  <a:pt x="2475186" y="8497614"/>
                </a:cubicBezTo>
                <a:close/>
              </a:path>
            </a:pathLst>
          </a:custGeom>
          <a:solidFill>
            <a:srgbClr val="E4A9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Freeform 4"/>
          <p:cNvSpPr/>
          <p:nvPr/>
        </p:nvSpPr>
        <p:spPr>
          <a:xfrm>
            <a:off x="-541361" y="-484495"/>
            <a:ext cx="5613427" cy="7679140"/>
          </a:xfrm>
          <a:custGeom>
            <a:avLst/>
            <a:gdLst>
              <a:gd name="connsiteX0" fmla="*/ 4062483 w 8275093"/>
              <a:gd name="connsiteY0" fmla="*/ 156949 h 7679140"/>
              <a:gd name="connsiteX1" fmla="*/ 5154304 w 8275093"/>
              <a:gd name="connsiteY1" fmla="*/ 1112292 h 7679140"/>
              <a:gd name="connsiteX2" fmla="*/ 5727510 w 8275093"/>
              <a:gd name="connsiteY2" fmla="*/ 1835623 h 7679140"/>
              <a:gd name="connsiteX3" fmla="*/ 6682854 w 8275093"/>
              <a:gd name="connsiteY3" fmla="*/ 3118513 h 7679140"/>
              <a:gd name="connsiteX4" fmla="*/ 7269707 w 8275093"/>
              <a:gd name="connsiteY4" fmla="*/ 4155743 h 7679140"/>
              <a:gd name="connsiteX5" fmla="*/ 7474424 w 8275093"/>
              <a:gd name="connsiteY5" fmla="*/ 4865426 h 7679140"/>
              <a:gd name="connsiteX6" fmla="*/ 7679140 w 8275093"/>
              <a:gd name="connsiteY6" fmla="*/ 5820770 h 7679140"/>
              <a:gd name="connsiteX7" fmla="*/ 7665492 w 8275093"/>
              <a:gd name="connsiteY7" fmla="*/ 6107373 h 7679140"/>
              <a:gd name="connsiteX8" fmla="*/ 7706436 w 8275093"/>
              <a:gd name="connsiteY8" fmla="*/ 6830704 h 7679140"/>
              <a:gd name="connsiteX9" fmla="*/ 7706436 w 8275093"/>
              <a:gd name="connsiteY9" fmla="*/ 7390262 h 7679140"/>
              <a:gd name="connsiteX10" fmla="*/ 7310651 w 8275093"/>
              <a:gd name="connsiteY10" fmla="*/ 7635922 h 7679140"/>
              <a:gd name="connsiteX11" fmla="*/ 1919785 w 8275093"/>
              <a:gd name="connsiteY11" fmla="*/ 7649570 h 7679140"/>
              <a:gd name="connsiteX12" fmla="*/ 459474 w 8275093"/>
              <a:gd name="connsiteY12" fmla="*/ 7540388 h 7679140"/>
              <a:gd name="connsiteX13" fmla="*/ 118280 w 8275093"/>
              <a:gd name="connsiteY13" fmla="*/ 6857999 h 7679140"/>
              <a:gd name="connsiteX14" fmla="*/ 22746 w 8275093"/>
              <a:gd name="connsiteY14" fmla="*/ 3268638 h 7679140"/>
              <a:gd name="connsiteX15" fmla="*/ 254758 w 8275093"/>
              <a:gd name="connsiteY15" fmla="*/ 907576 h 7679140"/>
              <a:gd name="connsiteX16" fmla="*/ 623248 w 8275093"/>
              <a:gd name="connsiteY16" fmla="*/ 266131 h 7679140"/>
              <a:gd name="connsiteX17" fmla="*/ 1851546 w 8275093"/>
              <a:gd name="connsiteY17" fmla="*/ 225188 h 7679140"/>
              <a:gd name="connsiteX18" fmla="*/ 3093492 w 8275093"/>
              <a:gd name="connsiteY18" fmla="*/ 170596 h 7679140"/>
              <a:gd name="connsiteX19" fmla="*/ 4062483 w 8275093"/>
              <a:gd name="connsiteY19" fmla="*/ 156949 h 7679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275093" h="7679140">
                <a:moveTo>
                  <a:pt x="4062483" y="156949"/>
                </a:moveTo>
                <a:cubicBezTo>
                  <a:pt x="4405952" y="313898"/>
                  <a:pt x="4876800" y="832513"/>
                  <a:pt x="5154304" y="1112292"/>
                </a:cubicBezTo>
                <a:cubicBezTo>
                  <a:pt x="5431808" y="1392071"/>
                  <a:pt x="5472752" y="1501253"/>
                  <a:pt x="5727510" y="1835623"/>
                </a:cubicBezTo>
                <a:cubicBezTo>
                  <a:pt x="5982268" y="2169993"/>
                  <a:pt x="6425821" y="2731826"/>
                  <a:pt x="6682854" y="3118513"/>
                </a:cubicBezTo>
                <a:cubicBezTo>
                  <a:pt x="6939887" y="3505200"/>
                  <a:pt x="7137779" y="3864591"/>
                  <a:pt x="7269707" y="4155743"/>
                </a:cubicBezTo>
                <a:cubicBezTo>
                  <a:pt x="7401635" y="4446895"/>
                  <a:pt x="7406185" y="4587922"/>
                  <a:pt x="7474424" y="4865426"/>
                </a:cubicBezTo>
                <a:cubicBezTo>
                  <a:pt x="7542663" y="5142931"/>
                  <a:pt x="7647295" y="5613779"/>
                  <a:pt x="7679140" y="5820770"/>
                </a:cubicBezTo>
                <a:cubicBezTo>
                  <a:pt x="7710985" y="6027761"/>
                  <a:pt x="7660943" y="5939051"/>
                  <a:pt x="7665492" y="6107373"/>
                </a:cubicBezTo>
                <a:cubicBezTo>
                  <a:pt x="7670041" y="6275695"/>
                  <a:pt x="7699612" y="6616889"/>
                  <a:pt x="7706436" y="6830704"/>
                </a:cubicBezTo>
                <a:cubicBezTo>
                  <a:pt x="7713260" y="7044519"/>
                  <a:pt x="7772400" y="7256059"/>
                  <a:pt x="7706436" y="7390262"/>
                </a:cubicBezTo>
                <a:cubicBezTo>
                  <a:pt x="7640472" y="7524465"/>
                  <a:pt x="8275093" y="7592704"/>
                  <a:pt x="7310651" y="7635922"/>
                </a:cubicBezTo>
                <a:cubicBezTo>
                  <a:pt x="6346209" y="7679140"/>
                  <a:pt x="3061648" y="7665492"/>
                  <a:pt x="1919785" y="7649570"/>
                </a:cubicBezTo>
                <a:cubicBezTo>
                  <a:pt x="777922" y="7633648"/>
                  <a:pt x="759725" y="7672317"/>
                  <a:pt x="459474" y="7540388"/>
                </a:cubicBezTo>
                <a:cubicBezTo>
                  <a:pt x="159223" y="7408460"/>
                  <a:pt x="191068" y="7569957"/>
                  <a:pt x="118280" y="6857999"/>
                </a:cubicBezTo>
                <a:cubicBezTo>
                  <a:pt x="45492" y="6146041"/>
                  <a:pt x="0" y="4260375"/>
                  <a:pt x="22746" y="3268638"/>
                </a:cubicBezTo>
                <a:cubicBezTo>
                  <a:pt x="45492" y="2276901"/>
                  <a:pt x="154674" y="1407994"/>
                  <a:pt x="254758" y="907576"/>
                </a:cubicBezTo>
                <a:cubicBezTo>
                  <a:pt x="354842" y="407158"/>
                  <a:pt x="357117" y="379862"/>
                  <a:pt x="623248" y="266131"/>
                </a:cubicBezTo>
                <a:cubicBezTo>
                  <a:pt x="889379" y="152400"/>
                  <a:pt x="1851546" y="225188"/>
                  <a:pt x="1851546" y="225188"/>
                </a:cubicBezTo>
                <a:lnTo>
                  <a:pt x="3093492" y="170596"/>
                </a:lnTo>
                <a:cubicBezTo>
                  <a:pt x="3461981" y="159223"/>
                  <a:pt x="3719014" y="0"/>
                  <a:pt x="4062483" y="156949"/>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Freeform 5"/>
          <p:cNvSpPr/>
          <p:nvPr/>
        </p:nvSpPr>
        <p:spPr>
          <a:xfrm rot="653952">
            <a:off x="1894521" y="0"/>
            <a:ext cx="2235959" cy="2117677"/>
          </a:xfrm>
          <a:custGeom>
            <a:avLst/>
            <a:gdLst>
              <a:gd name="connsiteX0" fmla="*/ 529989 w 2235959"/>
              <a:gd name="connsiteY0" fmla="*/ 504967 h 2117677"/>
              <a:gd name="connsiteX1" fmla="*/ 1444389 w 2235959"/>
              <a:gd name="connsiteY1" fmla="*/ 1487605 h 2117677"/>
              <a:gd name="connsiteX2" fmla="*/ 1826526 w 2235959"/>
              <a:gd name="connsiteY2" fmla="*/ 1992573 h 2117677"/>
              <a:gd name="connsiteX3" fmla="*/ 1949356 w 2235959"/>
              <a:gd name="connsiteY3" fmla="*/ 2074459 h 2117677"/>
              <a:gd name="connsiteX4" fmla="*/ 2099481 w 2235959"/>
              <a:gd name="connsiteY4" fmla="*/ 2088107 h 2117677"/>
              <a:gd name="connsiteX5" fmla="*/ 2235959 w 2235959"/>
              <a:gd name="connsiteY5" fmla="*/ 1897038 h 2117677"/>
              <a:gd name="connsiteX6" fmla="*/ 2099481 w 2235959"/>
              <a:gd name="connsiteY6" fmla="*/ 1624083 h 2117677"/>
              <a:gd name="connsiteX7" fmla="*/ 1662753 w 2235959"/>
              <a:gd name="connsiteY7" fmla="*/ 1091820 h 2117677"/>
              <a:gd name="connsiteX8" fmla="*/ 1226024 w 2235959"/>
              <a:gd name="connsiteY8" fmla="*/ 559558 h 2117677"/>
              <a:gd name="connsiteX9" fmla="*/ 884830 w 2235959"/>
              <a:gd name="connsiteY9" fmla="*/ 204716 h 2117677"/>
              <a:gd name="connsiteX10" fmla="*/ 611875 w 2235959"/>
              <a:gd name="connsiteY10" fmla="*/ 27295 h 2117677"/>
              <a:gd name="connsiteX11" fmla="*/ 79612 w 2235959"/>
              <a:gd name="connsiteY11" fmla="*/ 40943 h 2117677"/>
              <a:gd name="connsiteX12" fmla="*/ 134204 w 2235959"/>
              <a:gd name="connsiteY12" fmla="*/ 177420 h 2117677"/>
              <a:gd name="connsiteX13" fmla="*/ 420807 w 2235959"/>
              <a:gd name="connsiteY13" fmla="*/ 382137 h 2117677"/>
              <a:gd name="connsiteX14" fmla="*/ 529989 w 2235959"/>
              <a:gd name="connsiteY14" fmla="*/ 504967 h 2117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235959" h="2117677">
                <a:moveTo>
                  <a:pt x="529989" y="504967"/>
                </a:moveTo>
                <a:cubicBezTo>
                  <a:pt x="700586" y="689212"/>
                  <a:pt x="1228300" y="1239671"/>
                  <a:pt x="1444389" y="1487605"/>
                </a:cubicBezTo>
                <a:cubicBezTo>
                  <a:pt x="1660479" y="1735539"/>
                  <a:pt x="1742365" y="1894764"/>
                  <a:pt x="1826526" y="1992573"/>
                </a:cubicBezTo>
                <a:cubicBezTo>
                  <a:pt x="1910687" y="2090382"/>
                  <a:pt x="1903864" y="2058537"/>
                  <a:pt x="1949356" y="2074459"/>
                </a:cubicBezTo>
                <a:cubicBezTo>
                  <a:pt x="1994848" y="2090381"/>
                  <a:pt x="2051714" y="2117677"/>
                  <a:pt x="2099481" y="2088107"/>
                </a:cubicBezTo>
                <a:cubicBezTo>
                  <a:pt x="2147248" y="2058537"/>
                  <a:pt x="2235959" y="1974375"/>
                  <a:pt x="2235959" y="1897038"/>
                </a:cubicBezTo>
                <a:cubicBezTo>
                  <a:pt x="2235959" y="1819701"/>
                  <a:pt x="2195015" y="1758286"/>
                  <a:pt x="2099481" y="1624083"/>
                </a:cubicBezTo>
                <a:cubicBezTo>
                  <a:pt x="2003947" y="1489880"/>
                  <a:pt x="1662753" y="1091820"/>
                  <a:pt x="1662753" y="1091820"/>
                </a:cubicBezTo>
                <a:cubicBezTo>
                  <a:pt x="1517177" y="914399"/>
                  <a:pt x="1355678" y="707409"/>
                  <a:pt x="1226024" y="559558"/>
                </a:cubicBezTo>
                <a:cubicBezTo>
                  <a:pt x="1096370" y="411707"/>
                  <a:pt x="987188" y="293427"/>
                  <a:pt x="884830" y="204716"/>
                </a:cubicBezTo>
                <a:cubicBezTo>
                  <a:pt x="782472" y="116006"/>
                  <a:pt x="746078" y="54590"/>
                  <a:pt x="611875" y="27295"/>
                </a:cubicBezTo>
                <a:cubicBezTo>
                  <a:pt x="477672" y="0"/>
                  <a:pt x="159224" y="15922"/>
                  <a:pt x="79612" y="40943"/>
                </a:cubicBezTo>
                <a:cubicBezTo>
                  <a:pt x="0" y="65964"/>
                  <a:pt x="77338" y="120554"/>
                  <a:pt x="134204" y="177420"/>
                </a:cubicBezTo>
                <a:cubicBezTo>
                  <a:pt x="191070" y="234286"/>
                  <a:pt x="354843" y="327546"/>
                  <a:pt x="420807" y="382137"/>
                </a:cubicBezTo>
                <a:cubicBezTo>
                  <a:pt x="486771" y="436728"/>
                  <a:pt x="359392" y="320722"/>
                  <a:pt x="529989" y="504967"/>
                </a:cubicBezTo>
                <a:close/>
              </a:path>
            </a:pathLst>
          </a:cu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 name="Freeform 6"/>
          <p:cNvSpPr/>
          <p:nvPr/>
        </p:nvSpPr>
        <p:spPr>
          <a:xfrm rot="455844">
            <a:off x="3551683" y="2616315"/>
            <a:ext cx="1505803" cy="3036626"/>
          </a:xfrm>
          <a:custGeom>
            <a:avLst/>
            <a:gdLst>
              <a:gd name="connsiteX0" fmla="*/ 75063 w 1505803"/>
              <a:gd name="connsiteY0" fmla="*/ 350292 h 3036626"/>
              <a:gd name="connsiteX1" fmla="*/ 470848 w 1505803"/>
              <a:gd name="connsiteY1" fmla="*/ 923498 h 3036626"/>
              <a:gd name="connsiteX2" fmla="*/ 716507 w 1505803"/>
              <a:gd name="connsiteY2" fmla="*/ 1551295 h 3036626"/>
              <a:gd name="connsiteX3" fmla="*/ 975815 w 1505803"/>
              <a:gd name="connsiteY3" fmla="*/ 2383809 h 3036626"/>
              <a:gd name="connsiteX4" fmla="*/ 1044054 w 1505803"/>
              <a:gd name="connsiteY4" fmla="*/ 2820537 h 3036626"/>
              <a:gd name="connsiteX5" fmla="*/ 1139588 w 1505803"/>
              <a:gd name="connsiteY5" fmla="*/ 2984310 h 3036626"/>
              <a:gd name="connsiteX6" fmla="*/ 1289713 w 1505803"/>
              <a:gd name="connsiteY6" fmla="*/ 3025253 h 3036626"/>
              <a:gd name="connsiteX7" fmla="*/ 1467134 w 1505803"/>
              <a:gd name="connsiteY7" fmla="*/ 2916071 h 3036626"/>
              <a:gd name="connsiteX8" fmla="*/ 1494430 w 1505803"/>
              <a:gd name="connsiteY8" fmla="*/ 2684059 h 3036626"/>
              <a:gd name="connsiteX9" fmla="*/ 1398895 w 1505803"/>
              <a:gd name="connsiteY9" fmla="*/ 2138149 h 3036626"/>
              <a:gd name="connsiteX10" fmla="*/ 1180531 w 1505803"/>
              <a:gd name="connsiteY10" fmla="*/ 1387522 h 3036626"/>
              <a:gd name="connsiteX11" fmla="*/ 962167 w 1505803"/>
              <a:gd name="connsiteY11" fmla="*/ 787021 h 3036626"/>
              <a:gd name="connsiteX12" fmla="*/ 675564 w 1505803"/>
              <a:gd name="connsiteY12" fmla="*/ 309349 h 3036626"/>
              <a:gd name="connsiteX13" fmla="*/ 470848 w 1505803"/>
              <a:gd name="connsiteY13" fmla="*/ 50042 h 3036626"/>
              <a:gd name="connsiteX14" fmla="*/ 348018 w 1505803"/>
              <a:gd name="connsiteY14" fmla="*/ 9098 h 3036626"/>
              <a:gd name="connsiteX15" fmla="*/ 170597 w 1505803"/>
              <a:gd name="connsiteY15" fmla="*/ 22746 h 3036626"/>
              <a:gd name="connsiteX16" fmla="*/ 88710 w 1505803"/>
              <a:gd name="connsiteY16" fmla="*/ 50042 h 3036626"/>
              <a:gd name="connsiteX17" fmla="*/ 20472 w 1505803"/>
              <a:gd name="connsiteY17" fmla="*/ 159224 h 3036626"/>
              <a:gd name="connsiteX18" fmla="*/ 75063 w 1505803"/>
              <a:gd name="connsiteY18" fmla="*/ 350292 h 3036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05803" h="3036626">
                <a:moveTo>
                  <a:pt x="75063" y="350292"/>
                </a:moveTo>
                <a:cubicBezTo>
                  <a:pt x="150126" y="477671"/>
                  <a:pt x="363941" y="723331"/>
                  <a:pt x="470848" y="923498"/>
                </a:cubicBezTo>
                <a:cubicBezTo>
                  <a:pt x="577755" y="1123665"/>
                  <a:pt x="632346" y="1307910"/>
                  <a:pt x="716507" y="1551295"/>
                </a:cubicBezTo>
                <a:cubicBezTo>
                  <a:pt x="800668" y="1794680"/>
                  <a:pt x="921224" y="2172269"/>
                  <a:pt x="975815" y="2383809"/>
                </a:cubicBezTo>
                <a:cubicBezTo>
                  <a:pt x="1030406" y="2595349"/>
                  <a:pt x="1016759" y="2720454"/>
                  <a:pt x="1044054" y="2820537"/>
                </a:cubicBezTo>
                <a:cubicBezTo>
                  <a:pt x="1071350" y="2920621"/>
                  <a:pt x="1098645" y="2950191"/>
                  <a:pt x="1139588" y="2984310"/>
                </a:cubicBezTo>
                <a:cubicBezTo>
                  <a:pt x="1180531" y="3018429"/>
                  <a:pt x="1235122" y="3036626"/>
                  <a:pt x="1289713" y="3025253"/>
                </a:cubicBezTo>
                <a:cubicBezTo>
                  <a:pt x="1344304" y="3013880"/>
                  <a:pt x="1433015" y="2972937"/>
                  <a:pt x="1467134" y="2916071"/>
                </a:cubicBezTo>
                <a:cubicBezTo>
                  <a:pt x="1501253" y="2859205"/>
                  <a:pt x="1505803" y="2813713"/>
                  <a:pt x="1494430" y="2684059"/>
                </a:cubicBezTo>
                <a:cubicBezTo>
                  <a:pt x="1483057" y="2554405"/>
                  <a:pt x="1451211" y="2354238"/>
                  <a:pt x="1398895" y="2138149"/>
                </a:cubicBezTo>
                <a:cubicBezTo>
                  <a:pt x="1346579" y="1922060"/>
                  <a:pt x="1253319" y="1612710"/>
                  <a:pt x="1180531" y="1387522"/>
                </a:cubicBezTo>
                <a:cubicBezTo>
                  <a:pt x="1107743" y="1162334"/>
                  <a:pt x="1046328" y="966716"/>
                  <a:pt x="962167" y="787021"/>
                </a:cubicBezTo>
                <a:cubicBezTo>
                  <a:pt x="878006" y="607326"/>
                  <a:pt x="757450" y="432179"/>
                  <a:pt x="675564" y="309349"/>
                </a:cubicBezTo>
                <a:cubicBezTo>
                  <a:pt x="593678" y="186519"/>
                  <a:pt x="525439" y="100084"/>
                  <a:pt x="470848" y="50042"/>
                </a:cubicBezTo>
                <a:cubicBezTo>
                  <a:pt x="416257" y="0"/>
                  <a:pt x="398060" y="13647"/>
                  <a:pt x="348018" y="9098"/>
                </a:cubicBezTo>
                <a:cubicBezTo>
                  <a:pt x="297976" y="4549"/>
                  <a:pt x="213815" y="15922"/>
                  <a:pt x="170597" y="22746"/>
                </a:cubicBezTo>
                <a:cubicBezTo>
                  <a:pt x="127379" y="29570"/>
                  <a:pt x="113731" y="27296"/>
                  <a:pt x="88710" y="50042"/>
                </a:cubicBezTo>
                <a:cubicBezTo>
                  <a:pt x="63689" y="72788"/>
                  <a:pt x="22747" y="104633"/>
                  <a:pt x="20472" y="159224"/>
                </a:cubicBezTo>
                <a:cubicBezTo>
                  <a:pt x="18198" y="213815"/>
                  <a:pt x="0" y="222913"/>
                  <a:pt x="75063" y="350292"/>
                </a:cubicBezTo>
                <a:close/>
              </a:path>
            </a:pathLst>
          </a:cu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8" name="Freeform 7"/>
          <p:cNvSpPr/>
          <p:nvPr/>
        </p:nvSpPr>
        <p:spPr>
          <a:xfrm>
            <a:off x="4429124" y="6043683"/>
            <a:ext cx="514066" cy="1228299"/>
          </a:xfrm>
          <a:custGeom>
            <a:avLst/>
            <a:gdLst>
              <a:gd name="connsiteX0" fmla="*/ 29570 w 514066"/>
              <a:gd name="connsiteY0" fmla="*/ 1107744 h 1228299"/>
              <a:gd name="connsiteX1" fmla="*/ 29570 w 514066"/>
              <a:gd name="connsiteY1" fmla="*/ 479947 h 1228299"/>
              <a:gd name="connsiteX2" fmla="*/ 43218 w 514066"/>
              <a:gd name="connsiteY2" fmla="*/ 138753 h 1228299"/>
              <a:gd name="connsiteX3" fmla="*/ 288878 w 514066"/>
              <a:gd name="connsiteY3" fmla="*/ 2275 h 1228299"/>
              <a:gd name="connsiteX4" fmla="*/ 452651 w 514066"/>
              <a:gd name="connsiteY4" fmla="*/ 125105 h 1228299"/>
              <a:gd name="connsiteX5" fmla="*/ 507242 w 514066"/>
              <a:gd name="connsiteY5" fmla="*/ 548186 h 1228299"/>
              <a:gd name="connsiteX6" fmla="*/ 493594 w 514066"/>
              <a:gd name="connsiteY6" fmla="*/ 971266 h 1228299"/>
              <a:gd name="connsiteX7" fmla="*/ 466299 w 514066"/>
              <a:gd name="connsiteY7" fmla="*/ 1148687 h 1228299"/>
              <a:gd name="connsiteX8" fmla="*/ 247935 w 514066"/>
              <a:gd name="connsiteY8" fmla="*/ 1203278 h 1228299"/>
              <a:gd name="connsiteX9" fmla="*/ 84162 w 514066"/>
              <a:gd name="connsiteY9" fmla="*/ 1203278 h 1228299"/>
              <a:gd name="connsiteX10" fmla="*/ 29570 w 514066"/>
              <a:gd name="connsiteY10" fmla="*/ 1107744 h 1228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14066" h="1228299">
                <a:moveTo>
                  <a:pt x="29570" y="1107744"/>
                </a:moveTo>
                <a:cubicBezTo>
                  <a:pt x="20471" y="987189"/>
                  <a:pt x="27295" y="641445"/>
                  <a:pt x="29570" y="479947"/>
                </a:cubicBezTo>
                <a:cubicBezTo>
                  <a:pt x="31845" y="318449"/>
                  <a:pt x="0" y="218365"/>
                  <a:pt x="43218" y="138753"/>
                </a:cubicBezTo>
                <a:cubicBezTo>
                  <a:pt x="86436" y="59141"/>
                  <a:pt x="220639" y="4550"/>
                  <a:pt x="288878" y="2275"/>
                </a:cubicBezTo>
                <a:cubicBezTo>
                  <a:pt x="357117" y="0"/>
                  <a:pt x="416257" y="34120"/>
                  <a:pt x="452651" y="125105"/>
                </a:cubicBezTo>
                <a:cubicBezTo>
                  <a:pt x="489045" y="216090"/>
                  <a:pt x="500418" y="407159"/>
                  <a:pt x="507242" y="548186"/>
                </a:cubicBezTo>
                <a:cubicBezTo>
                  <a:pt x="514066" y="689213"/>
                  <a:pt x="500418" y="871183"/>
                  <a:pt x="493594" y="971266"/>
                </a:cubicBezTo>
                <a:cubicBezTo>
                  <a:pt x="486770" y="1071349"/>
                  <a:pt x="507242" y="1110018"/>
                  <a:pt x="466299" y="1148687"/>
                </a:cubicBezTo>
                <a:cubicBezTo>
                  <a:pt x="425356" y="1187356"/>
                  <a:pt x="311624" y="1194180"/>
                  <a:pt x="247935" y="1203278"/>
                </a:cubicBezTo>
                <a:cubicBezTo>
                  <a:pt x="184246" y="1212376"/>
                  <a:pt x="120556" y="1221475"/>
                  <a:pt x="84162" y="1203278"/>
                </a:cubicBezTo>
                <a:cubicBezTo>
                  <a:pt x="47768" y="1185081"/>
                  <a:pt x="38669" y="1228299"/>
                  <a:pt x="29570" y="1107744"/>
                </a:cubicBezTo>
                <a:close/>
              </a:path>
            </a:pathLst>
          </a:cu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1" name="Freeform 10"/>
          <p:cNvSpPr/>
          <p:nvPr/>
        </p:nvSpPr>
        <p:spPr>
          <a:xfrm>
            <a:off x="5735188" y="1776394"/>
            <a:ext cx="1451019" cy="1210614"/>
          </a:xfrm>
          <a:custGeom>
            <a:avLst/>
            <a:gdLst>
              <a:gd name="connsiteX0" fmla="*/ 336997 w 1451019"/>
              <a:gd name="connsiteY0" fmla="*/ 731949 h 1210614"/>
              <a:gd name="connsiteX1" fmla="*/ 530180 w 1451019"/>
              <a:gd name="connsiteY1" fmla="*/ 1105437 h 1210614"/>
              <a:gd name="connsiteX2" fmla="*/ 594575 w 1451019"/>
              <a:gd name="connsiteY2" fmla="*/ 1156952 h 1210614"/>
              <a:gd name="connsiteX3" fmla="*/ 762000 w 1451019"/>
              <a:gd name="connsiteY3" fmla="*/ 783465 h 1210614"/>
              <a:gd name="connsiteX4" fmla="*/ 968062 w 1451019"/>
              <a:gd name="connsiteY4" fmla="*/ 873617 h 1210614"/>
              <a:gd name="connsiteX5" fmla="*/ 1148366 w 1451019"/>
              <a:gd name="connsiteY5" fmla="*/ 1092558 h 1210614"/>
              <a:gd name="connsiteX6" fmla="*/ 1367307 w 1451019"/>
              <a:gd name="connsiteY6" fmla="*/ 1092558 h 1210614"/>
              <a:gd name="connsiteX7" fmla="*/ 1393065 w 1451019"/>
              <a:gd name="connsiteY7" fmla="*/ 912254 h 1210614"/>
              <a:gd name="connsiteX8" fmla="*/ 1431701 w 1451019"/>
              <a:gd name="connsiteY8" fmla="*/ 641797 h 1210614"/>
              <a:gd name="connsiteX9" fmla="*/ 1277155 w 1451019"/>
              <a:gd name="connsiteY9" fmla="*/ 294068 h 1210614"/>
              <a:gd name="connsiteX10" fmla="*/ 1071093 w 1451019"/>
              <a:gd name="connsiteY10" fmla="*/ 88006 h 1210614"/>
              <a:gd name="connsiteX11" fmla="*/ 671848 w 1451019"/>
              <a:gd name="connsiteY11" fmla="*/ 100885 h 1210614"/>
              <a:gd name="connsiteX12" fmla="*/ 491544 w 1451019"/>
              <a:gd name="connsiteY12" fmla="*/ 100885 h 1210614"/>
              <a:gd name="connsiteX13" fmla="*/ 388513 w 1451019"/>
              <a:gd name="connsiteY13" fmla="*/ 75127 h 1210614"/>
              <a:gd name="connsiteX14" fmla="*/ 233966 w 1451019"/>
              <a:gd name="connsiteY14" fmla="*/ 10732 h 1210614"/>
              <a:gd name="connsiteX15" fmla="*/ 66541 w 1451019"/>
              <a:gd name="connsiteY15" fmla="*/ 139521 h 1210614"/>
              <a:gd name="connsiteX16" fmla="*/ 2146 w 1451019"/>
              <a:gd name="connsiteY16" fmla="*/ 409977 h 1210614"/>
              <a:gd name="connsiteX17" fmla="*/ 53662 w 1451019"/>
              <a:gd name="connsiteY17" fmla="*/ 628918 h 1210614"/>
              <a:gd name="connsiteX18" fmla="*/ 221087 w 1451019"/>
              <a:gd name="connsiteY18" fmla="*/ 783465 h 1210614"/>
              <a:gd name="connsiteX19" fmla="*/ 336997 w 1451019"/>
              <a:gd name="connsiteY19" fmla="*/ 731949 h 1210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51019" h="1210614">
                <a:moveTo>
                  <a:pt x="336997" y="731949"/>
                </a:moveTo>
                <a:cubicBezTo>
                  <a:pt x="388513" y="785611"/>
                  <a:pt x="487250" y="1034603"/>
                  <a:pt x="530180" y="1105437"/>
                </a:cubicBezTo>
                <a:cubicBezTo>
                  <a:pt x="573110" y="1176271"/>
                  <a:pt x="555938" y="1210614"/>
                  <a:pt x="594575" y="1156952"/>
                </a:cubicBezTo>
                <a:cubicBezTo>
                  <a:pt x="633212" y="1103290"/>
                  <a:pt x="699752" y="830687"/>
                  <a:pt x="762000" y="783465"/>
                </a:cubicBezTo>
                <a:cubicBezTo>
                  <a:pt x="824248" y="736243"/>
                  <a:pt x="903668" y="822102"/>
                  <a:pt x="968062" y="873617"/>
                </a:cubicBezTo>
                <a:cubicBezTo>
                  <a:pt x="1032456" y="925132"/>
                  <a:pt x="1081825" y="1056068"/>
                  <a:pt x="1148366" y="1092558"/>
                </a:cubicBezTo>
                <a:cubicBezTo>
                  <a:pt x="1214907" y="1129048"/>
                  <a:pt x="1326524" y="1122609"/>
                  <a:pt x="1367307" y="1092558"/>
                </a:cubicBezTo>
                <a:cubicBezTo>
                  <a:pt x="1408090" y="1062507"/>
                  <a:pt x="1393065" y="912254"/>
                  <a:pt x="1393065" y="912254"/>
                </a:cubicBezTo>
                <a:cubicBezTo>
                  <a:pt x="1403797" y="837127"/>
                  <a:pt x="1451019" y="744828"/>
                  <a:pt x="1431701" y="641797"/>
                </a:cubicBezTo>
                <a:cubicBezTo>
                  <a:pt x="1412383" y="538766"/>
                  <a:pt x="1337256" y="386366"/>
                  <a:pt x="1277155" y="294068"/>
                </a:cubicBezTo>
                <a:cubicBezTo>
                  <a:pt x="1217054" y="201770"/>
                  <a:pt x="1171977" y="120203"/>
                  <a:pt x="1071093" y="88006"/>
                </a:cubicBezTo>
                <a:cubicBezTo>
                  <a:pt x="970209" y="55809"/>
                  <a:pt x="768439" y="98739"/>
                  <a:pt x="671848" y="100885"/>
                </a:cubicBezTo>
                <a:cubicBezTo>
                  <a:pt x="575257" y="103031"/>
                  <a:pt x="538767" y="105178"/>
                  <a:pt x="491544" y="100885"/>
                </a:cubicBezTo>
                <a:cubicBezTo>
                  <a:pt x="444322" y="96592"/>
                  <a:pt x="431443" y="90153"/>
                  <a:pt x="388513" y="75127"/>
                </a:cubicBezTo>
                <a:cubicBezTo>
                  <a:pt x="345583" y="60102"/>
                  <a:pt x="287628" y="0"/>
                  <a:pt x="233966" y="10732"/>
                </a:cubicBezTo>
                <a:cubicBezTo>
                  <a:pt x="180304" y="21464"/>
                  <a:pt x="105178" y="72980"/>
                  <a:pt x="66541" y="139521"/>
                </a:cubicBezTo>
                <a:cubicBezTo>
                  <a:pt x="27904" y="206062"/>
                  <a:pt x="4292" y="328411"/>
                  <a:pt x="2146" y="409977"/>
                </a:cubicBezTo>
                <a:cubicBezTo>
                  <a:pt x="0" y="491543"/>
                  <a:pt x="17172" y="566670"/>
                  <a:pt x="53662" y="628918"/>
                </a:cubicBezTo>
                <a:cubicBezTo>
                  <a:pt x="90152" y="691166"/>
                  <a:pt x="171718" y="764147"/>
                  <a:pt x="221087" y="783465"/>
                </a:cubicBezTo>
                <a:cubicBezTo>
                  <a:pt x="270456" y="802783"/>
                  <a:pt x="285482" y="678287"/>
                  <a:pt x="336997" y="731949"/>
                </a:cubicBezTo>
                <a:close/>
              </a:path>
            </a:pathLst>
          </a:custGeom>
          <a:ln>
            <a:solidFill>
              <a:schemeClr val="tx1"/>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12" name="Freeform 11"/>
          <p:cNvSpPr/>
          <p:nvPr/>
        </p:nvSpPr>
        <p:spPr>
          <a:xfrm>
            <a:off x="5572914" y="2500306"/>
            <a:ext cx="2000139" cy="899673"/>
          </a:xfrm>
          <a:custGeom>
            <a:avLst/>
            <a:gdLst>
              <a:gd name="connsiteX0" fmla="*/ 1285741 w 1341549"/>
              <a:gd name="connsiteY0" fmla="*/ 210355 h 663262"/>
              <a:gd name="connsiteX1" fmla="*/ 938011 w 1341549"/>
              <a:gd name="connsiteY1" fmla="*/ 210355 h 663262"/>
              <a:gd name="connsiteX2" fmla="*/ 809222 w 1341549"/>
              <a:gd name="connsiteY2" fmla="*/ 120203 h 663262"/>
              <a:gd name="connsiteX3" fmla="*/ 770586 w 1341549"/>
              <a:gd name="connsiteY3" fmla="*/ 30051 h 663262"/>
              <a:gd name="connsiteX4" fmla="*/ 590282 w 1341549"/>
              <a:gd name="connsiteY4" fmla="*/ 30051 h 663262"/>
              <a:gd name="connsiteX5" fmla="*/ 487251 w 1341549"/>
              <a:gd name="connsiteY5" fmla="*/ 210355 h 663262"/>
              <a:gd name="connsiteX6" fmla="*/ 384220 w 1341549"/>
              <a:gd name="connsiteY6" fmla="*/ 30051 h 663262"/>
              <a:gd name="connsiteX7" fmla="*/ 229673 w 1341549"/>
              <a:gd name="connsiteY7" fmla="*/ 30051 h 663262"/>
              <a:gd name="connsiteX8" fmla="*/ 126642 w 1341549"/>
              <a:gd name="connsiteY8" fmla="*/ 145961 h 663262"/>
              <a:gd name="connsiteX9" fmla="*/ 10732 w 1341549"/>
              <a:gd name="connsiteY9" fmla="*/ 364901 h 663262"/>
              <a:gd name="connsiteX10" fmla="*/ 62248 w 1341549"/>
              <a:gd name="connsiteY10" fmla="*/ 609600 h 663262"/>
              <a:gd name="connsiteX11" fmla="*/ 332704 w 1341549"/>
              <a:gd name="connsiteY11" fmla="*/ 635358 h 663262"/>
              <a:gd name="connsiteX12" fmla="*/ 886496 w 1341549"/>
              <a:gd name="connsiteY12" fmla="*/ 635358 h 663262"/>
              <a:gd name="connsiteX13" fmla="*/ 989527 w 1341549"/>
              <a:gd name="connsiteY13" fmla="*/ 467932 h 663262"/>
              <a:gd name="connsiteX14" fmla="*/ 1041042 w 1341549"/>
              <a:gd name="connsiteY14" fmla="*/ 352023 h 663262"/>
              <a:gd name="connsiteX15" fmla="*/ 1272862 w 1341549"/>
              <a:gd name="connsiteY15" fmla="*/ 326265 h 663262"/>
              <a:gd name="connsiteX16" fmla="*/ 1285741 w 1341549"/>
              <a:gd name="connsiteY16" fmla="*/ 210355 h 663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41549" h="663262">
                <a:moveTo>
                  <a:pt x="1285741" y="210355"/>
                </a:moveTo>
                <a:cubicBezTo>
                  <a:pt x="1229933" y="191037"/>
                  <a:pt x="1017431" y="225380"/>
                  <a:pt x="938011" y="210355"/>
                </a:cubicBezTo>
                <a:cubicBezTo>
                  <a:pt x="858591" y="195330"/>
                  <a:pt x="837126" y="150254"/>
                  <a:pt x="809222" y="120203"/>
                </a:cubicBezTo>
                <a:cubicBezTo>
                  <a:pt x="781318" y="90152"/>
                  <a:pt x="807076" y="45076"/>
                  <a:pt x="770586" y="30051"/>
                </a:cubicBezTo>
                <a:cubicBezTo>
                  <a:pt x="734096" y="15026"/>
                  <a:pt x="637504" y="0"/>
                  <a:pt x="590282" y="30051"/>
                </a:cubicBezTo>
                <a:cubicBezTo>
                  <a:pt x="543060" y="60102"/>
                  <a:pt x="521595" y="210355"/>
                  <a:pt x="487251" y="210355"/>
                </a:cubicBezTo>
                <a:cubicBezTo>
                  <a:pt x="452907" y="210355"/>
                  <a:pt x="427150" y="60102"/>
                  <a:pt x="384220" y="30051"/>
                </a:cubicBezTo>
                <a:cubicBezTo>
                  <a:pt x="341290" y="0"/>
                  <a:pt x="272603" y="10733"/>
                  <a:pt x="229673" y="30051"/>
                </a:cubicBezTo>
                <a:cubicBezTo>
                  <a:pt x="186743" y="49369"/>
                  <a:pt x="163132" y="90153"/>
                  <a:pt x="126642" y="145961"/>
                </a:cubicBezTo>
                <a:cubicBezTo>
                  <a:pt x="90152" y="201769"/>
                  <a:pt x="21464" y="287628"/>
                  <a:pt x="10732" y="364901"/>
                </a:cubicBezTo>
                <a:cubicBezTo>
                  <a:pt x="0" y="442174"/>
                  <a:pt x="8586" y="564524"/>
                  <a:pt x="62248" y="609600"/>
                </a:cubicBezTo>
                <a:cubicBezTo>
                  <a:pt x="115910" y="654676"/>
                  <a:pt x="195329" y="631065"/>
                  <a:pt x="332704" y="635358"/>
                </a:cubicBezTo>
                <a:cubicBezTo>
                  <a:pt x="470079" y="639651"/>
                  <a:pt x="777026" y="663262"/>
                  <a:pt x="886496" y="635358"/>
                </a:cubicBezTo>
                <a:cubicBezTo>
                  <a:pt x="995966" y="607454"/>
                  <a:pt x="963769" y="515155"/>
                  <a:pt x="989527" y="467932"/>
                </a:cubicBezTo>
                <a:cubicBezTo>
                  <a:pt x="1015285" y="420710"/>
                  <a:pt x="993820" y="375634"/>
                  <a:pt x="1041042" y="352023"/>
                </a:cubicBezTo>
                <a:cubicBezTo>
                  <a:pt x="1088264" y="328412"/>
                  <a:pt x="1234225" y="349876"/>
                  <a:pt x="1272862" y="326265"/>
                </a:cubicBezTo>
                <a:cubicBezTo>
                  <a:pt x="1311499" y="302654"/>
                  <a:pt x="1341549" y="229673"/>
                  <a:pt x="1285741" y="210355"/>
                </a:cubicBezTo>
                <a:close/>
              </a:path>
            </a:pathLst>
          </a:custGeom>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Freeform 12"/>
          <p:cNvSpPr/>
          <p:nvPr/>
        </p:nvSpPr>
        <p:spPr>
          <a:xfrm rot="14353558">
            <a:off x="5975918" y="1416854"/>
            <a:ext cx="1907852" cy="1357322"/>
          </a:xfrm>
          <a:custGeom>
            <a:avLst/>
            <a:gdLst>
              <a:gd name="connsiteX0" fmla="*/ 21465 w 1444580"/>
              <a:gd name="connsiteY0" fmla="*/ 502276 h 944451"/>
              <a:gd name="connsiteX1" fmla="*/ 163133 w 1444580"/>
              <a:gd name="connsiteY1" fmla="*/ 502276 h 944451"/>
              <a:gd name="connsiteX2" fmla="*/ 163133 w 1444580"/>
              <a:gd name="connsiteY2" fmla="*/ 399245 h 944451"/>
              <a:gd name="connsiteX3" fmla="*/ 253285 w 1444580"/>
              <a:gd name="connsiteY3" fmla="*/ 309093 h 944451"/>
              <a:gd name="connsiteX4" fmla="*/ 356316 w 1444580"/>
              <a:gd name="connsiteY4" fmla="*/ 321972 h 944451"/>
              <a:gd name="connsiteX5" fmla="*/ 420710 w 1444580"/>
              <a:gd name="connsiteY5" fmla="*/ 412124 h 944451"/>
              <a:gd name="connsiteX6" fmla="*/ 639651 w 1444580"/>
              <a:gd name="connsiteY6" fmla="*/ 476518 h 944451"/>
              <a:gd name="connsiteX7" fmla="*/ 897228 w 1444580"/>
              <a:gd name="connsiteY7" fmla="*/ 412124 h 944451"/>
              <a:gd name="connsiteX8" fmla="*/ 1077533 w 1444580"/>
              <a:gd name="connsiteY8" fmla="*/ 115910 h 944451"/>
              <a:gd name="connsiteX9" fmla="*/ 1257837 w 1444580"/>
              <a:gd name="connsiteY9" fmla="*/ 77273 h 944451"/>
              <a:gd name="connsiteX10" fmla="*/ 1425262 w 1444580"/>
              <a:gd name="connsiteY10" fmla="*/ 579549 h 944451"/>
              <a:gd name="connsiteX11" fmla="*/ 1141927 w 1444580"/>
              <a:gd name="connsiteY11" fmla="*/ 888642 h 944451"/>
              <a:gd name="connsiteX12" fmla="*/ 948744 w 1444580"/>
              <a:gd name="connsiteY12" fmla="*/ 914400 h 944451"/>
              <a:gd name="connsiteX13" fmla="*/ 922986 w 1444580"/>
              <a:gd name="connsiteY13" fmla="*/ 759853 h 944451"/>
              <a:gd name="connsiteX14" fmla="*/ 922986 w 1444580"/>
              <a:gd name="connsiteY14" fmla="*/ 759853 h 944451"/>
              <a:gd name="connsiteX15" fmla="*/ 678287 w 1444580"/>
              <a:gd name="connsiteY15" fmla="*/ 759853 h 944451"/>
              <a:gd name="connsiteX16" fmla="*/ 678287 w 1444580"/>
              <a:gd name="connsiteY16" fmla="*/ 759853 h 944451"/>
              <a:gd name="connsiteX17" fmla="*/ 678287 w 1444580"/>
              <a:gd name="connsiteY17" fmla="*/ 875763 h 944451"/>
              <a:gd name="connsiteX18" fmla="*/ 613893 w 1444580"/>
              <a:gd name="connsiteY18" fmla="*/ 927279 h 944451"/>
              <a:gd name="connsiteX19" fmla="*/ 304800 w 1444580"/>
              <a:gd name="connsiteY19" fmla="*/ 862884 h 944451"/>
              <a:gd name="connsiteX20" fmla="*/ 201769 w 1444580"/>
              <a:gd name="connsiteY20" fmla="*/ 618186 h 944451"/>
              <a:gd name="connsiteX21" fmla="*/ 34344 w 1444580"/>
              <a:gd name="connsiteY21" fmla="*/ 605307 h 944451"/>
              <a:gd name="connsiteX22" fmla="*/ 21465 w 1444580"/>
              <a:gd name="connsiteY22" fmla="*/ 502276 h 944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44580" h="944451">
                <a:moveTo>
                  <a:pt x="21465" y="502276"/>
                </a:moveTo>
                <a:cubicBezTo>
                  <a:pt x="42930" y="485104"/>
                  <a:pt x="139522" y="519448"/>
                  <a:pt x="163133" y="502276"/>
                </a:cubicBezTo>
                <a:cubicBezTo>
                  <a:pt x="186744" y="485104"/>
                  <a:pt x="148108" y="431442"/>
                  <a:pt x="163133" y="399245"/>
                </a:cubicBezTo>
                <a:cubicBezTo>
                  <a:pt x="178158" y="367048"/>
                  <a:pt x="221088" y="321972"/>
                  <a:pt x="253285" y="309093"/>
                </a:cubicBezTo>
                <a:cubicBezTo>
                  <a:pt x="285482" y="296214"/>
                  <a:pt x="328412" y="304800"/>
                  <a:pt x="356316" y="321972"/>
                </a:cubicBezTo>
                <a:cubicBezTo>
                  <a:pt x="384220" y="339144"/>
                  <a:pt x="373488" y="386366"/>
                  <a:pt x="420710" y="412124"/>
                </a:cubicBezTo>
                <a:cubicBezTo>
                  <a:pt x="467933" y="437882"/>
                  <a:pt x="560231" y="476518"/>
                  <a:pt x="639651" y="476518"/>
                </a:cubicBezTo>
                <a:cubicBezTo>
                  <a:pt x="719071" y="476518"/>
                  <a:pt x="824248" y="472225"/>
                  <a:pt x="897228" y="412124"/>
                </a:cubicBezTo>
                <a:cubicBezTo>
                  <a:pt x="970208" y="352023"/>
                  <a:pt x="1017432" y="171719"/>
                  <a:pt x="1077533" y="115910"/>
                </a:cubicBezTo>
                <a:cubicBezTo>
                  <a:pt x="1137635" y="60102"/>
                  <a:pt x="1199882" y="0"/>
                  <a:pt x="1257837" y="77273"/>
                </a:cubicBezTo>
                <a:cubicBezTo>
                  <a:pt x="1315792" y="154546"/>
                  <a:pt x="1444580" y="444321"/>
                  <a:pt x="1425262" y="579549"/>
                </a:cubicBezTo>
                <a:cubicBezTo>
                  <a:pt x="1405944" y="714777"/>
                  <a:pt x="1221347" y="832833"/>
                  <a:pt x="1141927" y="888642"/>
                </a:cubicBezTo>
                <a:cubicBezTo>
                  <a:pt x="1062507" y="944451"/>
                  <a:pt x="985234" y="935865"/>
                  <a:pt x="948744" y="914400"/>
                </a:cubicBezTo>
                <a:cubicBezTo>
                  <a:pt x="912254" y="892935"/>
                  <a:pt x="922986" y="759853"/>
                  <a:pt x="922986" y="759853"/>
                </a:cubicBezTo>
                <a:lnTo>
                  <a:pt x="922986" y="759853"/>
                </a:lnTo>
                <a:lnTo>
                  <a:pt x="678287" y="759853"/>
                </a:lnTo>
                <a:lnTo>
                  <a:pt x="678287" y="759853"/>
                </a:lnTo>
                <a:cubicBezTo>
                  <a:pt x="678287" y="779171"/>
                  <a:pt x="689019" y="847859"/>
                  <a:pt x="678287" y="875763"/>
                </a:cubicBezTo>
                <a:cubicBezTo>
                  <a:pt x="667555" y="903667"/>
                  <a:pt x="676141" y="929425"/>
                  <a:pt x="613893" y="927279"/>
                </a:cubicBezTo>
                <a:cubicBezTo>
                  <a:pt x="551645" y="925133"/>
                  <a:pt x="373487" y="914400"/>
                  <a:pt x="304800" y="862884"/>
                </a:cubicBezTo>
                <a:cubicBezTo>
                  <a:pt x="236113" y="811368"/>
                  <a:pt x="246845" y="661115"/>
                  <a:pt x="201769" y="618186"/>
                </a:cubicBezTo>
                <a:cubicBezTo>
                  <a:pt x="156693" y="575257"/>
                  <a:pt x="64394" y="624625"/>
                  <a:pt x="34344" y="605307"/>
                </a:cubicBezTo>
                <a:cubicBezTo>
                  <a:pt x="4294" y="585989"/>
                  <a:pt x="0" y="519448"/>
                  <a:pt x="21465" y="502276"/>
                </a:cubicBezTo>
                <a:close/>
              </a:path>
            </a:pathLst>
          </a:custGeom>
          <a:ln>
            <a:solidFill>
              <a:schemeClr val="tx1"/>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GB"/>
          </a:p>
        </p:txBody>
      </p:sp>
      <p:grpSp>
        <p:nvGrpSpPr>
          <p:cNvPr id="14" name="Group 47"/>
          <p:cNvGrpSpPr/>
          <p:nvPr/>
        </p:nvGrpSpPr>
        <p:grpSpPr>
          <a:xfrm rot="20509103">
            <a:off x="932027" y="1801972"/>
            <a:ext cx="785818" cy="4268329"/>
            <a:chOff x="500034" y="463639"/>
            <a:chExt cx="1303009" cy="5947806"/>
          </a:xfrm>
        </p:grpSpPr>
        <p:sp>
          <p:nvSpPr>
            <p:cNvPr id="15" name="Freeform 14"/>
            <p:cNvSpPr/>
            <p:nvPr/>
          </p:nvSpPr>
          <p:spPr>
            <a:xfrm>
              <a:off x="504423" y="463639"/>
              <a:ext cx="1298620" cy="5911403"/>
            </a:xfrm>
            <a:custGeom>
              <a:avLst/>
              <a:gdLst>
                <a:gd name="connsiteX0" fmla="*/ 62247 w 1298620"/>
                <a:gd name="connsiteY0" fmla="*/ 0 h 5911403"/>
                <a:gd name="connsiteX1" fmla="*/ 100884 w 1298620"/>
                <a:gd name="connsiteY1" fmla="*/ 309093 h 5911403"/>
                <a:gd name="connsiteX2" fmla="*/ 448614 w 1298620"/>
                <a:gd name="connsiteY2" fmla="*/ 656823 h 5911403"/>
                <a:gd name="connsiteX3" fmla="*/ 1002405 w 1298620"/>
                <a:gd name="connsiteY3" fmla="*/ 901522 h 5911403"/>
                <a:gd name="connsiteX4" fmla="*/ 1182709 w 1298620"/>
                <a:gd name="connsiteY4" fmla="*/ 1249251 h 5911403"/>
                <a:gd name="connsiteX5" fmla="*/ 1092557 w 1298620"/>
                <a:gd name="connsiteY5" fmla="*/ 1777285 h 5911403"/>
                <a:gd name="connsiteX6" fmla="*/ 538766 w 1298620"/>
                <a:gd name="connsiteY6" fmla="*/ 2086378 h 5911403"/>
                <a:gd name="connsiteX7" fmla="*/ 165278 w 1298620"/>
                <a:gd name="connsiteY7" fmla="*/ 2395471 h 5911403"/>
                <a:gd name="connsiteX8" fmla="*/ 36490 w 1298620"/>
                <a:gd name="connsiteY8" fmla="*/ 2756079 h 5911403"/>
                <a:gd name="connsiteX9" fmla="*/ 88005 w 1298620"/>
                <a:gd name="connsiteY9" fmla="*/ 3193961 h 5911403"/>
                <a:gd name="connsiteX10" fmla="*/ 564523 w 1298620"/>
                <a:gd name="connsiteY10" fmla="*/ 3528812 h 5911403"/>
                <a:gd name="connsiteX11" fmla="*/ 1092557 w 1298620"/>
                <a:gd name="connsiteY11" fmla="*/ 3747753 h 5911403"/>
                <a:gd name="connsiteX12" fmla="*/ 1272862 w 1298620"/>
                <a:gd name="connsiteY12" fmla="*/ 4043967 h 5911403"/>
                <a:gd name="connsiteX13" fmla="*/ 1247104 w 1298620"/>
                <a:gd name="connsiteY13" fmla="*/ 4687910 h 5911403"/>
                <a:gd name="connsiteX14" fmla="*/ 976647 w 1298620"/>
                <a:gd name="connsiteY14" fmla="*/ 4932609 h 5911403"/>
                <a:gd name="connsiteX15" fmla="*/ 513008 w 1298620"/>
                <a:gd name="connsiteY15" fmla="*/ 5164429 h 5911403"/>
                <a:gd name="connsiteX16" fmla="*/ 191036 w 1298620"/>
                <a:gd name="connsiteY16" fmla="*/ 5512158 h 5911403"/>
                <a:gd name="connsiteX17" fmla="*/ 62247 w 1298620"/>
                <a:gd name="connsiteY17" fmla="*/ 5911403 h 5911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98620" h="5911403">
                  <a:moveTo>
                    <a:pt x="62247" y="0"/>
                  </a:moveTo>
                  <a:cubicBezTo>
                    <a:pt x="49368" y="99811"/>
                    <a:pt x="36490" y="199623"/>
                    <a:pt x="100884" y="309093"/>
                  </a:cubicBezTo>
                  <a:cubicBezTo>
                    <a:pt x="165278" y="418563"/>
                    <a:pt x="298361" y="558085"/>
                    <a:pt x="448614" y="656823"/>
                  </a:cubicBezTo>
                  <a:cubicBezTo>
                    <a:pt x="598867" y="755561"/>
                    <a:pt x="880056" y="802784"/>
                    <a:pt x="1002405" y="901522"/>
                  </a:cubicBezTo>
                  <a:cubicBezTo>
                    <a:pt x="1124754" y="1000260"/>
                    <a:pt x="1167684" y="1103291"/>
                    <a:pt x="1182709" y="1249251"/>
                  </a:cubicBezTo>
                  <a:cubicBezTo>
                    <a:pt x="1197734" y="1395211"/>
                    <a:pt x="1199881" y="1637764"/>
                    <a:pt x="1092557" y="1777285"/>
                  </a:cubicBezTo>
                  <a:cubicBezTo>
                    <a:pt x="985233" y="1916806"/>
                    <a:pt x="693312" y="1983347"/>
                    <a:pt x="538766" y="2086378"/>
                  </a:cubicBezTo>
                  <a:cubicBezTo>
                    <a:pt x="384220" y="2189409"/>
                    <a:pt x="248991" y="2283854"/>
                    <a:pt x="165278" y="2395471"/>
                  </a:cubicBezTo>
                  <a:cubicBezTo>
                    <a:pt x="81565" y="2507088"/>
                    <a:pt x="49369" y="2622997"/>
                    <a:pt x="36490" y="2756079"/>
                  </a:cubicBezTo>
                  <a:cubicBezTo>
                    <a:pt x="23611" y="2889161"/>
                    <a:pt x="0" y="3065172"/>
                    <a:pt x="88005" y="3193961"/>
                  </a:cubicBezTo>
                  <a:cubicBezTo>
                    <a:pt x="176011" y="3322750"/>
                    <a:pt x="397098" y="3436513"/>
                    <a:pt x="564523" y="3528812"/>
                  </a:cubicBezTo>
                  <a:cubicBezTo>
                    <a:pt x="731948" y="3621111"/>
                    <a:pt x="974501" y="3661894"/>
                    <a:pt x="1092557" y="3747753"/>
                  </a:cubicBezTo>
                  <a:cubicBezTo>
                    <a:pt x="1210613" y="3833612"/>
                    <a:pt x="1247104" y="3887274"/>
                    <a:pt x="1272862" y="4043967"/>
                  </a:cubicBezTo>
                  <a:cubicBezTo>
                    <a:pt x="1298620" y="4200660"/>
                    <a:pt x="1296473" y="4539803"/>
                    <a:pt x="1247104" y="4687910"/>
                  </a:cubicBezTo>
                  <a:cubicBezTo>
                    <a:pt x="1197735" y="4836017"/>
                    <a:pt x="1098996" y="4853189"/>
                    <a:pt x="976647" y="4932609"/>
                  </a:cubicBezTo>
                  <a:cubicBezTo>
                    <a:pt x="854298" y="5012029"/>
                    <a:pt x="643943" y="5067838"/>
                    <a:pt x="513008" y="5164429"/>
                  </a:cubicBezTo>
                  <a:cubicBezTo>
                    <a:pt x="382073" y="5261020"/>
                    <a:pt x="266163" y="5387662"/>
                    <a:pt x="191036" y="5512158"/>
                  </a:cubicBezTo>
                  <a:cubicBezTo>
                    <a:pt x="115909" y="5636654"/>
                    <a:pt x="89078" y="5774028"/>
                    <a:pt x="62247" y="5911403"/>
                  </a:cubicBezTo>
                </a:path>
              </a:pathLst>
            </a:custGeom>
            <a:ln w="85725"/>
          </p:spPr>
          <p:style>
            <a:lnRef idx="3">
              <a:schemeClr val="accent6"/>
            </a:lnRef>
            <a:fillRef idx="0">
              <a:schemeClr val="accent6"/>
            </a:fillRef>
            <a:effectRef idx="2">
              <a:schemeClr val="accent6"/>
            </a:effectRef>
            <a:fontRef idx="minor">
              <a:schemeClr val="tx1"/>
            </a:fontRef>
          </p:style>
          <p:txBody>
            <a:bodyPr rtlCol="0" anchor="ctr"/>
            <a:lstStyle/>
            <a:p>
              <a:pPr algn="ctr"/>
              <a:endParaRPr lang="en-GB"/>
            </a:p>
          </p:txBody>
        </p:sp>
        <p:sp>
          <p:nvSpPr>
            <p:cNvPr id="16" name="Freeform 15"/>
            <p:cNvSpPr/>
            <p:nvPr/>
          </p:nvSpPr>
          <p:spPr>
            <a:xfrm flipH="1">
              <a:off x="500034" y="500042"/>
              <a:ext cx="1298620" cy="5911403"/>
            </a:xfrm>
            <a:custGeom>
              <a:avLst/>
              <a:gdLst>
                <a:gd name="connsiteX0" fmla="*/ 62247 w 1298620"/>
                <a:gd name="connsiteY0" fmla="*/ 0 h 5911403"/>
                <a:gd name="connsiteX1" fmla="*/ 100884 w 1298620"/>
                <a:gd name="connsiteY1" fmla="*/ 309093 h 5911403"/>
                <a:gd name="connsiteX2" fmla="*/ 448614 w 1298620"/>
                <a:gd name="connsiteY2" fmla="*/ 656823 h 5911403"/>
                <a:gd name="connsiteX3" fmla="*/ 1002405 w 1298620"/>
                <a:gd name="connsiteY3" fmla="*/ 901522 h 5911403"/>
                <a:gd name="connsiteX4" fmla="*/ 1182709 w 1298620"/>
                <a:gd name="connsiteY4" fmla="*/ 1249251 h 5911403"/>
                <a:gd name="connsiteX5" fmla="*/ 1092557 w 1298620"/>
                <a:gd name="connsiteY5" fmla="*/ 1777285 h 5911403"/>
                <a:gd name="connsiteX6" fmla="*/ 538766 w 1298620"/>
                <a:gd name="connsiteY6" fmla="*/ 2086378 h 5911403"/>
                <a:gd name="connsiteX7" fmla="*/ 165278 w 1298620"/>
                <a:gd name="connsiteY7" fmla="*/ 2395471 h 5911403"/>
                <a:gd name="connsiteX8" fmla="*/ 36490 w 1298620"/>
                <a:gd name="connsiteY8" fmla="*/ 2756079 h 5911403"/>
                <a:gd name="connsiteX9" fmla="*/ 88005 w 1298620"/>
                <a:gd name="connsiteY9" fmla="*/ 3193961 h 5911403"/>
                <a:gd name="connsiteX10" fmla="*/ 564523 w 1298620"/>
                <a:gd name="connsiteY10" fmla="*/ 3528812 h 5911403"/>
                <a:gd name="connsiteX11" fmla="*/ 1092557 w 1298620"/>
                <a:gd name="connsiteY11" fmla="*/ 3747753 h 5911403"/>
                <a:gd name="connsiteX12" fmla="*/ 1272862 w 1298620"/>
                <a:gd name="connsiteY12" fmla="*/ 4043967 h 5911403"/>
                <a:gd name="connsiteX13" fmla="*/ 1247104 w 1298620"/>
                <a:gd name="connsiteY13" fmla="*/ 4687910 h 5911403"/>
                <a:gd name="connsiteX14" fmla="*/ 976647 w 1298620"/>
                <a:gd name="connsiteY14" fmla="*/ 4932609 h 5911403"/>
                <a:gd name="connsiteX15" fmla="*/ 513008 w 1298620"/>
                <a:gd name="connsiteY15" fmla="*/ 5164429 h 5911403"/>
                <a:gd name="connsiteX16" fmla="*/ 191036 w 1298620"/>
                <a:gd name="connsiteY16" fmla="*/ 5512158 h 5911403"/>
                <a:gd name="connsiteX17" fmla="*/ 62247 w 1298620"/>
                <a:gd name="connsiteY17" fmla="*/ 5911403 h 5911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98620" h="5911403">
                  <a:moveTo>
                    <a:pt x="62247" y="0"/>
                  </a:moveTo>
                  <a:cubicBezTo>
                    <a:pt x="49368" y="99811"/>
                    <a:pt x="36490" y="199623"/>
                    <a:pt x="100884" y="309093"/>
                  </a:cubicBezTo>
                  <a:cubicBezTo>
                    <a:pt x="165278" y="418563"/>
                    <a:pt x="298361" y="558085"/>
                    <a:pt x="448614" y="656823"/>
                  </a:cubicBezTo>
                  <a:cubicBezTo>
                    <a:pt x="598867" y="755561"/>
                    <a:pt x="880056" y="802784"/>
                    <a:pt x="1002405" y="901522"/>
                  </a:cubicBezTo>
                  <a:cubicBezTo>
                    <a:pt x="1124754" y="1000260"/>
                    <a:pt x="1167684" y="1103291"/>
                    <a:pt x="1182709" y="1249251"/>
                  </a:cubicBezTo>
                  <a:cubicBezTo>
                    <a:pt x="1197734" y="1395211"/>
                    <a:pt x="1199881" y="1637764"/>
                    <a:pt x="1092557" y="1777285"/>
                  </a:cubicBezTo>
                  <a:cubicBezTo>
                    <a:pt x="985233" y="1916806"/>
                    <a:pt x="693312" y="1983347"/>
                    <a:pt x="538766" y="2086378"/>
                  </a:cubicBezTo>
                  <a:cubicBezTo>
                    <a:pt x="384220" y="2189409"/>
                    <a:pt x="248991" y="2283854"/>
                    <a:pt x="165278" y="2395471"/>
                  </a:cubicBezTo>
                  <a:cubicBezTo>
                    <a:pt x="81565" y="2507088"/>
                    <a:pt x="49369" y="2622997"/>
                    <a:pt x="36490" y="2756079"/>
                  </a:cubicBezTo>
                  <a:cubicBezTo>
                    <a:pt x="23611" y="2889161"/>
                    <a:pt x="0" y="3065172"/>
                    <a:pt x="88005" y="3193961"/>
                  </a:cubicBezTo>
                  <a:cubicBezTo>
                    <a:pt x="176011" y="3322750"/>
                    <a:pt x="397098" y="3436513"/>
                    <a:pt x="564523" y="3528812"/>
                  </a:cubicBezTo>
                  <a:cubicBezTo>
                    <a:pt x="731948" y="3621111"/>
                    <a:pt x="974501" y="3661894"/>
                    <a:pt x="1092557" y="3747753"/>
                  </a:cubicBezTo>
                  <a:cubicBezTo>
                    <a:pt x="1210613" y="3833612"/>
                    <a:pt x="1247104" y="3887274"/>
                    <a:pt x="1272862" y="4043967"/>
                  </a:cubicBezTo>
                  <a:cubicBezTo>
                    <a:pt x="1298620" y="4200660"/>
                    <a:pt x="1296473" y="4539803"/>
                    <a:pt x="1247104" y="4687910"/>
                  </a:cubicBezTo>
                  <a:cubicBezTo>
                    <a:pt x="1197735" y="4836017"/>
                    <a:pt x="1098996" y="4853189"/>
                    <a:pt x="976647" y="4932609"/>
                  </a:cubicBezTo>
                  <a:cubicBezTo>
                    <a:pt x="854298" y="5012029"/>
                    <a:pt x="643943" y="5067838"/>
                    <a:pt x="513008" y="5164429"/>
                  </a:cubicBezTo>
                  <a:cubicBezTo>
                    <a:pt x="382073" y="5261020"/>
                    <a:pt x="266163" y="5387662"/>
                    <a:pt x="191036" y="5512158"/>
                  </a:cubicBezTo>
                  <a:cubicBezTo>
                    <a:pt x="115909" y="5636654"/>
                    <a:pt x="89078" y="5774028"/>
                    <a:pt x="62247" y="5911403"/>
                  </a:cubicBezTo>
                </a:path>
              </a:pathLst>
            </a:custGeom>
            <a:ln w="85725"/>
          </p:spPr>
          <p:style>
            <a:lnRef idx="3">
              <a:schemeClr val="accent6"/>
            </a:lnRef>
            <a:fillRef idx="0">
              <a:schemeClr val="accent6"/>
            </a:fillRef>
            <a:effectRef idx="2">
              <a:schemeClr val="accent6"/>
            </a:effectRef>
            <a:fontRef idx="minor">
              <a:schemeClr val="tx1"/>
            </a:fontRef>
          </p:style>
          <p:txBody>
            <a:bodyPr rtlCol="0" anchor="ctr"/>
            <a:lstStyle/>
            <a:p>
              <a:pPr algn="ctr"/>
              <a:endParaRPr lang="en-GB"/>
            </a:p>
          </p:txBody>
        </p:sp>
        <p:cxnSp>
          <p:nvCxnSpPr>
            <p:cNvPr id="17" name="Straight Connector 16"/>
            <p:cNvCxnSpPr/>
            <p:nvPr/>
          </p:nvCxnSpPr>
          <p:spPr>
            <a:xfrm>
              <a:off x="571472" y="642918"/>
              <a:ext cx="1143008"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18" name="Straight Connector 17"/>
            <p:cNvCxnSpPr/>
            <p:nvPr/>
          </p:nvCxnSpPr>
          <p:spPr>
            <a:xfrm>
              <a:off x="785786" y="927082"/>
              <a:ext cx="785818"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19" name="Straight Connector 18"/>
            <p:cNvCxnSpPr>
              <a:endCxn id="16" idx="2"/>
            </p:cNvCxnSpPr>
            <p:nvPr/>
          </p:nvCxnSpPr>
          <p:spPr>
            <a:xfrm>
              <a:off x="1000100" y="1142984"/>
              <a:ext cx="349940" cy="13881"/>
            </a:xfrm>
            <a:prstGeom prst="line">
              <a:avLst/>
            </a:prstGeom>
          </p:spPr>
          <p:style>
            <a:lnRef idx="3">
              <a:schemeClr val="accent2"/>
            </a:lnRef>
            <a:fillRef idx="0">
              <a:schemeClr val="accent2"/>
            </a:fillRef>
            <a:effectRef idx="2">
              <a:schemeClr val="accent2"/>
            </a:effectRef>
            <a:fontRef idx="minor">
              <a:schemeClr val="tx1"/>
            </a:fontRef>
          </p:style>
        </p:cxnSp>
        <p:cxnSp>
          <p:nvCxnSpPr>
            <p:cNvPr id="20" name="Straight Connector 19"/>
            <p:cNvCxnSpPr/>
            <p:nvPr/>
          </p:nvCxnSpPr>
          <p:spPr>
            <a:xfrm>
              <a:off x="785786" y="1428736"/>
              <a:ext cx="785818"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21" name="Straight Connector 20"/>
            <p:cNvCxnSpPr>
              <a:endCxn id="15" idx="4"/>
            </p:cNvCxnSpPr>
            <p:nvPr/>
          </p:nvCxnSpPr>
          <p:spPr>
            <a:xfrm flipV="1">
              <a:off x="642910" y="1712891"/>
              <a:ext cx="1044222" cy="1597"/>
            </a:xfrm>
            <a:prstGeom prst="line">
              <a:avLst/>
            </a:prstGeom>
          </p:spPr>
          <p:style>
            <a:lnRef idx="3">
              <a:schemeClr val="accent2"/>
            </a:lnRef>
            <a:fillRef idx="0">
              <a:schemeClr val="accent2"/>
            </a:fillRef>
            <a:effectRef idx="2">
              <a:schemeClr val="accent2"/>
            </a:effectRef>
            <a:fontRef idx="minor">
              <a:schemeClr val="tx1"/>
            </a:fontRef>
          </p:style>
        </p:cxnSp>
        <p:cxnSp>
          <p:nvCxnSpPr>
            <p:cNvPr id="22" name="Straight Connector 21"/>
            <p:cNvCxnSpPr/>
            <p:nvPr/>
          </p:nvCxnSpPr>
          <p:spPr>
            <a:xfrm flipV="1">
              <a:off x="642910" y="2000240"/>
              <a:ext cx="1044222" cy="1597"/>
            </a:xfrm>
            <a:prstGeom prst="line">
              <a:avLst/>
            </a:prstGeom>
          </p:spPr>
          <p:style>
            <a:lnRef idx="3">
              <a:schemeClr val="accent2"/>
            </a:lnRef>
            <a:fillRef idx="0">
              <a:schemeClr val="accent2"/>
            </a:fillRef>
            <a:effectRef idx="2">
              <a:schemeClr val="accent2"/>
            </a:effectRef>
            <a:fontRef idx="minor">
              <a:schemeClr val="tx1"/>
            </a:fontRef>
          </p:style>
        </p:cxnSp>
        <p:cxnSp>
          <p:nvCxnSpPr>
            <p:cNvPr id="23" name="Straight Connector 22"/>
            <p:cNvCxnSpPr/>
            <p:nvPr/>
          </p:nvCxnSpPr>
          <p:spPr>
            <a:xfrm flipV="1">
              <a:off x="785786" y="2285992"/>
              <a:ext cx="714380" cy="1598"/>
            </a:xfrm>
            <a:prstGeom prst="line">
              <a:avLst/>
            </a:prstGeom>
          </p:spPr>
          <p:style>
            <a:lnRef idx="3">
              <a:schemeClr val="accent2"/>
            </a:lnRef>
            <a:fillRef idx="0">
              <a:schemeClr val="accent2"/>
            </a:fillRef>
            <a:effectRef idx="2">
              <a:schemeClr val="accent2"/>
            </a:effectRef>
            <a:fontRef idx="minor">
              <a:schemeClr val="tx1"/>
            </a:fontRef>
          </p:style>
        </p:cxnSp>
        <p:cxnSp>
          <p:nvCxnSpPr>
            <p:cNvPr id="24" name="Straight Connector 23"/>
            <p:cNvCxnSpPr/>
            <p:nvPr/>
          </p:nvCxnSpPr>
          <p:spPr>
            <a:xfrm flipV="1">
              <a:off x="857224" y="2714620"/>
              <a:ext cx="500066" cy="1598"/>
            </a:xfrm>
            <a:prstGeom prst="line">
              <a:avLst/>
            </a:prstGeom>
          </p:spPr>
          <p:style>
            <a:lnRef idx="3">
              <a:schemeClr val="accent2"/>
            </a:lnRef>
            <a:fillRef idx="0">
              <a:schemeClr val="accent2"/>
            </a:fillRef>
            <a:effectRef idx="2">
              <a:schemeClr val="accent2"/>
            </a:effectRef>
            <a:fontRef idx="minor">
              <a:schemeClr val="tx1"/>
            </a:fontRef>
          </p:style>
        </p:cxnSp>
        <p:cxnSp>
          <p:nvCxnSpPr>
            <p:cNvPr id="25" name="Straight Connector 24"/>
            <p:cNvCxnSpPr/>
            <p:nvPr/>
          </p:nvCxnSpPr>
          <p:spPr>
            <a:xfrm flipV="1">
              <a:off x="642910" y="3000372"/>
              <a:ext cx="1071570" cy="1598"/>
            </a:xfrm>
            <a:prstGeom prst="line">
              <a:avLst/>
            </a:prstGeom>
          </p:spPr>
          <p:style>
            <a:lnRef idx="3">
              <a:schemeClr val="accent2"/>
            </a:lnRef>
            <a:fillRef idx="0">
              <a:schemeClr val="accent2"/>
            </a:fillRef>
            <a:effectRef idx="2">
              <a:schemeClr val="accent2"/>
            </a:effectRef>
            <a:fontRef idx="minor">
              <a:schemeClr val="tx1"/>
            </a:fontRef>
          </p:style>
        </p:cxnSp>
        <p:cxnSp>
          <p:nvCxnSpPr>
            <p:cNvPr id="26" name="Straight Connector 25"/>
            <p:cNvCxnSpPr>
              <a:endCxn id="16" idx="8"/>
            </p:cNvCxnSpPr>
            <p:nvPr/>
          </p:nvCxnSpPr>
          <p:spPr>
            <a:xfrm flipV="1">
              <a:off x="571472" y="3256121"/>
              <a:ext cx="1190692" cy="31601"/>
            </a:xfrm>
            <a:prstGeom prst="line">
              <a:avLst/>
            </a:prstGeom>
          </p:spPr>
          <p:style>
            <a:lnRef idx="3">
              <a:schemeClr val="accent2"/>
            </a:lnRef>
            <a:fillRef idx="0">
              <a:schemeClr val="accent2"/>
            </a:fillRef>
            <a:effectRef idx="2">
              <a:schemeClr val="accent2"/>
            </a:effectRef>
            <a:fontRef idx="minor">
              <a:schemeClr val="tx1"/>
            </a:fontRef>
          </p:style>
        </p:cxnSp>
        <p:cxnSp>
          <p:nvCxnSpPr>
            <p:cNvPr id="27" name="Straight Connector 26"/>
            <p:cNvCxnSpPr/>
            <p:nvPr/>
          </p:nvCxnSpPr>
          <p:spPr>
            <a:xfrm flipV="1">
              <a:off x="571472" y="3571876"/>
              <a:ext cx="1214446" cy="1598"/>
            </a:xfrm>
            <a:prstGeom prst="line">
              <a:avLst/>
            </a:prstGeom>
          </p:spPr>
          <p:style>
            <a:lnRef idx="3">
              <a:schemeClr val="accent2"/>
            </a:lnRef>
            <a:fillRef idx="0">
              <a:schemeClr val="accent2"/>
            </a:fillRef>
            <a:effectRef idx="2">
              <a:schemeClr val="accent2"/>
            </a:effectRef>
            <a:fontRef idx="minor">
              <a:schemeClr val="tx1"/>
            </a:fontRef>
          </p:style>
        </p:cxnSp>
        <p:cxnSp>
          <p:nvCxnSpPr>
            <p:cNvPr id="28" name="Straight Connector 27"/>
            <p:cNvCxnSpPr/>
            <p:nvPr/>
          </p:nvCxnSpPr>
          <p:spPr>
            <a:xfrm flipV="1">
              <a:off x="785786" y="3857628"/>
              <a:ext cx="714380" cy="1598"/>
            </a:xfrm>
            <a:prstGeom prst="line">
              <a:avLst/>
            </a:prstGeom>
          </p:spPr>
          <p:style>
            <a:lnRef idx="3">
              <a:schemeClr val="accent2"/>
            </a:lnRef>
            <a:fillRef idx="0">
              <a:schemeClr val="accent2"/>
            </a:fillRef>
            <a:effectRef idx="2">
              <a:schemeClr val="accent2"/>
            </a:effectRef>
            <a:fontRef idx="minor">
              <a:schemeClr val="tx1"/>
            </a:fontRef>
          </p:style>
        </p:cxnSp>
        <p:cxnSp>
          <p:nvCxnSpPr>
            <p:cNvPr id="29" name="Straight Connector 28"/>
            <p:cNvCxnSpPr>
              <a:stCxn id="16" idx="11"/>
            </p:cNvCxnSpPr>
            <p:nvPr/>
          </p:nvCxnSpPr>
          <p:spPr>
            <a:xfrm rot="10800000" flipH="1" flipV="1">
              <a:off x="706097" y="4247796"/>
              <a:ext cx="936944" cy="38460"/>
            </a:xfrm>
            <a:prstGeom prst="line">
              <a:avLst/>
            </a:prstGeom>
          </p:spPr>
          <p:style>
            <a:lnRef idx="3">
              <a:schemeClr val="accent2"/>
            </a:lnRef>
            <a:fillRef idx="0">
              <a:schemeClr val="accent2"/>
            </a:fillRef>
            <a:effectRef idx="2">
              <a:schemeClr val="accent2"/>
            </a:effectRef>
            <a:fontRef idx="minor">
              <a:schemeClr val="tx1"/>
            </a:fontRef>
          </p:style>
        </p:cxnSp>
        <p:cxnSp>
          <p:nvCxnSpPr>
            <p:cNvPr id="30" name="Straight Connector 29"/>
            <p:cNvCxnSpPr/>
            <p:nvPr/>
          </p:nvCxnSpPr>
          <p:spPr>
            <a:xfrm flipV="1">
              <a:off x="571472" y="4572008"/>
              <a:ext cx="1143008" cy="1598"/>
            </a:xfrm>
            <a:prstGeom prst="line">
              <a:avLst/>
            </a:prstGeom>
          </p:spPr>
          <p:style>
            <a:lnRef idx="3">
              <a:schemeClr val="accent2"/>
            </a:lnRef>
            <a:fillRef idx="0">
              <a:schemeClr val="accent2"/>
            </a:fillRef>
            <a:effectRef idx="2">
              <a:schemeClr val="accent2"/>
            </a:effectRef>
            <a:fontRef idx="minor">
              <a:schemeClr val="tx1"/>
            </a:fontRef>
          </p:style>
        </p:cxnSp>
        <p:cxnSp>
          <p:nvCxnSpPr>
            <p:cNvPr id="31" name="Straight Connector 30"/>
            <p:cNvCxnSpPr/>
            <p:nvPr/>
          </p:nvCxnSpPr>
          <p:spPr>
            <a:xfrm flipV="1">
              <a:off x="500034" y="4929198"/>
              <a:ext cx="1285884" cy="1598"/>
            </a:xfrm>
            <a:prstGeom prst="line">
              <a:avLst/>
            </a:prstGeom>
          </p:spPr>
          <p:style>
            <a:lnRef idx="3">
              <a:schemeClr val="accent2"/>
            </a:lnRef>
            <a:fillRef idx="0">
              <a:schemeClr val="accent2"/>
            </a:fillRef>
            <a:effectRef idx="2">
              <a:schemeClr val="accent2"/>
            </a:effectRef>
            <a:fontRef idx="minor">
              <a:schemeClr val="tx1"/>
            </a:fontRef>
          </p:style>
        </p:cxnSp>
        <p:cxnSp>
          <p:nvCxnSpPr>
            <p:cNvPr id="32" name="Straight Connector 31"/>
            <p:cNvCxnSpPr/>
            <p:nvPr/>
          </p:nvCxnSpPr>
          <p:spPr>
            <a:xfrm>
              <a:off x="642910" y="5286388"/>
              <a:ext cx="1000132"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33" name="Straight Connector 32"/>
            <p:cNvCxnSpPr/>
            <p:nvPr/>
          </p:nvCxnSpPr>
          <p:spPr>
            <a:xfrm flipV="1">
              <a:off x="857224" y="5786454"/>
              <a:ext cx="500066" cy="1598"/>
            </a:xfrm>
            <a:prstGeom prst="line">
              <a:avLst/>
            </a:prstGeom>
          </p:spPr>
          <p:style>
            <a:lnRef idx="3">
              <a:schemeClr val="accent2"/>
            </a:lnRef>
            <a:fillRef idx="0">
              <a:schemeClr val="accent2"/>
            </a:fillRef>
            <a:effectRef idx="2">
              <a:schemeClr val="accent2"/>
            </a:effectRef>
            <a:fontRef idx="minor">
              <a:schemeClr val="tx1"/>
            </a:fontRef>
          </p:style>
        </p:cxnSp>
        <p:cxnSp>
          <p:nvCxnSpPr>
            <p:cNvPr id="34" name="Straight Connector 33"/>
            <p:cNvCxnSpPr/>
            <p:nvPr/>
          </p:nvCxnSpPr>
          <p:spPr>
            <a:xfrm>
              <a:off x="642910" y="6072206"/>
              <a:ext cx="928694"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35" name="Straight Connector 34"/>
            <p:cNvCxnSpPr>
              <a:stCxn id="15" idx="17"/>
            </p:cNvCxnSpPr>
            <p:nvPr/>
          </p:nvCxnSpPr>
          <p:spPr>
            <a:xfrm flipV="1">
              <a:off x="566670" y="6357958"/>
              <a:ext cx="1147810" cy="17084"/>
            </a:xfrm>
            <a:prstGeom prst="line">
              <a:avLst/>
            </a:prstGeom>
          </p:spPr>
          <p:style>
            <a:lnRef idx="3">
              <a:schemeClr val="accent2"/>
            </a:lnRef>
            <a:fillRef idx="0">
              <a:schemeClr val="accent2"/>
            </a:fillRef>
            <a:effectRef idx="2">
              <a:schemeClr val="accent2"/>
            </a:effectRef>
            <a:fontRef idx="minor">
              <a:schemeClr val="tx1"/>
            </a:fontRef>
          </p:style>
        </p:cxnSp>
      </p:grpSp>
      <p:sp>
        <p:nvSpPr>
          <p:cNvPr id="36" name="Rectangle 35"/>
          <p:cNvSpPr/>
          <p:nvPr/>
        </p:nvSpPr>
        <p:spPr>
          <a:xfrm rot="3614412">
            <a:off x="8234124" y="450259"/>
            <a:ext cx="256967" cy="35694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GB"/>
          </a:p>
        </p:txBody>
      </p:sp>
      <p:sp>
        <p:nvSpPr>
          <p:cNvPr id="37" name="Freeform 36"/>
          <p:cNvSpPr/>
          <p:nvPr/>
        </p:nvSpPr>
        <p:spPr>
          <a:xfrm>
            <a:off x="7143768" y="2143116"/>
            <a:ext cx="1801770" cy="1250340"/>
          </a:xfrm>
          <a:custGeom>
            <a:avLst/>
            <a:gdLst>
              <a:gd name="connsiteX0" fmla="*/ 21465 w 1444580"/>
              <a:gd name="connsiteY0" fmla="*/ 502276 h 944451"/>
              <a:gd name="connsiteX1" fmla="*/ 163133 w 1444580"/>
              <a:gd name="connsiteY1" fmla="*/ 502276 h 944451"/>
              <a:gd name="connsiteX2" fmla="*/ 163133 w 1444580"/>
              <a:gd name="connsiteY2" fmla="*/ 399245 h 944451"/>
              <a:gd name="connsiteX3" fmla="*/ 253285 w 1444580"/>
              <a:gd name="connsiteY3" fmla="*/ 309093 h 944451"/>
              <a:gd name="connsiteX4" fmla="*/ 356316 w 1444580"/>
              <a:gd name="connsiteY4" fmla="*/ 321972 h 944451"/>
              <a:gd name="connsiteX5" fmla="*/ 420710 w 1444580"/>
              <a:gd name="connsiteY5" fmla="*/ 412124 h 944451"/>
              <a:gd name="connsiteX6" fmla="*/ 639651 w 1444580"/>
              <a:gd name="connsiteY6" fmla="*/ 476518 h 944451"/>
              <a:gd name="connsiteX7" fmla="*/ 897228 w 1444580"/>
              <a:gd name="connsiteY7" fmla="*/ 412124 h 944451"/>
              <a:gd name="connsiteX8" fmla="*/ 1077533 w 1444580"/>
              <a:gd name="connsiteY8" fmla="*/ 115910 h 944451"/>
              <a:gd name="connsiteX9" fmla="*/ 1257837 w 1444580"/>
              <a:gd name="connsiteY9" fmla="*/ 77273 h 944451"/>
              <a:gd name="connsiteX10" fmla="*/ 1425262 w 1444580"/>
              <a:gd name="connsiteY10" fmla="*/ 579549 h 944451"/>
              <a:gd name="connsiteX11" fmla="*/ 1141927 w 1444580"/>
              <a:gd name="connsiteY11" fmla="*/ 888642 h 944451"/>
              <a:gd name="connsiteX12" fmla="*/ 948744 w 1444580"/>
              <a:gd name="connsiteY12" fmla="*/ 914400 h 944451"/>
              <a:gd name="connsiteX13" fmla="*/ 922986 w 1444580"/>
              <a:gd name="connsiteY13" fmla="*/ 759853 h 944451"/>
              <a:gd name="connsiteX14" fmla="*/ 922986 w 1444580"/>
              <a:gd name="connsiteY14" fmla="*/ 759853 h 944451"/>
              <a:gd name="connsiteX15" fmla="*/ 678287 w 1444580"/>
              <a:gd name="connsiteY15" fmla="*/ 759853 h 944451"/>
              <a:gd name="connsiteX16" fmla="*/ 678287 w 1444580"/>
              <a:gd name="connsiteY16" fmla="*/ 759853 h 944451"/>
              <a:gd name="connsiteX17" fmla="*/ 678287 w 1444580"/>
              <a:gd name="connsiteY17" fmla="*/ 875763 h 944451"/>
              <a:gd name="connsiteX18" fmla="*/ 613893 w 1444580"/>
              <a:gd name="connsiteY18" fmla="*/ 927279 h 944451"/>
              <a:gd name="connsiteX19" fmla="*/ 304800 w 1444580"/>
              <a:gd name="connsiteY19" fmla="*/ 862884 h 944451"/>
              <a:gd name="connsiteX20" fmla="*/ 201769 w 1444580"/>
              <a:gd name="connsiteY20" fmla="*/ 618186 h 944451"/>
              <a:gd name="connsiteX21" fmla="*/ 34344 w 1444580"/>
              <a:gd name="connsiteY21" fmla="*/ 605307 h 944451"/>
              <a:gd name="connsiteX22" fmla="*/ 21465 w 1444580"/>
              <a:gd name="connsiteY22" fmla="*/ 502276 h 944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44580" h="944451">
                <a:moveTo>
                  <a:pt x="21465" y="502276"/>
                </a:moveTo>
                <a:cubicBezTo>
                  <a:pt x="42930" y="485104"/>
                  <a:pt x="139522" y="519448"/>
                  <a:pt x="163133" y="502276"/>
                </a:cubicBezTo>
                <a:cubicBezTo>
                  <a:pt x="186744" y="485104"/>
                  <a:pt x="148108" y="431442"/>
                  <a:pt x="163133" y="399245"/>
                </a:cubicBezTo>
                <a:cubicBezTo>
                  <a:pt x="178158" y="367048"/>
                  <a:pt x="221088" y="321972"/>
                  <a:pt x="253285" y="309093"/>
                </a:cubicBezTo>
                <a:cubicBezTo>
                  <a:pt x="285482" y="296214"/>
                  <a:pt x="328412" y="304800"/>
                  <a:pt x="356316" y="321972"/>
                </a:cubicBezTo>
                <a:cubicBezTo>
                  <a:pt x="384220" y="339144"/>
                  <a:pt x="373488" y="386366"/>
                  <a:pt x="420710" y="412124"/>
                </a:cubicBezTo>
                <a:cubicBezTo>
                  <a:pt x="467933" y="437882"/>
                  <a:pt x="560231" y="476518"/>
                  <a:pt x="639651" y="476518"/>
                </a:cubicBezTo>
                <a:cubicBezTo>
                  <a:pt x="719071" y="476518"/>
                  <a:pt x="824248" y="472225"/>
                  <a:pt x="897228" y="412124"/>
                </a:cubicBezTo>
                <a:cubicBezTo>
                  <a:pt x="970208" y="352023"/>
                  <a:pt x="1017432" y="171719"/>
                  <a:pt x="1077533" y="115910"/>
                </a:cubicBezTo>
                <a:cubicBezTo>
                  <a:pt x="1137635" y="60102"/>
                  <a:pt x="1199882" y="0"/>
                  <a:pt x="1257837" y="77273"/>
                </a:cubicBezTo>
                <a:cubicBezTo>
                  <a:pt x="1315792" y="154546"/>
                  <a:pt x="1444580" y="444321"/>
                  <a:pt x="1425262" y="579549"/>
                </a:cubicBezTo>
                <a:cubicBezTo>
                  <a:pt x="1405944" y="714777"/>
                  <a:pt x="1221347" y="832833"/>
                  <a:pt x="1141927" y="888642"/>
                </a:cubicBezTo>
                <a:cubicBezTo>
                  <a:pt x="1062507" y="944451"/>
                  <a:pt x="985234" y="935865"/>
                  <a:pt x="948744" y="914400"/>
                </a:cubicBezTo>
                <a:cubicBezTo>
                  <a:pt x="912254" y="892935"/>
                  <a:pt x="922986" y="759853"/>
                  <a:pt x="922986" y="759853"/>
                </a:cubicBezTo>
                <a:lnTo>
                  <a:pt x="922986" y="759853"/>
                </a:lnTo>
                <a:lnTo>
                  <a:pt x="678287" y="759853"/>
                </a:lnTo>
                <a:lnTo>
                  <a:pt x="678287" y="759853"/>
                </a:lnTo>
                <a:cubicBezTo>
                  <a:pt x="678287" y="779171"/>
                  <a:pt x="689019" y="847859"/>
                  <a:pt x="678287" y="875763"/>
                </a:cubicBezTo>
                <a:cubicBezTo>
                  <a:pt x="667555" y="903667"/>
                  <a:pt x="676141" y="929425"/>
                  <a:pt x="613893" y="927279"/>
                </a:cubicBezTo>
                <a:cubicBezTo>
                  <a:pt x="551645" y="925133"/>
                  <a:pt x="373487" y="914400"/>
                  <a:pt x="304800" y="862884"/>
                </a:cubicBezTo>
                <a:cubicBezTo>
                  <a:pt x="236113" y="811368"/>
                  <a:pt x="246845" y="661115"/>
                  <a:pt x="201769" y="618186"/>
                </a:cubicBezTo>
                <a:cubicBezTo>
                  <a:pt x="156693" y="575257"/>
                  <a:pt x="64394" y="624625"/>
                  <a:pt x="34344" y="605307"/>
                </a:cubicBezTo>
                <a:cubicBezTo>
                  <a:pt x="4294" y="585989"/>
                  <a:pt x="0" y="519448"/>
                  <a:pt x="21465" y="502276"/>
                </a:cubicBezTo>
                <a:close/>
              </a:path>
            </a:pathLst>
          </a:custGeom>
          <a:ln>
            <a:solidFill>
              <a:schemeClr val="tx1"/>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GB"/>
          </a:p>
        </p:txBody>
      </p:sp>
      <p:sp>
        <p:nvSpPr>
          <p:cNvPr id="38" name="Rectangle 37"/>
          <p:cNvSpPr/>
          <p:nvPr/>
        </p:nvSpPr>
        <p:spPr>
          <a:xfrm rot="21388632">
            <a:off x="8018829" y="3150807"/>
            <a:ext cx="257112" cy="36057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checkerboard(across)">
                                      <p:cBhvr>
                                        <p:cTn id="7" dur="500"/>
                                        <p:tgtEl>
                                          <p:spTgt spid="36"/>
                                        </p:tgtEl>
                                      </p:cBhvr>
                                    </p:animEffect>
                                  </p:childTnLst>
                                </p:cTn>
                              </p:par>
                            </p:childTnLst>
                          </p:cTn>
                        </p:par>
                      </p:childTnLst>
                    </p:cTn>
                  </p:par>
                  <p:par>
                    <p:cTn id="8" fill="hold">
                      <p:stCondLst>
                        <p:cond delay="indefinite"/>
                      </p:stCondLst>
                      <p:childTnLst>
                        <p:par>
                          <p:cTn id="9" fill="hold">
                            <p:stCondLst>
                              <p:cond delay="0"/>
                            </p:stCondLst>
                            <p:childTnLst>
                              <p:par>
                                <p:cTn id="10" presetID="0" presetClass="path" presetSubtype="0" accel="50000" decel="50000" fill="hold" grpId="1" nodeType="clickEffect">
                                  <p:stCondLst>
                                    <p:cond delay="0"/>
                                  </p:stCondLst>
                                  <p:childTnLst>
                                    <p:animMotion origin="layout" path="M 0 0 L -0.0276 0.03217 L -0.03958 0.08727 L -0.07239 0.1287 L -0.10347 0.15393 " pathEditMode="relative" ptsTypes="AAAAA">
                                      <p:cBhvr>
                                        <p:cTn id="11" dur="2000" fill="hold"/>
                                        <p:tgtEl>
                                          <p:spTgt spid="36"/>
                                        </p:tgtEl>
                                        <p:attrNameLst>
                                          <p:attrName>ppt_x</p:attrName>
                                          <p:attrName>ppt_y</p:attrName>
                                        </p:attrNameLst>
                                      </p:cBhvr>
                                    </p:animMotion>
                                  </p:childTnLst>
                                </p:cTn>
                              </p:par>
                            </p:childTnLst>
                          </p:cTn>
                        </p:par>
                      </p:childTnLst>
                    </p:cTn>
                  </p:par>
                  <p:par>
                    <p:cTn id="12" fill="hold">
                      <p:stCondLst>
                        <p:cond delay="indefinite"/>
                      </p:stCondLst>
                      <p:childTnLst>
                        <p:par>
                          <p:cTn id="13" fill="hold">
                            <p:stCondLst>
                              <p:cond delay="0"/>
                            </p:stCondLst>
                            <p:childTnLst>
                              <p:par>
                                <p:cTn id="14" presetID="5" presetClass="exit" presetSubtype="10" fill="hold" grpId="0" nodeType="clickEffect">
                                  <p:stCondLst>
                                    <p:cond delay="0"/>
                                  </p:stCondLst>
                                  <p:childTnLst>
                                    <p:animEffect transition="out" filter="checkerboard(across)">
                                      <p:cBhvr>
                                        <p:cTn id="15" dur="500"/>
                                        <p:tgtEl>
                                          <p:spTgt spid="13"/>
                                        </p:tgtEl>
                                      </p:cBhvr>
                                    </p:animEffect>
                                    <p:set>
                                      <p:cBhvr>
                                        <p:cTn id="16" dur="1" fill="hold">
                                          <p:stCondLst>
                                            <p:cond delay="499"/>
                                          </p:stCondLst>
                                        </p:cTn>
                                        <p:tgtEl>
                                          <p:spTgt spid="13"/>
                                        </p:tgtEl>
                                        <p:attrNameLst>
                                          <p:attrName>style.visibility</p:attrName>
                                        </p:attrNameLst>
                                      </p:cBhvr>
                                      <p:to>
                                        <p:strVal val="hidden"/>
                                      </p:to>
                                    </p:set>
                                  </p:childTnLst>
                                </p:cTn>
                              </p:par>
                              <p:par>
                                <p:cTn id="17" presetID="5" presetClass="exit" presetSubtype="10" fill="hold" grpId="2" nodeType="withEffect">
                                  <p:stCondLst>
                                    <p:cond delay="0"/>
                                  </p:stCondLst>
                                  <p:childTnLst>
                                    <p:animEffect transition="out" filter="checkerboard(across)">
                                      <p:cBhvr>
                                        <p:cTn id="18" dur="500"/>
                                        <p:tgtEl>
                                          <p:spTgt spid="36"/>
                                        </p:tgtEl>
                                      </p:cBhvr>
                                    </p:animEffect>
                                    <p:set>
                                      <p:cBhvr>
                                        <p:cTn id="19" dur="1" fill="hold">
                                          <p:stCondLst>
                                            <p:cond delay="499"/>
                                          </p:stCondLst>
                                        </p:cTn>
                                        <p:tgtEl>
                                          <p:spTgt spid="36"/>
                                        </p:tgtEl>
                                        <p:attrNameLst>
                                          <p:attrName>style.visibility</p:attrName>
                                        </p:attrNameLst>
                                      </p:cBhvr>
                                      <p:to>
                                        <p:strVal val="hidden"/>
                                      </p:to>
                                    </p:set>
                                  </p:childTnLst>
                                </p:cTn>
                              </p:par>
                              <p:par>
                                <p:cTn id="20" presetID="5" presetClass="entr" presetSubtype="10" fill="hold" grpId="0" nodeType="with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checkerboard(across)">
                                      <p:cBhvr>
                                        <p:cTn id="22" dur="500"/>
                                        <p:tgtEl>
                                          <p:spTgt spid="38"/>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checkerboard(across)">
                                      <p:cBhvr>
                                        <p:cTn id="25" dur="500"/>
                                        <p:tgtEl>
                                          <p:spTgt spid="37"/>
                                        </p:tgtEl>
                                      </p:cBhvr>
                                    </p:animEffect>
                                  </p:childTnLst>
                                </p:cTn>
                              </p:par>
                            </p:childTnLst>
                          </p:cTn>
                        </p:par>
                      </p:childTnLst>
                    </p:cTn>
                  </p:par>
                  <p:par>
                    <p:cTn id="26" fill="hold">
                      <p:stCondLst>
                        <p:cond delay="indefinite"/>
                      </p:stCondLst>
                      <p:childTnLst>
                        <p:par>
                          <p:cTn id="27" fill="hold">
                            <p:stCondLst>
                              <p:cond delay="0"/>
                            </p:stCondLst>
                            <p:childTnLst>
                              <p:par>
                                <p:cTn id="28" presetID="64" presetClass="path" presetSubtype="0" accel="50000" decel="50000" fill="hold" grpId="0" nodeType="clickEffect">
                                  <p:stCondLst>
                                    <p:cond delay="0"/>
                                  </p:stCondLst>
                                  <p:childTnLst>
                                    <p:animMotion origin="layout" path="M 2.77778E-6 -2.22222E-6 L -0.00191 -0.59282 " pathEditMode="relative" rAng="0" ptsTypes="AA">
                                      <p:cBhvr>
                                        <p:cTn id="29" dur="2000" fill="hold"/>
                                        <p:tgtEl>
                                          <p:spTgt spid="11"/>
                                        </p:tgtEl>
                                        <p:attrNameLst>
                                          <p:attrName>ppt_x</p:attrName>
                                          <p:attrName>ppt_y</p:attrName>
                                        </p:attrNameLst>
                                      </p:cBhvr>
                                      <p:rCtr x="-1" y="-297"/>
                                    </p:animMotion>
                                  </p:childTnLst>
                                </p:cTn>
                              </p:par>
                            </p:childTnLst>
                          </p:cTn>
                        </p:par>
                      </p:childTnLst>
                    </p:cTn>
                  </p:par>
                  <p:par>
                    <p:cTn id="30" fill="hold">
                      <p:stCondLst>
                        <p:cond delay="indefinite"/>
                      </p:stCondLst>
                      <p:childTnLst>
                        <p:par>
                          <p:cTn id="31" fill="hold">
                            <p:stCondLst>
                              <p:cond delay="0"/>
                            </p:stCondLst>
                            <p:childTnLst>
                              <p:par>
                                <p:cTn id="32" presetID="0" presetClass="path" presetSubtype="0" accel="50000" decel="50000" fill="hold" grpId="1" nodeType="clickEffect">
                                  <p:stCondLst>
                                    <p:cond delay="0"/>
                                  </p:stCondLst>
                                  <p:childTnLst>
                                    <p:animMotion origin="layout" path="M 0 0 L -0.09809 0.01135 L -0.29115 0.25973 L -0.44288 0.37477 L -0.49462 0.37917 " pathEditMode="relative" ptsTypes="AAAAA">
                                      <p:cBhvr>
                                        <p:cTn id="33" dur="2000" fill="hold"/>
                                        <p:tgtEl>
                                          <p:spTgt spid="38"/>
                                        </p:tgtEl>
                                        <p:attrNameLst>
                                          <p:attrName>ppt_x</p:attrName>
                                          <p:attrName>ppt_y</p:attrName>
                                        </p:attrNameLst>
                                      </p:cBhvr>
                                    </p:animMotion>
                                  </p:childTnLst>
                                </p:cTn>
                              </p:par>
                              <p:par>
                                <p:cTn id="34" presetID="0" presetClass="path" presetSubtype="0" accel="50000" decel="50000" fill="hold" grpId="1" nodeType="withEffect">
                                  <p:stCondLst>
                                    <p:cond delay="0"/>
                                  </p:stCondLst>
                                  <p:childTnLst>
                                    <p:animMotion origin="layout" path="M 0 0 L -0.09809 0.01135 L -0.29115 0.25973 L -0.44288 0.37477 L -0.49462 0.37917 " pathEditMode="relative" ptsTypes="AAAAA">
                                      <p:cBhvr>
                                        <p:cTn id="35" dur="2000" fill="hold"/>
                                        <p:tgtEl>
                                          <p:spTgt spid="37"/>
                                        </p:tgtEl>
                                        <p:attrNameLst>
                                          <p:attrName>ppt_x</p:attrName>
                                          <p:attrName>ppt_y</p:attrName>
                                        </p:attrNameLst>
                                      </p:cBhvr>
                                    </p:animMotion>
                                  </p:childTnLst>
                                </p:cTn>
                              </p:par>
                              <p:par>
                                <p:cTn id="36" presetID="0" presetClass="path" presetSubtype="0" accel="50000" decel="50000" fill="hold" grpId="0" nodeType="withEffect">
                                  <p:stCondLst>
                                    <p:cond delay="0"/>
                                  </p:stCondLst>
                                  <p:childTnLst>
                                    <p:animMotion origin="layout" path="M 0 0 L -0.09809 0.01135 L -0.29115 0.25973 L -0.44288 0.37477 L -0.49462 0.37917 " pathEditMode="relative" ptsTypes="AAAAA">
                                      <p:cBhvr>
                                        <p:cTn id="37" dur="2000" fill="hold"/>
                                        <p:tgtEl>
                                          <p:spTgt spid="1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36" grpId="0" animBg="1"/>
      <p:bldP spid="36" grpId="1" animBg="1"/>
      <p:bldP spid="36" grpId="2" animBg="1"/>
      <p:bldP spid="37" grpId="0" animBg="1"/>
      <p:bldP spid="37" grpId="1" animBg="1"/>
      <p:bldP spid="38" grpId="0" animBg="1"/>
      <p:bldP spid="38"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Using siRNA to </a:t>
            </a:r>
            <a:r>
              <a:rPr lang="en-GB" b="1" dirty="0" smtClean="0"/>
              <a:t>Prevent Gene Expression</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428628"/>
          </a:xfrm>
        </p:spPr>
        <p:txBody>
          <a:bodyPr>
            <a:noAutofit/>
          </a:bodyPr>
          <a:lstStyle/>
          <a:p>
            <a:r>
              <a:rPr lang="en-GB" sz="3200" dirty="0" smtClean="0"/>
              <a:t>siRNA</a:t>
            </a:r>
            <a:endParaRPr lang="en-GB" sz="3200" dirty="0"/>
          </a:p>
        </p:txBody>
      </p:sp>
      <p:sp>
        <p:nvSpPr>
          <p:cNvPr id="3" name="Content Placeholder 2"/>
          <p:cNvSpPr>
            <a:spLocks noGrp="1"/>
          </p:cNvSpPr>
          <p:nvPr>
            <p:ph idx="1"/>
          </p:nvPr>
        </p:nvSpPr>
        <p:spPr>
          <a:xfrm>
            <a:off x="142844" y="642918"/>
            <a:ext cx="8858312" cy="6072230"/>
          </a:xfrm>
        </p:spPr>
        <p:txBody>
          <a:bodyPr>
            <a:normAutofit/>
          </a:bodyPr>
          <a:lstStyle/>
          <a:p>
            <a:r>
              <a:rPr lang="en-GB" sz="2600" dirty="0" smtClean="0"/>
              <a:t>Gene expression can be </a:t>
            </a:r>
            <a:r>
              <a:rPr lang="en-GB" sz="2600" b="1" dirty="0" smtClean="0">
                <a:solidFill>
                  <a:srgbClr val="FF0000"/>
                </a:solidFill>
              </a:rPr>
              <a:t>prevented</a:t>
            </a:r>
            <a:r>
              <a:rPr lang="en-GB" sz="2600" dirty="0" smtClean="0">
                <a:solidFill>
                  <a:srgbClr val="FF0000"/>
                </a:solidFill>
              </a:rPr>
              <a:t> </a:t>
            </a:r>
            <a:r>
              <a:rPr lang="en-GB" sz="2600" dirty="0" smtClean="0"/>
              <a:t>by </a:t>
            </a:r>
            <a:r>
              <a:rPr lang="en-GB" sz="2600" b="1" dirty="0" smtClean="0">
                <a:solidFill>
                  <a:srgbClr val="00B050"/>
                </a:solidFill>
              </a:rPr>
              <a:t>breaking down mRNA</a:t>
            </a:r>
            <a:r>
              <a:rPr lang="en-GB" sz="2600" dirty="0" smtClean="0">
                <a:solidFill>
                  <a:srgbClr val="00B050"/>
                </a:solidFill>
              </a:rPr>
              <a:t> </a:t>
            </a:r>
            <a:r>
              <a:rPr lang="en-GB" sz="2600" dirty="0" smtClean="0"/>
              <a:t>before it is translated into a </a:t>
            </a:r>
            <a:r>
              <a:rPr lang="en-GB" sz="2600" b="1" dirty="0" smtClean="0">
                <a:solidFill>
                  <a:srgbClr val="0070C0"/>
                </a:solidFill>
              </a:rPr>
              <a:t>protein</a:t>
            </a:r>
            <a:r>
              <a:rPr lang="en-GB" sz="2600" b="1" dirty="0" smtClean="0"/>
              <a:t>.</a:t>
            </a:r>
          </a:p>
          <a:p>
            <a:r>
              <a:rPr lang="en-GB" sz="2600" dirty="0" smtClean="0"/>
              <a:t>To do this, small molecules of </a:t>
            </a:r>
            <a:r>
              <a:rPr lang="en-GB" sz="2600" b="1" dirty="0" smtClean="0">
                <a:solidFill>
                  <a:srgbClr val="FFC000"/>
                </a:solidFill>
              </a:rPr>
              <a:t>double-stranded RNA</a:t>
            </a:r>
            <a:r>
              <a:rPr lang="en-GB" sz="2600" dirty="0" smtClean="0">
                <a:solidFill>
                  <a:srgbClr val="FFC000"/>
                </a:solidFill>
              </a:rPr>
              <a:t> </a:t>
            </a:r>
            <a:r>
              <a:rPr lang="en-GB" sz="2600" dirty="0" smtClean="0"/>
              <a:t>called </a:t>
            </a:r>
            <a:r>
              <a:rPr lang="en-GB" sz="2600" b="1" dirty="0" smtClean="0">
                <a:solidFill>
                  <a:srgbClr val="7030A0"/>
                </a:solidFill>
              </a:rPr>
              <a:t>siRNA</a:t>
            </a:r>
            <a:r>
              <a:rPr lang="en-GB" sz="2600" dirty="0" smtClean="0"/>
              <a:t> are essential </a:t>
            </a:r>
            <a:r>
              <a:rPr lang="en-GB" sz="2600" dirty="0" smtClean="0">
                <a:solidFill>
                  <a:srgbClr val="FF0000"/>
                </a:solidFill>
              </a:rPr>
              <a:t>(</a:t>
            </a:r>
            <a:r>
              <a:rPr lang="en-GB" sz="2600" b="1" dirty="0" smtClean="0">
                <a:solidFill>
                  <a:srgbClr val="FF0000"/>
                </a:solidFill>
              </a:rPr>
              <a:t>small interfering RNA</a:t>
            </a:r>
            <a:r>
              <a:rPr lang="en-GB" sz="2600" dirty="0" smtClean="0">
                <a:solidFill>
                  <a:srgbClr val="FF0000"/>
                </a:solidFill>
              </a:rPr>
              <a:t>)</a:t>
            </a:r>
            <a:r>
              <a:rPr lang="en-GB" sz="2600" dirty="0" smtClean="0"/>
              <a:t>.</a:t>
            </a:r>
          </a:p>
          <a:p>
            <a:endParaRPr lang="en-GB" sz="2600" dirty="0"/>
          </a:p>
          <a:p>
            <a:r>
              <a:rPr lang="en-GB" sz="2600" dirty="0" smtClean="0"/>
              <a:t>Large double-stranded molecules are </a:t>
            </a:r>
            <a:r>
              <a:rPr lang="en-GB" sz="2600" b="1" dirty="0" smtClean="0">
                <a:solidFill>
                  <a:schemeClr val="accent6">
                    <a:lumMod val="75000"/>
                  </a:schemeClr>
                </a:solidFill>
              </a:rPr>
              <a:t>cut</a:t>
            </a:r>
            <a:r>
              <a:rPr lang="en-GB" sz="2600" dirty="0" smtClean="0"/>
              <a:t> into </a:t>
            </a:r>
            <a:r>
              <a:rPr lang="en-GB" sz="2600" b="1" dirty="0" smtClean="0">
                <a:solidFill>
                  <a:srgbClr val="00B050"/>
                </a:solidFill>
              </a:rPr>
              <a:t>siRNA</a:t>
            </a:r>
            <a:r>
              <a:rPr lang="en-GB" sz="2600" dirty="0" smtClean="0"/>
              <a:t> by enzymes.</a:t>
            </a:r>
          </a:p>
          <a:p>
            <a:r>
              <a:rPr lang="en-GB" sz="2600" dirty="0" smtClean="0"/>
              <a:t>The siRNA </a:t>
            </a:r>
            <a:r>
              <a:rPr lang="en-GB" sz="2600" b="1" dirty="0" smtClean="0">
                <a:solidFill>
                  <a:srgbClr val="FF0000"/>
                </a:solidFill>
              </a:rPr>
              <a:t>splits</a:t>
            </a:r>
            <a:r>
              <a:rPr lang="en-GB" sz="2600" dirty="0" smtClean="0"/>
              <a:t> into single-stranded molecules, of which one, associated with a different enzyme.</a:t>
            </a:r>
          </a:p>
          <a:p>
            <a:r>
              <a:rPr lang="en-GB" sz="2600" dirty="0" smtClean="0"/>
              <a:t>The siRNA </a:t>
            </a:r>
            <a:r>
              <a:rPr lang="en-GB" sz="2600" b="1" dirty="0" smtClean="0">
                <a:solidFill>
                  <a:schemeClr val="accent6">
                    <a:lumMod val="75000"/>
                  </a:schemeClr>
                </a:solidFill>
              </a:rPr>
              <a:t>guides</a:t>
            </a:r>
            <a:r>
              <a:rPr lang="en-GB" sz="2600" b="1" dirty="0" smtClean="0"/>
              <a:t> </a:t>
            </a:r>
            <a:r>
              <a:rPr lang="en-GB" sz="2600" dirty="0" smtClean="0"/>
              <a:t>this enzyme to an mRNA molecule.</a:t>
            </a:r>
          </a:p>
          <a:p>
            <a:r>
              <a:rPr lang="en-GB" sz="2600" dirty="0" smtClean="0"/>
              <a:t>Once there, the </a:t>
            </a:r>
            <a:r>
              <a:rPr lang="en-GB" sz="2600" b="1" dirty="0" smtClean="0">
                <a:solidFill>
                  <a:srgbClr val="0070C0"/>
                </a:solidFill>
              </a:rPr>
              <a:t>enzyme cuts the mRNA into small sections</a:t>
            </a:r>
            <a:r>
              <a:rPr lang="en-GB" sz="2600" dirty="0" smtClean="0"/>
              <a:t>.</a:t>
            </a:r>
          </a:p>
          <a:p>
            <a:r>
              <a:rPr lang="en-GB" sz="2600" dirty="0" smtClean="0"/>
              <a:t>This renders the mRNA useless, as </a:t>
            </a:r>
            <a:r>
              <a:rPr lang="en-GB" sz="2600" b="1" dirty="0" smtClean="0">
                <a:solidFill>
                  <a:srgbClr val="00B050"/>
                </a:solidFill>
              </a:rPr>
              <a:t>transcription cannot occur</a:t>
            </a:r>
            <a:r>
              <a:rPr lang="en-GB" sz="2600" dirty="0" smtClean="0"/>
              <a:t>.</a:t>
            </a:r>
          </a:p>
          <a:p>
            <a:pPr algn="ctr">
              <a:buNone/>
            </a:pPr>
            <a:endParaRPr lang="en-GB" sz="2600" b="1" dirty="0">
              <a:solidFill>
                <a:srgbClr val="00B050"/>
              </a:solidFill>
            </a:endParaRPr>
          </a:p>
          <a:p>
            <a:pPr algn="ctr">
              <a:buNone/>
            </a:pPr>
            <a:endParaRPr lang="en-GB"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heckerboard(across)">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heckerboard(across)">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checkerboard(across)">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8305800" cy="928694"/>
          </a:xfrm>
        </p:spPr>
        <p:txBody>
          <a:bodyPr>
            <a:normAutofit fontScale="90000"/>
          </a:bodyPr>
          <a:lstStyle/>
          <a:p>
            <a:pPr eaLnBrk="1" hangingPunct="1">
              <a:defRPr/>
            </a:pPr>
            <a:r>
              <a:rPr lang="en-GB" sz="3200" b="1" dirty="0" smtClean="0"/>
              <a:t>siRNA inhibits translation of mRNA and turns genes OFF</a:t>
            </a:r>
            <a:endParaRPr lang="en-GB" sz="3200" b="1" dirty="0"/>
          </a:p>
        </p:txBody>
      </p:sp>
      <p:pic>
        <p:nvPicPr>
          <p:cNvPr id="12291" name="Picture 2" descr="siRNA gene expression effect.gif"/>
          <p:cNvPicPr>
            <a:picLocks noChangeAspect="1"/>
          </p:cNvPicPr>
          <p:nvPr/>
        </p:nvPicPr>
        <p:blipFill>
          <a:blip r:embed="rId2"/>
          <a:srcRect/>
          <a:stretch>
            <a:fillRect/>
          </a:stretch>
        </p:blipFill>
        <p:spPr bwMode="auto">
          <a:xfrm>
            <a:off x="2571750" y="1428750"/>
            <a:ext cx="4210050" cy="5057775"/>
          </a:xfrm>
          <a:prstGeom prst="rect">
            <a:avLst/>
          </a:prstGeom>
          <a:noFill/>
          <a:ln w="9525">
            <a:noFill/>
            <a:miter lim="800000"/>
            <a:headEnd/>
            <a:tailEnd/>
          </a:ln>
        </p:spPr>
      </p:pic>
      <p:sp>
        <p:nvSpPr>
          <p:cNvPr id="4" name="TextBox 3"/>
          <p:cNvSpPr txBox="1">
            <a:spLocks noChangeArrowheads="1"/>
          </p:cNvSpPr>
          <p:nvPr/>
        </p:nvSpPr>
        <p:spPr bwMode="auto">
          <a:xfrm>
            <a:off x="7072330" y="1357298"/>
            <a:ext cx="1857375" cy="923330"/>
          </a:xfrm>
          <a:prstGeom prst="rect">
            <a:avLst/>
          </a:prstGeom>
          <a:noFill/>
          <a:ln w="9525">
            <a:solidFill>
              <a:schemeClr val="tx1"/>
            </a:solidFill>
            <a:miter lim="800000"/>
            <a:headEnd/>
            <a:tailEnd/>
          </a:ln>
        </p:spPr>
        <p:txBody>
          <a:bodyPr wrap="square">
            <a:spAutoFit/>
          </a:bodyPr>
          <a:lstStyle/>
          <a:p>
            <a:r>
              <a:rPr lang="en-GB" dirty="0">
                <a:solidFill>
                  <a:srgbClr val="FF0000"/>
                </a:solidFill>
              </a:rPr>
              <a:t>Enzyme 1</a:t>
            </a:r>
            <a:r>
              <a:rPr lang="en-GB" dirty="0"/>
              <a:t> breaks up </a:t>
            </a:r>
            <a:r>
              <a:rPr lang="en-GB" dirty="0" err="1"/>
              <a:t>dsRNA</a:t>
            </a:r>
            <a:r>
              <a:rPr lang="en-GB" dirty="0"/>
              <a:t> making siRNA molecules</a:t>
            </a:r>
          </a:p>
        </p:txBody>
      </p:sp>
      <p:sp>
        <p:nvSpPr>
          <p:cNvPr id="5" name="TextBox 4"/>
          <p:cNvSpPr txBox="1">
            <a:spLocks noChangeArrowheads="1"/>
          </p:cNvSpPr>
          <p:nvPr/>
        </p:nvSpPr>
        <p:spPr bwMode="auto">
          <a:xfrm>
            <a:off x="785813" y="2879725"/>
            <a:ext cx="1643062" cy="1477963"/>
          </a:xfrm>
          <a:prstGeom prst="rect">
            <a:avLst/>
          </a:prstGeom>
          <a:noFill/>
          <a:ln w="9525">
            <a:solidFill>
              <a:schemeClr val="tx1"/>
            </a:solidFill>
            <a:miter lim="800000"/>
            <a:headEnd/>
            <a:tailEnd/>
          </a:ln>
        </p:spPr>
        <p:txBody>
          <a:bodyPr>
            <a:spAutoFit/>
          </a:bodyPr>
          <a:lstStyle/>
          <a:p>
            <a:r>
              <a:rPr lang="en-GB" dirty="0">
                <a:solidFill>
                  <a:schemeClr val="tx2"/>
                </a:solidFill>
              </a:rPr>
              <a:t>Enzyme 2 </a:t>
            </a:r>
            <a:r>
              <a:rPr lang="en-GB" dirty="0"/>
              <a:t>combines with one of the two molecules of siRNA</a:t>
            </a:r>
          </a:p>
        </p:txBody>
      </p:sp>
      <p:sp>
        <p:nvSpPr>
          <p:cNvPr id="6" name="TextBox 5"/>
          <p:cNvSpPr txBox="1">
            <a:spLocks noChangeArrowheads="1"/>
          </p:cNvSpPr>
          <p:nvPr/>
        </p:nvSpPr>
        <p:spPr bwMode="auto">
          <a:xfrm>
            <a:off x="285750" y="4714875"/>
            <a:ext cx="2071688" cy="1200150"/>
          </a:xfrm>
          <a:prstGeom prst="rect">
            <a:avLst/>
          </a:prstGeom>
          <a:noFill/>
          <a:ln w="9525">
            <a:solidFill>
              <a:schemeClr val="tx1"/>
            </a:solidFill>
            <a:miter lim="800000"/>
            <a:headEnd/>
            <a:tailEnd/>
          </a:ln>
        </p:spPr>
        <p:txBody>
          <a:bodyPr>
            <a:spAutoFit/>
          </a:bodyPr>
          <a:lstStyle/>
          <a:p>
            <a:r>
              <a:rPr lang="en-GB" dirty="0"/>
              <a:t>Complimentary base pairing between siRNA and target mRNA</a:t>
            </a:r>
          </a:p>
        </p:txBody>
      </p:sp>
      <p:sp>
        <p:nvSpPr>
          <p:cNvPr id="7" name="TextBox 6"/>
          <p:cNvSpPr txBox="1">
            <a:spLocks noChangeArrowheads="1"/>
          </p:cNvSpPr>
          <p:nvPr/>
        </p:nvSpPr>
        <p:spPr bwMode="auto">
          <a:xfrm>
            <a:off x="6786563" y="5237163"/>
            <a:ext cx="2214562" cy="1477962"/>
          </a:xfrm>
          <a:prstGeom prst="rect">
            <a:avLst/>
          </a:prstGeom>
          <a:noFill/>
          <a:ln w="9525">
            <a:solidFill>
              <a:schemeClr val="tx1"/>
            </a:solidFill>
            <a:miter lim="800000"/>
            <a:headEnd/>
            <a:tailEnd/>
          </a:ln>
        </p:spPr>
        <p:txBody>
          <a:bodyPr>
            <a:spAutoFit/>
          </a:bodyPr>
          <a:lstStyle/>
          <a:p>
            <a:r>
              <a:rPr lang="en-GB">
                <a:solidFill>
                  <a:schemeClr val="tx2"/>
                </a:solidFill>
              </a:rPr>
              <a:t>Enzyme 2</a:t>
            </a:r>
            <a:r>
              <a:rPr lang="en-GB"/>
              <a:t> cuts mRNA into small sections stopping it from being translated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428628"/>
          </a:xfrm>
        </p:spPr>
        <p:txBody>
          <a:bodyPr>
            <a:noAutofit/>
          </a:bodyPr>
          <a:lstStyle/>
          <a:p>
            <a:r>
              <a:rPr lang="en-GB" sz="3200" dirty="0" smtClean="0"/>
              <a:t>Uses of siRNA</a:t>
            </a:r>
            <a:endParaRPr lang="en-GB" sz="3200" dirty="0"/>
          </a:p>
        </p:txBody>
      </p:sp>
      <p:sp>
        <p:nvSpPr>
          <p:cNvPr id="3" name="Content Placeholder 2"/>
          <p:cNvSpPr>
            <a:spLocks noGrp="1"/>
          </p:cNvSpPr>
          <p:nvPr>
            <p:ph idx="1"/>
          </p:nvPr>
        </p:nvSpPr>
        <p:spPr>
          <a:xfrm>
            <a:off x="142844" y="642918"/>
            <a:ext cx="8858312" cy="6072230"/>
          </a:xfrm>
        </p:spPr>
        <p:txBody>
          <a:bodyPr>
            <a:normAutofit/>
          </a:bodyPr>
          <a:lstStyle/>
          <a:p>
            <a:pPr marL="514350" indent="-514350">
              <a:buAutoNum type="arabicPeriod"/>
            </a:pPr>
            <a:r>
              <a:rPr lang="en-GB" sz="2600" dirty="0" smtClean="0"/>
              <a:t>It could be used to identify the role of genes in a </a:t>
            </a:r>
            <a:r>
              <a:rPr lang="en-GB" sz="2600" b="1" dirty="0" smtClean="0"/>
              <a:t>biological pathway</a:t>
            </a:r>
            <a:r>
              <a:rPr lang="en-GB" sz="2600" dirty="0" smtClean="0"/>
              <a:t>. By using siRNA to </a:t>
            </a:r>
            <a:r>
              <a:rPr lang="en-GB" sz="2600" b="1" dirty="0" smtClean="0"/>
              <a:t>block certain genes</a:t>
            </a:r>
            <a:r>
              <a:rPr lang="en-GB" sz="2600" dirty="0" smtClean="0"/>
              <a:t>, you could observe what effects occur. This could then tell you what the role of the </a:t>
            </a:r>
            <a:r>
              <a:rPr lang="en-GB" sz="2600" b="1" dirty="0" smtClean="0"/>
              <a:t>blocked gene</a:t>
            </a:r>
            <a:r>
              <a:rPr lang="en-GB" sz="2600" dirty="0" smtClean="0"/>
              <a:t> is.</a:t>
            </a:r>
          </a:p>
          <a:p>
            <a:pPr marL="514350" indent="-514350">
              <a:buAutoNum type="arabicPeriod"/>
            </a:pPr>
            <a:endParaRPr lang="en-GB" sz="2600" dirty="0"/>
          </a:p>
          <a:p>
            <a:pPr marL="514350" indent="-514350">
              <a:buAutoNum type="arabicPeriod"/>
            </a:pPr>
            <a:endParaRPr lang="en-GB" sz="2600" dirty="0" smtClean="0"/>
          </a:p>
          <a:p>
            <a:pPr marL="514350" indent="-514350">
              <a:buAutoNum type="arabicPeriod"/>
            </a:pPr>
            <a:endParaRPr lang="en-GB" sz="2600" dirty="0"/>
          </a:p>
          <a:p>
            <a:pPr marL="514350" indent="-514350">
              <a:buAutoNum type="arabicPeriod"/>
            </a:pPr>
            <a:r>
              <a:rPr lang="en-GB" sz="2600" dirty="0" smtClean="0"/>
              <a:t>Some </a:t>
            </a:r>
            <a:r>
              <a:rPr lang="en-GB" sz="2600" b="1" dirty="0" smtClean="0"/>
              <a:t>diseases are genetic</a:t>
            </a:r>
            <a:r>
              <a:rPr lang="en-GB" sz="2600" dirty="0" smtClean="0"/>
              <a:t> and are caused by the </a:t>
            </a:r>
            <a:r>
              <a:rPr lang="en-GB" sz="2600" b="1" dirty="0" smtClean="0"/>
              <a:t>expression of certain genes</a:t>
            </a:r>
            <a:r>
              <a:rPr lang="en-GB" sz="2600" dirty="0" smtClean="0"/>
              <a:t>. If these genes could be </a:t>
            </a:r>
            <a:r>
              <a:rPr lang="en-GB" sz="2600" b="1" dirty="0" smtClean="0"/>
              <a:t>blocked</a:t>
            </a:r>
            <a:r>
              <a:rPr lang="en-GB" sz="2600" dirty="0" smtClean="0"/>
              <a:t> by siRNA, it may be possible to prevent the diseases caused by them.</a:t>
            </a:r>
          </a:p>
          <a:p>
            <a:pPr algn="ctr">
              <a:buNone/>
            </a:pPr>
            <a:endParaRPr lang="en-GB" sz="2600" b="1" dirty="0">
              <a:solidFill>
                <a:srgbClr val="00B050"/>
              </a:solidFill>
            </a:endParaRPr>
          </a:p>
          <a:p>
            <a:pPr algn="ctr">
              <a:buNone/>
            </a:pPr>
            <a:endParaRPr lang="en-GB" sz="2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Objectives</a:t>
            </a:r>
            <a:endParaRPr lang="en-GB" dirty="0"/>
          </a:p>
        </p:txBody>
      </p:sp>
      <p:sp>
        <p:nvSpPr>
          <p:cNvPr id="3" name="Content Placeholder 2"/>
          <p:cNvSpPr>
            <a:spLocks noGrp="1"/>
          </p:cNvSpPr>
          <p:nvPr>
            <p:ph idx="1"/>
          </p:nvPr>
        </p:nvSpPr>
        <p:spPr/>
        <p:txBody>
          <a:bodyPr/>
          <a:lstStyle/>
          <a:p>
            <a:r>
              <a:rPr lang="en-GB" dirty="0" smtClean="0"/>
              <a:t>Learn what a ‘transcription factor’ is.</a:t>
            </a:r>
          </a:p>
          <a:p>
            <a:endParaRPr lang="en-GB" dirty="0"/>
          </a:p>
          <a:p>
            <a:r>
              <a:rPr lang="en-GB" dirty="0" smtClean="0"/>
              <a:t>Learn how oestrogen affects gene transcription.</a:t>
            </a:r>
          </a:p>
          <a:p>
            <a:endParaRPr lang="en-GB" dirty="0"/>
          </a:p>
          <a:p>
            <a:r>
              <a:rPr lang="en-GB" dirty="0" smtClean="0"/>
              <a:t>Learn what siRNA is and how it affects gene expression.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428628"/>
          </a:xfrm>
        </p:spPr>
        <p:txBody>
          <a:bodyPr>
            <a:noAutofit/>
          </a:bodyPr>
          <a:lstStyle/>
          <a:p>
            <a:r>
              <a:rPr lang="en-GB" sz="3200" dirty="0" smtClean="0"/>
              <a:t>Recap of 15.1</a:t>
            </a:r>
            <a:endParaRPr lang="en-GB" sz="3200" dirty="0"/>
          </a:p>
        </p:txBody>
      </p:sp>
      <p:sp>
        <p:nvSpPr>
          <p:cNvPr id="3" name="Content Placeholder 2"/>
          <p:cNvSpPr>
            <a:spLocks noGrp="1"/>
          </p:cNvSpPr>
          <p:nvPr>
            <p:ph idx="1"/>
          </p:nvPr>
        </p:nvSpPr>
        <p:spPr>
          <a:xfrm>
            <a:off x="142844" y="642918"/>
            <a:ext cx="8858312" cy="6072230"/>
          </a:xfrm>
        </p:spPr>
        <p:txBody>
          <a:bodyPr>
            <a:normAutofit/>
          </a:bodyPr>
          <a:lstStyle/>
          <a:p>
            <a:r>
              <a:rPr lang="en-GB" sz="2600" dirty="0" smtClean="0"/>
              <a:t>That the cells in our bodies are highly </a:t>
            </a:r>
            <a:r>
              <a:rPr lang="en-GB" sz="2600" b="1" dirty="0" smtClean="0">
                <a:solidFill>
                  <a:srgbClr val="FF0000"/>
                </a:solidFill>
              </a:rPr>
              <a:t>specialised</a:t>
            </a:r>
            <a:r>
              <a:rPr lang="en-GB" sz="2600" dirty="0" smtClean="0"/>
              <a:t>.</a:t>
            </a:r>
          </a:p>
          <a:p>
            <a:r>
              <a:rPr lang="en-GB" sz="2600" dirty="0" smtClean="0"/>
              <a:t>They have </a:t>
            </a:r>
            <a:r>
              <a:rPr lang="en-GB" sz="2600" b="1" dirty="0" smtClean="0">
                <a:solidFill>
                  <a:srgbClr val="00B050"/>
                </a:solidFill>
              </a:rPr>
              <a:t>specific functions</a:t>
            </a:r>
            <a:r>
              <a:rPr lang="en-GB" sz="2600" dirty="0" smtClean="0">
                <a:solidFill>
                  <a:srgbClr val="00B050"/>
                </a:solidFill>
              </a:rPr>
              <a:t> </a:t>
            </a:r>
            <a:r>
              <a:rPr lang="en-GB" sz="2600" dirty="0" smtClean="0"/>
              <a:t>to perform in different areas of the body, and have structures that </a:t>
            </a:r>
            <a:r>
              <a:rPr lang="en-GB" sz="2600" b="1" dirty="0" smtClean="0">
                <a:solidFill>
                  <a:srgbClr val="0070C0"/>
                </a:solidFill>
              </a:rPr>
              <a:t>reflect</a:t>
            </a:r>
            <a:r>
              <a:rPr lang="en-GB" sz="2600" dirty="0" smtClean="0"/>
              <a:t> these functions.</a:t>
            </a:r>
          </a:p>
          <a:p>
            <a:pPr algn="ctr">
              <a:buNone/>
            </a:pPr>
            <a:endParaRPr lang="en-GB" sz="2600" dirty="0" smtClean="0"/>
          </a:p>
          <a:p>
            <a:pPr algn="ctr">
              <a:buNone/>
            </a:pPr>
            <a:r>
              <a:rPr lang="en-GB" sz="2600" b="1" dirty="0" smtClean="0"/>
              <a:t>Essentially, what are all structures in cells made of?</a:t>
            </a:r>
          </a:p>
          <a:p>
            <a:pPr algn="ctr">
              <a:buNone/>
            </a:pPr>
            <a:r>
              <a:rPr lang="en-GB" sz="2800" b="1" dirty="0" smtClean="0">
                <a:solidFill>
                  <a:srgbClr val="FF0000"/>
                </a:solidFill>
              </a:rPr>
              <a:t>PROTEIN</a:t>
            </a:r>
            <a:endParaRPr lang="en-GB" sz="2800" b="1" dirty="0">
              <a:solidFill>
                <a:srgbClr val="FF0000"/>
              </a:solidFill>
            </a:endParaRPr>
          </a:p>
          <a:p>
            <a:pPr algn="ctr">
              <a:buNone/>
            </a:pPr>
            <a:r>
              <a:rPr lang="en-GB" sz="2600" b="1" dirty="0" smtClean="0"/>
              <a:t>In order to produce these molecules, what process did we establish had to occur?</a:t>
            </a:r>
          </a:p>
          <a:p>
            <a:pPr algn="ctr">
              <a:buNone/>
            </a:pPr>
            <a:r>
              <a:rPr lang="en-GB" sz="2800" b="1" dirty="0" smtClean="0">
                <a:solidFill>
                  <a:srgbClr val="00B050"/>
                </a:solidFill>
              </a:rPr>
              <a:t>GENE EXPRESSION</a:t>
            </a:r>
          </a:p>
          <a:p>
            <a:pPr algn="ctr">
              <a:buNone/>
            </a:pPr>
            <a:endParaRPr lang="en-GB" sz="2800" b="1" dirty="0">
              <a:solidFill>
                <a:srgbClr val="00B050"/>
              </a:solidFill>
            </a:endParaRPr>
          </a:p>
          <a:p>
            <a:pPr algn="ctr">
              <a:buNone/>
            </a:pPr>
            <a:r>
              <a:rPr lang="en-GB" sz="2600" dirty="0" smtClean="0"/>
              <a:t>Gene expression is just a fancy way of saying.....</a:t>
            </a:r>
          </a:p>
          <a:p>
            <a:pPr algn="ctr">
              <a:buNone/>
            </a:pPr>
            <a:r>
              <a:rPr lang="en-GB" sz="2600" b="1" i="1" dirty="0" smtClean="0"/>
              <a:t>‘some DNA is used to produce protein’.</a:t>
            </a:r>
          </a:p>
          <a:p>
            <a:pPr algn="ctr">
              <a:buNone/>
            </a:pPr>
            <a:endParaRPr lang="en-GB" sz="2600" b="1" dirty="0">
              <a:solidFill>
                <a:srgbClr val="00B050"/>
              </a:solidFill>
            </a:endParaRPr>
          </a:p>
          <a:p>
            <a:pPr algn="ctr">
              <a:buNone/>
            </a:pPr>
            <a:endParaRPr lang="en-GB"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heckerboard(across)">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heckerboard(across)">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heckerboard(across)">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checkerboard(across)">
                                      <p:cBhvr>
                                        <p:cTn id="32" dur="500"/>
                                        <p:tgtEl>
                                          <p:spTgt spid="3">
                                            <p:txEl>
                                              <p:pRg st="8" end="8"/>
                                            </p:txEl>
                                          </p:spTgt>
                                        </p:tgtEl>
                                      </p:cBhvr>
                                    </p:animEffect>
                                  </p:childTnLst>
                                </p:cTn>
                              </p:par>
                              <p:par>
                                <p:cTn id="33" presetID="5" presetClass="entr" presetSubtype="10"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checkerboard(across)">
                                      <p:cBhvr>
                                        <p:cTn id="3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Freeform 25"/>
          <p:cNvSpPr/>
          <p:nvPr/>
        </p:nvSpPr>
        <p:spPr>
          <a:xfrm>
            <a:off x="6643701" y="3046410"/>
            <a:ext cx="1184907" cy="571504"/>
          </a:xfrm>
          <a:custGeom>
            <a:avLst/>
            <a:gdLst>
              <a:gd name="connsiteX0" fmla="*/ 3175 w 1004888"/>
              <a:gd name="connsiteY0" fmla="*/ 415925 h 425450"/>
              <a:gd name="connsiteX1" fmla="*/ 736600 w 1004888"/>
              <a:gd name="connsiteY1" fmla="*/ 168275 h 425450"/>
              <a:gd name="connsiteX2" fmla="*/ 784225 w 1004888"/>
              <a:gd name="connsiteY2" fmla="*/ 6350 h 425450"/>
              <a:gd name="connsiteX3" fmla="*/ 841375 w 1004888"/>
              <a:gd name="connsiteY3" fmla="*/ 130175 h 425450"/>
              <a:gd name="connsiteX4" fmla="*/ 822325 w 1004888"/>
              <a:gd name="connsiteY4" fmla="*/ 177800 h 425450"/>
              <a:gd name="connsiteX5" fmla="*/ 1003300 w 1004888"/>
              <a:gd name="connsiteY5" fmla="*/ 196850 h 425450"/>
              <a:gd name="connsiteX6" fmla="*/ 831850 w 1004888"/>
              <a:gd name="connsiteY6" fmla="*/ 215900 h 425450"/>
              <a:gd name="connsiteX7" fmla="*/ 717550 w 1004888"/>
              <a:gd name="connsiteY7" fmla="*/ 225425 h 425450"/>
              <a:gd name="connsiteX8" fmla="*/ 3175 w 1004888"/>
              <a:gd name="connsiteY8" fmla="*/ 415925 h 425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4888" h="425450">
                <a:moveTo>
                  <a:pt x="3175" y="415925"/>
                </a:moveTo>
                <a:cubicBezTo>
                  <a:pt x="6350" y="406400"/>
                  <a:pt x="606425" y="236538"/>
                  <a:pt x="736600" y="168275"/>
                </a:cubicBezTo>
                <a:cubicBezTo>
                  <a:pt x="866775" y="100013"/>
                  <a:pt x="766763" y="12700"/>
                  <a:pt x="784225" y="6350"/>
                </a:cubicBezTo>
                <a:cubicBezTo>
                  <a:pt x="801687" y="0"/>
                  <a:pt x="835025" y="101600"/>
                  <a:pt x="841375" y="130175"/>
                </a:cubicBezTo>
                <a:cubicBezTo>
                  <a:pt x="847725" y="158750"/>
                  <a:pt x="795338" y="166688"/>
                  <a:pt x="822325" y="177800"/>
                </a:cubicBezTo>
                <a:cubicBezTo>
                  <a:pt x="849312" y="188912"/>
                  <a:pt x="1001713" y="190500"/>
                  <a:pt x="1003300" y="196850"/>
                </a:cubicBezTo>
                <a:cubicBezTo>
                  <a:pt x="1004888" y="203200"/>
                  <a:pt x="879475" y="211138"/>
                  <a:pt x="831850" y="215900"/>
                </a:cubicBezTo>
                <a:cubicBezTo>
                  <a:pt x="784225" y="220662"/>
                  <a:pt x="855662" y="185738"/>
                  <a:pt x="717550" y="225425"/>
                </a:cubicBezTo>
                <a:cubicBezTo>
                  <a:pt x="579438" y="265112"/>
                  <a:pt x="0" y="425450"/>
                  <a:pt x="3175" y="415925"/>
                </a:cubicBezTo>
                <a:close/>
              </a:path>
            </a:pathLst>
          </a:custGeom>
          <a:solidFill>
            <a:srgbClr val="7030A0"/>
          </a:solidFill>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4" name="Freeform 3"/>
          <p:cNvSpPr/>
          <p:nvPr/>
        </p:nvSpPr>
        <p:spPr>
          <a:xfrm>
            <a:off x="3791803" y="336645"/>
            <a:ext cx="1107744" cy="796119"/>
          </a:xfrm>
          <a:custGeom>
            <a:avLst/>
            <a:gdLst>
              <a:gd name="connsiteX0" fmla="*/ 357116 w 1107744"/>
              <a:gd name="connsiteY0" fmla="*/ 45492 h 796119"/>
              <a:gd name="connsiteX1" fmla="*/ 43218 w 1107744"/>
              <a:gd name="connsiteY1" fmla="*/ 291152 h 796119"/>
              <a:gd name="connsiteX2" fmla="*/ 97809 w 1107744"/>
              <a:gd name="connsiteY2" fmla="*/ 673289 h 796119"/>
              <a:gd name="connsiteX3" fmla="*/ 507242 w 1107744"/>
              <a:gd name="connsiteY3" fmla="*/ 782471 h 796119"/>
              <a:gd name="connsiteX4" fmla="*/ 984913 w 1107744"/>
              <a:gd name="connsiteY4" fmla="*/ 591403 h 796119"/>
              <a:gd name="connsiteX5" fmla="*/ 1080448 w 1107744"/>
              <a:gd name="connsiteY5" fmla="*/ 209265 h 796119"/>
              <a:gd name="connsiteX6" fmla="*/ 821140 w 1107744"/>
              <a:gd name="connsiteY6" fmla="*/ 59140 h 796119"/>
              <a:gd name="connsiteX7" fmla="*/ 520890 w 1107744"/>
              <a:gd name="connsiteY7" fmla="*/ 18197 h 796119"/>
              <a:gd name="connsiteX8" fmla="*/ 357116 w 1107744"/>
              <a:gd name="connsiteY8" fmla="*/ 45492 h 796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07744" h="796119">
                <a:moveTo>
                  <a:pt x="357116" y="45492"/>
                </a:moveTo>
                <a:cubicBezTo>
                  <a:pt x="277504" y="90984"/>
                  <a:pt x="86436" y="186519"/>
                  <a:pt x="43218" y="291152"/>
                </a:cubicBezTo>
                <a:cubicBezTo>
                  <a:pt x="0" y="395785"/>
                  <a:pt x="20472" y="591403"/>
                  <a:pt x="97809" y="673289"/>
                </a:cubicBezTo>
                <a:cubicBezTo>
                  <a:pt x="175146" y="755175"/>
                  <a:pt x="359391" y="796119"/>
                  <a:pt x="507242" y="782471"/>
                </a:cubicBezTo>
                <a:cubicBezTo>
                  <a:pt x="655093" y="768823"/>
                  <a:pt x="889379" y="686937"/>
                  <a:pt x="984913" y="591403"/>
                </a:cubicBezTo>
                <a:cubicBezTo>
                  <a:pt x="1080447" y="495869"/>
                  <a:pt x="1107744" y="297976"/>
                  <a:pt x="1080448" y="209265"/>
                </a:cubicBezTo>
                <a:cubicBezTo>
                  <a:pt x="1053153" y="120555"/>
                  <a:pt x="914400" y="90985"/>
                  <a:pt x="821140" y="59140"/>
                </a:cubicBezTo>
                <a:cubicBezTo>
                  <a:pt x="727880" y="27295"/>
                  <a:pt x="593678" y="18197"/>
                  <a:pt x="520890" y="18197"/>
                </a:cubicBezTo>
                <a:cubicBezTo>
                  <a:pt x="448102" y="18197"/>
                  <a:pt x="436728" y="0"/>
                  <a:pt x="357116" y="45492"/>
                </a:cubicBezTo>
                <a:close/>
              </a:path>
            </a:pathLst>
          </a:cu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Freeform 4"/>
          <p:cNvSpPr/>
          <p:nvPr/>
        </p:nvSpPr>
        <p:spPr>
          <a:xfrm>
            <a:off x="4425997" y="514066"/>
            <a:ext cx="288879" cy="288877"/>
          </a:xfrm>
          <a:custGeom>
            <a:avLst/>
            <a:gdLst>
              <a:gd name="connsiteX0" fmla="*/ 2275 w 288879"/>
              <a:gd name="connsiteY0" fmla="*/ 154674 h 288877"/>
              <a:gd name="connsiteX1" fmla="*/ 70514 w 288879"/>
              <a:gd name="connsiteY1" fmla="*/ 277504 h 288877"/>
              <a:gd name="connsiteX2" fmla="*/ 261583 w 288879"/>
              <a:gd name="connsiteY2" fmla="*/ 222913 h 288877"/>
              <a:gd name="connsiteX3" fmla="*/ 234287 w 288879"/>
              <a:gd name="connsiteY3" fmla="*/ 45492 h 288877"/>
              <a:gd name="connsiteX4" fmla="*/ 138753 w 288879"/>
              <a:gd name="connsiteY4" fmla="*/ 4549 h 288877"/>
              <a:gd name="connsiteX5" fmla="*/ 56866 w 288879"/>
              <a:gd name="connsiteY5" fmla="*/ 72788 h 288877"/>
              <a:gd name="connsiteX6" fmla="*/ 2275 w 288879"/>
              <a:gd name="connsiteY6" fmla="*/ 154674 h 288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8879" h="288877">
                <a:moveTo>
                  <a:pt x="2275" y="154674"/>
                </a:moveTo>
                <a:cubicBezTo>
                  <a:pt x="4550" y="188793"/>
                  <a:pt x="27296" y="266131"/>
                  <a:pt x="70514" y="277504"/>
                </a:cubicBezTo>
                <a:cubicBezTo>
                  <a:pt x="113732" y="288877"/>
                  <a:pt x="234287" y="261582"/>
                  <a:pt x="261583" y="222913"/>
                </a:cubicBezTo>
                <a:cubicBezTo>
                  <a:pt x="288879" y="184244"/>
                  <a:pt x="254759" y="81886"/>
                  <a:pt x="234287" y="45492"/>
                </a:cubicBezTo>
                <a:cubicBezTo>
                  <a:pt x="213815" y="9098"/>
                  <a:pt x="168323" y="0"/>
                  <a:pt x="138753" y="4549"/>
                </a:cubicBezTo>
                <a:cubicBezTo>
                  <a:pt x="109183" y="9098"/>
                  <a:pt x="75063" y="47767"/>
                  <a:pt x="56866" y="72788"/>
                </a:cubicBezTo>
                <a:cubicBezTo>
                  <a:pt x="38669" y="97809"/>
                  <a:pt x="0" y="120555"/>
                  <a:pt x="2275" y="154674"/>
                </a:cubicBezTo>
                <a:close/>
              </a:path>
            </a:pathLst>
          </a:cu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6" name="TextBox 5"/>
          <p:cNvSpPr txBox="1"/>
          <p:nvPr/>
        </p:nvSpPr>
        <p:spPr>
          <a:xfrm>
            <a:off x="357158" y="214290"/>
            <a:ext cx="3214710" cy="1077218"/>
          </a:xfrm>
          <a:prstGeom prst="rect">
            <a:avLst/>
          </a:prstGeom>
          <a:noFill/>
        </p:spPr>
        <p:txBody>
          <a:bodyPr wrap="square" rtlCol="0">
            <a:spAutoFit/>
          </a:bodyPr>
          <a:lstStyle/>
          <a:p>
            <a:pPr algn="ctr"/>
            <a:r>
              <a:rPr lang="en-GB" sz="3200" dirty="0" smtClean="0"/>
              <a:t>Here is a totipotent cell</a:t>
            </a:r>
            <a:endParaRPr lang="en-GB" sz="3200" dirty="0"/>
          </a:p>
        </p:txBody>
      </p:sp>
      <p:sp>
        <p:nvSpPr>
          <p:cNvPr id="7" name="TextBox 6"/>
          <p:cNvSpPr txBox="1"/>
          <p:nvPr/>
        </p:nvSpPr>
        <p:spPr>
          <a:xfrm>
            <a:off x="5357818" y="214290"/>
            <a:ext cx="3214710" cy="1077218"/>
          </a:xfrm>
          <a:prstGeom prst="rect">
            <a:avLst/>
          </a:prstGeom>
          <a:noFill/>
        </p:spPr>
        <p:txBody>
          <a:bodyPr wrap="square" rtlCol="0">
            <a:spAutoFit/>
          </a:bodyPr>
          <a:lstStyle/>
          <a:p>
            <a:pPr algn="ctr"/>
            <a:r>
              <a:rPr lang="en-GB" sz="3200" dirty="0" smtClean="0"/>
              <a:t>It was taken from an embryo</a:t>
            </a:r>
            <a:endParaRPr lang="en-GB" sz="3200" dirty="0"/>
          </a:p>
        </p:txBody>
      </p:sp>
      <p:sp>
        <p:nvSpPr>
          <p:cNvPr id="8" name="Rectangle 7"/>
          <p:cNvSpPr/>
          <p:nvPr/>
        </p:nvSpPr>
        <p:spPr>
          <a:xfrm>
            <a:off x="1428728" y="1857364"/>
            <a:ext cx="1214446" cy="7143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3929058" y="1857364"/>
            <a:ext cx="1214446" cy="71438"/>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6357950" y="1857364"/>
            <a:ext cx="1214446" cy="71438"/>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1071538" y="1866888"/>
            <a:ext cx="6991400" cy="6191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214282" y="500042"/>
            <a:ext cx="3500462" cy="923330"/>
          </a:xfrm>
          <a:prstGeom prst="rect">
            <a:avLst/>
          </a:prstGeom>
          <a:noFill/>
        </p:spPr>
        <p:txBody>
          <a:bodyPr wrap="square" rtlCol="0">
            <a:spAutoFit/>
          </a:bodyPr>
          <a:lstStyle/>
          <a:p>
            <a:pPr algn="ctr"/>
            <a:r>
              <a:rPr lang="en-GB" dirty="0" smtClean="0"/>
              <a:t>Imagine it was taken from a very simple mammal, with only a single </a:t>
            </a:r>
            <a:r>
              <a:rPr lang="en-GB" b="1" dirty="0" smtClean="0"/>
              <a:t>homologous chromosome pair </a:t>
            </a:r>
            <a:endParaRPr lang="en-GB" dirty="0"/>
          </a:p>
        </p:txBody>
      </p:sp>
      <p:sp>
        <p:nvSpPr>
          <p:cNvPr id="13" name="TextBox 12"/>
          <p:cNvSpPr txBox="1"/>
          <p:nvPr/>
        </p:nvSpPr>
        <p:spPr>
          <a:xfrm>
            <a:off x="5357818" y="500042"/>
            <a:ext cx="3500462" cy="923330"/>
          </a:xfrm>
          <a:prstGeom prst="rect">
            <a:avLst/>
          </a:prstGeom>
          <a:noFill/>
        </p:spPr>
        <p:txBody>
          <a:bodyPr wrap="square" rtlCol="0">
            <a:spAutoFit/>
          </a:bodyPr>
          <a:lstStyle/>
          <a:p>
            <a:pPr algn="ctr"/>
            <a:r>
              <a:rPr lang="en-GB" dirty="0" smtClean="0"/>
              <a:t>That DNA in those </a:t>
            </a:r>
            <a:r>
              <a:rPr lang="en-GB" dirty="0" err="1" smtClean="0"/>
              <a:t>c’somes</a:t>
            </a:r>
            <a:r>
              <a:rPr lang="en-GB" dirty="0" smtClean="0"/>
              <a:t> contains genes (instructions) to make </a:t>
            </a:r>
            <a:r>
              <a:rPr lang="en-GB" b="1" dirty="0" smtClean="0"/>
              <a:t>any cell type</a:t>
            </a:r>
            <a:r>
              <a:rPr lang="en-GB" dirty="0" smtClean="0"/>
              <a:t> from </a:t>
            </a:r>
            <a:r>
              <a:rPr lang="en-GB" b="1" dirty="0" smtClean="0"/>
              <a:t>any organ</a:t>
            </a:r>
            <a:r>
              <a:rPr lang="en-GB" dirty="0" smtClean="0"/>
              <a:t>.</a:t>
            </a:r>
            <a:endParaRPr lang="en-GB" dirty="0"/>
          </a:p>
        </p:txBody>
      </p:sp>
      <p:sp>
        <p:nvSpPr>
          <p:cNvPr id="14" name="TextBox 13"/>
          <p:cNvSpPr txBox="1"/>
          <p:nvPr/>
        </p:nvSpPr>
        <p:spPr>
          <a:xfrm>
            <a:off x="857224" y="1928802"/>
            <a:ext cx="2428892" cy="369332"/>
          </a:xfrm>
          <a:prstGeom prst="rect">
            <a:avLst/>
          </a:prstGeom>
          <a:noFill/>
        </p:spPr>
        <p:txBody>
          <a:bodyPr wrap="square" rtlCol="0">
            <a:spAutoFit/>
          </a:bodyPr>
          <a:lstStyle/>
          <a:p>
            <a:pPr algn="ctr"/>
            <a:r>
              <a:rPr lang="en-GB" dirty="0" smtClean="0"/>
              <a:t>heart cell gene</a:t>
            </a:r>
            <a:endParaRPr lang="en-GB" dirty="0"/>
          </a:p>
        </p:txBody>
      </p:sp>
      <p:sp>
        <p:nvSpPr>
          <p:cNvPr id="15" name="TextBox 14"/>
          <p:cNvSpPr txBox="1"/>
          <p:nvPr/>
        </p:nvSpPr>
        <p:spPr>
          <a:xfrm>
            <a:off x="3286116" y="1928802"/>
            <a:ext cx="2428892" cy="369332"/>
          </a:xfrm>
          <a:prstGeom prst="rect">
            <a:avLst/>
          </a:prstGeom>
          <a:noFill/>
        </p:spPr>
        <p:txBody>
          <a:bodyPr wrap="square" rtlCol="0">
            <a:spAutoFit/>
          </a:bodyPr>
          <a:lstStyle/>
          <a:p>
            <a:pPr algn="ctr"/>
            <a:r>
              <a:rPr lang="en-GB" dirty="0" smtClean="0"/>
              <a:t>intestinal cell gene</a:t>
            </a:r>
            <a:endParaRPr lang="en-GB" dirty="0"/>
          </a:p>
        </p:txBody>
      </p:sp>
      <p:sp>
        <p:nvSpPr>
          <p:cNvPr id="16" name="TextBox 15"/>
          <p:cNvSpPr txBox="1"/>
          <p:nvPr/>
        </p:nvSpPr>
        <p:spPr>
          <a:xfrm>
            <a:off x="5715008" y="1916660"/>
            <a:ext cx="2428892" cy="369332"/>
          </a:xfrm>
          <a:prstGeom prst="rect">
            <a:avLst/>
          </a:prstGeom>
          <a:noFill/>
        </p:spPr>
        <p:txBody>
          <a:bodyPr wrap="square" rtlCol="0">
            <a:spAutoFit/>
          </a:bodyPr>
          <a:lstStyle/>
          <a:p>
            <a:pPr algn="ctr"/>
            <a:r>
              <a:rPr lang="en-GB" dirty="0"/>
              <a:t>b</a:t>
            </a:r>
            <a:r>
              <a:rPr lang="en-GB" dirty="0" smtClean="0"/>
              <a:t>rain cell gene</a:t>
            </a:r>
            <a:endParaRPr lang="en-GB" dirty="0"/>
          </a:p>
        </p:txBody>
      </p:sp>
      <p:sp>
        <p:nvSpPr>
          <p:cNvPr id="17" name="Freeform 16"/>
          <p:cNvSpPr/>
          <p:nvPr/>
        </p:nvSpPr>
        <p:spPr>
          <a:xfrm>
            <a:off x="1357290" y="3429000"/>
            <a:ext cx="1430740" cy="666466"/>
          </a:xfrm>
          <a:custGeom>
            <a:avLst/>
            <a:gdLst>
              <a:gd name="connsiteX0" fmla="*/ 25021 w 1430740"/>
              <a:gd name="connsiteY0" fmla="*/ 525439 h 666466"/>
              <a:gd name="connsiteX1" fmla="*/ 297976 w 1430740"/>
              <a:gd name="connsiteY1" fmla="*/ 429905 h 666466"/>
              <a:gd name="connsiteX2" fmla="*/ 420806 w 1430740"/>
              <a:gd name="connsiteY2" fmla="*/ 279779 h 666466"/>
              <a:gd name="connsiteX3" fmla="*/ 529988 w 1430740"/>
              <a:gd name="connsiteY3" fmla="*/ 75063 h 666466"/>
              <a:gd name="connsiteX4" fmla="*/ 775648 w 1430740"/>
              <a:gd name="connsiteY4" fmla="*/ 6824 h 666466"/>
              <a:gd name="connsiteX5" fmla="*/ 994012 w 1430740"/>
              <a:gd name="connsiteY5" fmla="*/ 116006 h 666466"/>
              <a:gd name="connsiteX6" fmla="*/ 1430740 w 1430740"/>
              <a:gd name="connsiteY6" fmla="*/ 34119 h 666466"/>
              <a:gd name="connsiteX7" fmla="*/ 1430740 w 1430740"/>
              <a:gd name="connsiteY7" fmla="*/ 34119 h 666466"/>
              <a:gd name="connsiteX8" fmla="*/ 1144137 w 1430740"/>
              <a:gd name="connsiteY8" fmla="*/ 197893 h 666466"/>
              <a:gd name="connsiteX9" fmla="*/ 1021307 w 1430740"/>
              <a:gd name="connsiteY9" fmla="*/ 334370 h 666466"/>
              <a:gd name="connsiteX10" fmla="*/ 1021307 w 1430740"/>
              <a:gd name="connsiteY10" fmla="*/ 429905 h 666466"/>
              <a:gd name="connsiteX11" fmla="*/ 1007660 w 1430740"/>
              <a:gd name="connsiteY11" fmla="*/ 525439 h 666466"/>
              <a:gd name="connsiteX12" fmla="*/ 843886 w 1430740"/>
              <a:gd name="connsiteY12" fmla="*/ 648269 h 666466"/>
              <a:gd name="connsiteX13" fmla="*/ 652818 w 1430740"/>
              <a:gd name="connsiteY13" fmla="*/ 634621 h 666466"/>
              <a:gd name="connsiteX14" fmla="*/ 448101 w 1430740"/>
              <a:gd name="connsiteY14" fmla="*/ 511791 h 666466"/>
              <a:gd name="connsiteX15" fmla="*/ 25021 w 1430740"/>
              <a:gd name="connsiteY15" fmla="*/ 525439 h 666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30740" h="666466">
                <a:moveTo>
                  <a:pt x="25021" y="525439"/>
                </a:moveTo>
                <a:cubicBezTo>
                  <a:pt x="0" y="511791"/>
                  <a:pt x="232012" y="470848"/>
                  <a:pt x="297976" y="429905"/>
                </a:cubicBezTo>
                <a:cubicBezTo>
                  <a:pt x="363940" y="388962"/>
                  <a:pt x="382137" y="338919"/>
                  <a:pt x="420806" y="279779"/>
                </a:cubicBezTo>
                <a:cubicBezTo>
                  <a:pt x="459475" y="220639"/>
                  <a:pt x="470848" y="120556"/>
                  <a:pt x="529988" y="75063"/>
                </a:cubicBezTo>
                <a:cubicBezTo>
                  <a:pt x="589128" y="29571"/>
                  <a:pt x="698311" y="0"/>
                  <a:pt x="775648" y="6824"/>
                </a:cubicBezTo>
                <a:cubicBezTo>
                  <a:pt x="852985" y="13648"/>
                  <a:pt x="884830" y="111457"/>
                  <a:pt x="994012" y="116006"/>
                </a:cubicBezTo>
                <a:cubicBezTo>
                  <a:pt x="1103194" y="120555"/>
                  <a:pt x="1430740" y="34119"/>
                  <a:pt x="1430740" y="34119"/>
                </a:cubicBezTo>
                <a:lnTo>
                  <a:pt x="1430740" y="34119"/>
                </a:lnTo>
                <a:cubicBezTo>
                  <a:pt x="1382973" y="61415"/>
                  <a:pt x="1212376" y="147851"/>
                  <a:pt x="1144137" y="197893"/>
                </a:cubicBezTo>
                <a:cubicBezTo>
                  <a:pt x="1075898" y="247935"/>
                  <a:pt x="1041779" y="295701"/>
                  <a:pt x="1021307" y="334370"/>
                </a:cubicBezTo>
                <a:cubicBezTo>
                  <a:pt x="1000835" y="373039"/>
                  <a:pt x="1023581" y="398060"/>
                  <a:pt x="1021307" y="429905"/>
                </a:cubicBezTo>
                <a:cubicBezTo>
                  <a:pt x="1019033" y="461750"/>
                  <a:pt x="1037230" y="489045"/>
                  <a:pt x="1007660" y="525439"/>
                </a:cubicBezTo>
                <a:cubicBezTo>
                  <a:pt x="978090" y="561833"/>
                  <a:pt x="903026" y="630072"/>
                  <a:pt x="843886" y="648269"/>
                </a:cubicBezTo>
                <a:cubicBezTo>
                  <a:pt x="784746" y="666466"/>
                  <a:pt x="718782" y="657367"/>
                  <a:pt x="652818" y="634621"/>
                </a:cubicBezTo>
                <a:cubicBezTo>
                  <a:pt x="586854" y="611875"/>
                  <a:pt x="550459" y="527713"/>
                  <a:pt x="448101" y="511791"/>
                </a:cubicBezTo>
                <a:cubicBezTo>
                  <a:pt x="345743" y="495869"/>
                  <a:pt x="50042" y="539087"/>
                  <a:pt x="25021" y="525439"/>
                </a:cubicBezTo>
                <a:close/>
              </a:path>
            </a:pathLst>
          </a:cu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Freeform 17"/>
          <p:cNvSpPr/>
          <p:nvPr/>
        </p:nvSpPr>
        <p:spPr>
          <a:xfrm>
            <a:off x="1878162" y="3542740"/>
            <a:ext cx="288879" cy="288877"/>
          </a:xfrm>
          <a:custGeom>
            <a:avLst/>
            <a:gdLst>
              <a:gd name="connsiteX0" fmla="*/ 2275 w 288879"/>
              <a:gd name="connsiteY0" fmla="*/ 154674 h 288877"/>
              <a:gd name="connsiteX1" fmla="*/ 70514 w 288879"/>
              <a:gd name="connsiteY1" fmla="*/ 277504 h 288877"/>
              <a:gd name="connsiteX2" fmla="*/ 261583 w 288879"/>
              <a:gd name="connsiteY2" fmla="*/ 222913 h 288877"/>
              <a:gd name="connsiteX3" fmla="*/ 234287 w 288879"/>
              <a:gd name="connsiteY3" fmla="*/ 45492 h 288877"/>
              <a:gd name="connsiteX4" fmla="*/ 138753 w 288879"/>
              <a:gd name="connsiteY4" fmla="*/ 4549 h 288877"/>
              <a:gd name="connsiteX5" fmla="*/ 56866 w 288879"/>
              <a:gd name="connsiteY5" fmla="*/ 72788 h 288877"/>
              <a:gd name="connsiteX6" fmla="*/ 2275 w 288879"/>
              <a:gd name="connsiteY6" fmla="*/ 154674 h 288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8879" h="288877">
                <a:moveTo>
                  <a:pt x="2275" y="154674"/>
                </a:moveTo>
                <a:cubicBezTo>
                  <a:pt x="4550" y="188793"/>
                  <a:pt x="27296" y="266131"/>
                  <a:pt x="70514" y="277504"/>
                </a:cubicBezTo>
                <a:cubicBezTo>
                  <a:pt x="113732" y="288877"/>
                  <a:pt x="234287" y="261582"/>
                  <a:pt x="261583" y="222913"/>
                </a:cubicBezTo>
                <a:cubicBezTo>
                  <a:pt x="288879" y="184244"/>
                  <a:pt x="254759" y="81886"/>
                  <a:pt x="234287" y="45492"/>
                </a:cubicBezTo>
                <a:cubicBezTo>
                  <a:pt x="213815" y="9098"/>
                  <a:pt x="168323" y="0"/>
                  <a:pt x="138753" y="4549"/>
                </a:cubicBezTo>
                <a:cubicBezTo>
                  <a:pt x="109183" y="9098"/>
                  <a:pt x="75063" y="47767"/>
                  <a:pt x="56866" y="72788"/>
                </a:cubicBezTo>
                <a:cubicBezTo>
                  <a:pt x="38669" y="97809"/>
                  <a:pt x="0" y="120555"/>
                  <a:pt x="2275" y="154674"/>
                </a:cubicBezTo>
                <a:close/>
              </a:path>
            </a:pathLst>
          </a:cu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cxnSp>
        <p:nvCxnSpPr>
          <p:cNvPr id="20" name="Straight Arrow Connector 19"/>
          <p:cNvCxnSpPr>
            <a:stCxn id="14" idx="2"/>
          </p:cNvCxnSpPr>
          <p:nvPr/>
        </p:nvCxnSpPr>
        <p:spPr>
          <a:xfrm rot="5400000">
            <a:off x="1613394" y="2756410"/>
            <a:ext cx="91655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pSp>
        <p:nvGrpSpPr>
          <p:cNvPr id="2" name="Group 22"/>
          <p:cNvGrpSpPr/>
          <p:nvPr/>
        </p:nvGrpSpPr>
        <p:grpSpPr>
          <a:xfrm rot="5798791">
            <a:off x="3863583" y="2858798"/>
            <a:ext cx="1298575" cy="1455737"/>
            <a:chOff x="3597275" y="2549525"/>
            <a:chExt cx="1298575" cy="1455737"/>
          </a:xfrm>
        </p:grpSpPr>
        <p:sp>
          <p:nvSpPr>
            <p:cNvPr id="21" name="Freeform 20"/>
            <p:cNvSpPr/>
            <p:nvPr/>
          </p:nvSpPr>
          <p:spPr>
            <a:xfrm>
              <a:off x="3597275" y="2549525"/>
              <a:ext cx="1298575" cy="1455737"/>
            </a:xfrm>
            <a:custGeom>
              <a:avLst/>
              <a:gdLst>
                <a:gd name="connsiteX0" fmla="*/ 631825 w 1298575"/>
                <a:gd name="connsiteY0" fmla="*/ 1289050 h 1455737"/>
                <a:gd name="connsiteX1" fmla="*/ 69850 w 1298575"/>
                <a:gd name="connsiteY1" fmla="*/ 365125 h 1455737"/>
                <a:gd name="connsiteX2" fmla="*/ 212725 w 1298575"/>
                <a:gd name="connsiteY2" fmla="*/ 508000 h 1455737"/>
                <a:gd name="connsiteX3" fmla="*/ 165100 w 1298575"/>
                <a:gd name="connsiteY3" fmla="*/ 279400 h 1455737"/>
                <a:gd name="connsiteX4" fmla="*/ 336550 w 1298575"/>
                <a:gd name="connsiteY4" fmla="*/ 431800 h 1455737"/>
                <a:gd name="connsiteX5" fmla="*/ 288925 w 1298575"/>
                <a:gd name="connsiteY5" fmla="*/ 250825 h 1455737"/>
                <a:gd name="connsiteX6" fmla="*/ 374650 w 1298575"/>
                <a:gd name="connsiteY6" fmla="*/ 355600 h 1455737"/>
                <a:gd name="connsiteX7" fmla="*/ 374650 w 1298575"/>
                <a:gd name="connsiteY7" fmla="*/ 146050 h 1455737"/>
                <a:gd name="connsiteX8" fmla="*/ 498475 w 1298575"/>
                <a:gd name="connsiteY8" fmla="*/ 336550 h 1455737"/>
                <a:gd name="connsiteX9" fmla="*/ 469900 w 1298575"/>
                <a:gd name="connsiteY9" fmla="*/ 98425 h 1455737"/>
                <a:gd name="connsiteX10" fmla="*/ 565150 w 1298575"/>
                <a:gd name="connsiteY10" fmla="*/ 212725 h 1455737"/>
                <a:gd name="connsiteX11" fmla="*/ 555625 w 1298575"/>
                <a:gd name="connsiteY11" fmla="*/ 98425 h 1455737"/>
                <a:gd name="connsiteX12" fmla="*/ 631825 w 1298575"/>
                <a:gd name="connsiteY12" fmla="*/ 193675 h 1455737"/>
                <a:gd name="connsiteX13" fmla="*/ 641350 w 1298575"/>
                <a:gd name="connsiteY13" fmla="*/ 41275 h 1455737"/>
                <a:gd name="connsiteX14" fmla="*/ 698500 w 1298575"/>
                <a:gd name="connsiteY14" fmla="*/ 127000 h 1455737"/>
                <a:gd name="connsiteX15" fmla="*/ 765175 w 1298575"/>
                <a:gd name="connsiteY15" fmla="*/ 136525 h 1455737"/>
                <a:gd name="connsiteX16" fmla="*/ 1231900 w 1298575"/>
                <a:gd name="connsiteY16" fmla="*/ 946150 h 1455737"/>
                <a:gd name="connsiteX17" fmla="*/ 1165225 w 1298575"/>
                <a:gd name="connsiteY17" fmla="*/ 1146175 h 1455737"/>
                <a:gd name="connsiteX18" fmla="*/ 898525 w 1298575"/>
                <a:gd name="connsiteY18" fmla="*/ 1308100 h 1455737"/>
                <a:gd name="connsiteX19" fmla="*/ 755650 w 1298575"/>
                <a:gd name="connsiteY19" fmla="*/ 1365250 h 1455737"/>
                <a:gd name="connsiteX20" fmla="*/ 631825 w 1298575"/>
                <a:gd name="connsiteY20" fmla="*/ 1289050 h 14557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98575" h="1455737">
                  <a:moveTo>
                    <a:pt x="631825" y="1289050"/>
                  </a:moveTo>
                  <a:cubicBezTo>
                    <a:pt x="517525" y="1122363"/>
                    <a:pt x="139700" y="495300"/>
                    <a:pt x="69850" y="365125"/>
                  </a:cubicBezTo>
                  <a:cubicBezTo>
                    <a:pt x="0" y="234950"/>
                    <a:pt x="196850" y="522288"/>
                    <a:pt x="212725" y="508000"/>
                  </a:cubicBezTo>
                  <a:cubicBezTo>
                    <a:pt x="228600" y="493713"/>
                    <a:pt x="144463" y="292100"/>
                    <a:pt x="165100" y="279400"/>
                  </a:cubicBezTo>
                  <a:cubicBezTo>
                    <a:pt x="185737" y="266700"/>
                    <a:pt x="315913" y="436562"/>
                    <a:pt x="336550" y="431800"/>
                  </a:cubicBezTo>
                  <a:cubicBezTo>
                    <a:pt x="357187" y="427038"/>
                    <a:pt x="282575" y="263525"/>
                    <a:pt x="288925" y="250825"/>
                  </a:cubicBezTo>
                  <a:cubicBezTo>
                    <a:pt x="295275" y="238125"/>
                    <a:pt x="360363" y="373062"/>
                    <a:pt x="374650" y="355600"/>
                  </a:cubicBezTo>
                  <a:cubicBezTo>
                    <a:pt x="388937" y="338138"/>
                    <a:pt x="354013" y="149225"/>
                    <a:pt x="374650" y="146050"/>
                  </a:cubicBezTo>
                  <a:cubicBezTo>
                    <a:pt x="395288" y="142875"/>
                    <a:pt x="482600" y="344487"/>
                    <a:pt x="498475" y="336550"/>
                  </a:cubicBezTo>
                  <a:cubicBezTo>
                    <a:pt x="514350" y="328613"/>
                    <a:pt x="458788" y="119062"/>
                    <a:pt x="469900" y="98425"/>
                  </a:cubicBezTo>
                  <a:cubicBezTo>
                    <a:pt x="481012" y="77788"/>
                    <a:pt x="550863" y="212725"/>
                    <a:pt x="565150" y="212725"/>
                  </a:cubicBezTo>
                  <a:cubicBezTo>
                    <a:pt x="579437" y="212725"/>
                    <a:pt x="544512" y="101600"/>
                    <a:pt x="555625" y="98425"/>
                  </a:cubicBezTo>
                  <a:cubicBezTo>
                    <a:pt x="566738" y="95250"/>
                    <a:pt x="617538" y="203200"/>
                    <a:pt x="631825" y="193675"/>
                  </a:cubicBezTo>
                  <a:cubicBezTo>
                    <a:pt x="646112" y="184150"/>
                    <a:pt x="630238" y="52387"/>
                    <a:pt x="641350" y="41275"/>
                  </a:cubicBezTo>
                  <a:cubicBezTo>
                    <a:pt x="652462" y="30163"/>
                    <a:pt x="677863" y="111125"/>
                    <a:pt x="698500" y="127000"/>
                  </a:cubicBezTo>
                  <a:cubicBezTo>
                    <a:pt x="719138" y="142875"/>
                    <a:pt x="676275" y="0"/>
                    <a:pt x="765175" y="136525"/>
                  </a:cubicBezTo>
                  <a:cubicBezTo>
                    <a:pt x="854075" y="273050"/>
                    <a:pt x="1165225" y="777875"/>
                    <a:pt x="1231900" y="946150"/>
                  </a:cubicBezTo>
                  <a:cubicBezTo>
                    <a:pt x="1298575" y="1114425"/>
                    <a:pt x="1220788" y="1085850"/>
                    <a:pt x="1165225" y="1146175"/>
                  </a:cubicBezTo>
                  <a:cubicBezTo>
                    <a:pt x="1109662" y="1206500"/>
                    <a:pt x="966787" y="1271588"/>
                    <a:pt x="898525" y="1308100"/>
                  </a:cubicBezTo>
                  <a:cubicBezTo>
                    <a:pt x="830263" y="1344612"/>
                    <a:pt x="800100" y="1370013"/>
                    <a:pt x="755650" y="1365250"/>
                  </a:cubicBezTo>
                  <a:cubicBezTo>
                    <a:pt x="711200" y="1360488"/>
                    <a:pt x="746125" y="1455737"/>
                    <a:pt x="631825" y="1289050"/>
                  </a:cubicBezTo>
                  <a:close/>
                </a:path>
              </a:pathLst>
            </a:cu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22" name="Freeform 21"/>
            <p:cNvSpPr/>
            <p:nvPr/>
          </p:nvSpPr>
          <p:spPr>
            <a:xfrm>
              <a:off x="4283121" y="3500438"/>
              <a:ext cx="288879" cy="288877"/>
            </a:xfrm>
            <a:custGeom>
              <a:avLst/>
              <a:gdLst>
                <a:gd name="connsiteX0" fmla="*/ 2275 w 288879"/>
                <a:gd name="connsiteY0" fmla="*/ 154674 h 288877"/>
                <a:gd name="connsiteX1" fmla="*/ 70514 w 288879"/>
                <a:gd name="connsiteY1" fmla="*/ 277504 h 288877"/>
                <a:gd name="connsiteX2" fmla="*/ 261583 w 288879"/>
                <a:gd name="connsiteY2" fmla="*/ 222913 h 288877"/>
                <a:gd name="connsiteX3" fmla="*/ 234287 w 288879"/>
                <a:gd name="connsiteY3" fmla="*/ 45492 h 288877"/>
                <a:gd name="connsiteX4" fmla="*/ 138753 w 288879"/>
                <a:gd name="connsiteY4" fmla="*/ 4549 h 288877"/>
                <a:gd name="connsiteX5" fmla="*/ 56866 w 288879"/>
                <a:gd name="connsiteY5" fmla="*/ 72788 h 288877"/>
                <a:gd name="connsiteX6" fmla="*/ 2275 w 288879"/>
                <a:gd name="connsiteY6" fmla="*/ 154674 h 288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8879" h="288877">
                  <a:moveTo>
                    <a:pt x="2275" y="154674"/>
                  </a:moveTo>
                  <a:cubicBezTo>
                    <a:pt x="4550" y="188793"/>
                    <a:pt x="27296" y="266131"/>
                    <a:pt x="70514" y="277504"/>
                  </a:cubicBezTo>
                  <a:cubicBezTo>
                    <a:pt x="113732" y="288877"/>
                    <a:pt x="234287" y="261582"/>
                    <a:pt x="261583" y="222913"/>
                  </a:cubicBezTo>
                  <a:cubicBezTo>
                    <a:pt x="288879" y="184244"/>
                    <a:pt x="254759" y="81886"/>
                    <a:pt x="234287" y="45492"/>
                  </a:cubicBezTo>
                  <a:cubicBezTo>
                    <a:pt x="213815" y="9098"/>
                    <a:pt x="168323" y="0"/>
                    <a:pt x="138753" y="4549"/>
                  </a:cubicBezTo>
                  <a:cubicBezTo>
                    <a:pt x="109183" y="9098"/>
                    <a:pt x="75063" y="47767"/>
                    <a:pt x="56866" y="72788"/>
                  </a:cubicBezTo>
                  <a:cubicBezTo>
                    <a:pt x="38669" y="97809"/>
                    <a:pt x="0" y="120555"/>
                    <a:pt x="2275" y="154674"/>
                  </a:cubicBezTo>
                  <a:close/>
                </a:path>
              </a:pathLst>
            </a:cu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grpSp>
      <p:cxnSp>
        <p:nvCxnSpPr>
          <p:cNvPr id="24" name="Straight Arrow Connector 23"/>
          <p:cNvCxnSpPr/>
          <p:nvPr/>
        </p:nvCxnSpPr>
        <p:spPr>
          <a:xfrm rot="5400000">
            <a:off x="3970054" y="2755616"/>
            <a:ext cx="91655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5" name="Freeform 24"/>
          <p:cNvSpPr/>
          <p:nvPr/>
        </p:nvSpPr>
        <p:spPr>
          <a:xfrm>
            <a:off x="6286512" y="3214686"/>
            <a:ext cx="660388" cy="831855"/>
          </a:xfrm>
          <a:custGeom>
            <a:avLst/>
            <a:gdLst>
              <a:gd name="connsiteX0" fmla="*/ 203200 w 377825"/>
              <a:gd name="connsiteY0" fmla="*/ 203200 h 419100"/>
              <a:gd name="connsiteX1" fmla="*/ 317500 w 377825"/>
              <a:gd name="connsiteY1" fmla="*/ 107950 h 419100"/>
              <a:gd name="connsiteX2" fmla="*/ 184150 w 377825"/>
              <a:gd name="connsiteY2" fmla="*/ 155575 h 419100"/>
              <a:gd name="connsiteX3" fmla="*/ 146050 w 377825"/>
              <a:gd name="connsiteY3" fmla="*/ 3175 h 419100"/>
              <a:gd name="connsiteX4" fmla="*/ 127000 w 377825"/>
              <a:gd name="connsiteY4" fmla="*/ 174625 h 419100"/>
              <a:gd name="connsiteX5" fmla="*/ 3175 w 377825"/>
              <a:gd name="connsiteY5" fmla="*/ 212725 h 419100"/>
              <a:gd name="connsiteX6" fmla="*/ 146050 w 377825"/>
              <a:gd name="connsiteY6" fmla="*/ 241300 h 419100"/>
              <a:gd name="connsiteX7" fmla="*/ 136525 w 377825"/>
              <a:gd name="connsiteY7" fmla="*/ 412750 h 419100"/>
              <a:gd name="connsiteX8" fmla="*/ 203200 w 377825"/>
              <a:gd name="connsiteY8" fmla="*/ 279400 h 419100"/>
              <a:gd name="connsiteX9" fmla="*/ 374650 w 377825"/>
              <a:gd name="connsiteY9" fmla="*/ 327025 h 419100"/>
              <a:gd name="connsiteX10" fmla="*/ 203200 w 377825"/>
              <a:gd name="connsiteY10" fmla="*/ 203200 h 419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77825" h="419100">
                <a:moveTo>
                  <a:pt x="203200" y="203200"/>
                </a:moveTo>
                <a:cubicBezTo>
                  <a:pt x="193675" y="166688"/>
                  <a:pt x="320675" y="115888"/>
                  <a:pt x="317500" y="107950"/>
                </a:cubicBezTo>
                <a:cubicBezTo>
                  <a:pt x="314325" y="100012"/>
                  <a:pt x="212725" y="173037"/>
                  <a:pt x="184150" y="155575"/>
                </a:cubicBezTo>
                <a:cubicBezTo>
                  <a:pt x="155575" y="138113"/>
                  <a:pt x="155575" y="0"/>
                  <a:pt x="146050" y="3175"/>
                </a:cubicBezTo>
                <a:cubicBezTo>
                  <a:pt x="136525" y="6350"/>
                  <a:pt x="150812" y="139700"/>
                  <a:pt x="127000" y="174625"/>
                </a:cubicBezTo>
                <a:cubicBezTo>
                  <a:pt x="103188" y="209550"/>
                  <a:pt x="0" y="201612"/>
                  <a:pt x="3175" y="212725"/>
                </a:cubicBezTo>
                <a:cubicBezTo>
                  <a:pt x="6350" y="223838"/>
                  <a:pt x="123825" y="207963"/>
                  <a:pt x="146050" y="241300"/>
                </a:cubicBezTo>
                <a:cubicBezTo>
                  <a:pt x="168275" y="274637"/>
                  <a:pt x="127000" y="406400"/>
                  <a:pt x="136525" y="412750"/>
                </a:cubicBezTo>
                <a:cubicBezTo>
                  <a:pt x="146050" y="419100"/>
                  <a:pt x="163513" y="293687"/>
                  <a:pt x="203200" y="279400"/>
                </a:cubicBezTo>
                <a:cubicBezTo>
                  <a:pt x="242887" y="265113"/>
                  <a:pt x="371475" y="333375"/>
                  <a:pt x="374650" y="327025"/>
                </a:cubicBezTo>
                <a:cubicBezTo>
                  <a:pt x="377825" y="320675"/>
                  <a:pt x="212725" y="239712"/>
                  <a:pt x="203200" y="203200"/>
                </a:cubicBezTo>
                <a:close/>
              </a:path>
            </a:pathLst>
          </a:cu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7" name="Straight Arrow Connector 26"/>
          <p:cNvCxnSpPr/>
          <p:nvPr/>
        </p:nvCxnSpPr>
        <p:spPr>
          <a:xfrm rot="5400000">
            <a:off x="6470384" y="2755616"/>
            <a:ext cx="91655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8" name="TextBox 27"/>
          <p:cNvSpPr txBox="1"/>
          <p:nvPr/>
        </p:nvSpPr>
        <p:spPr>
          <a:xfrm>
            <a:off x="214282" y="4357694"/>
            <a:ext cx="8715436" cy="2308324"/>
          </a:xfrm>
          <a:prstGeom prst="rect">
            <a:avLst/>
          </a:prstGeom>
          <a:noFill/>
        </p:spPr>
        <p:txBody>
          <a:bodyPr wrap="square" rtlCol="0">
            <a:spAutoFit/>
          </a:bodyPr>
          <a:lstStyle/>
          <a:p>
            <a:pPr algn="ctr"/>
            <a:r>
              <a:rPr lang="en-GB" sz="2400" dirty="0" smtClean="0"/>
              <a:t>The </a:t>
            </a:r>
            <a:r>
              <a:rPr lang="en-GB" sz="2400" b="1" dirty="0" smtClean="0">
                <a:solidFill>
                  <a:srgbClr val="FF0000"/>
                </a:solidFill>
              </a:rPr>
              <a:t>lineage</a:t>
            </a:r>
            <a:r>
              <a:rPr lang="en-GB" sz="2400" dirty="0" smtClean="0"/>
              <a:t> that the stem cell takes, depends on which genes within it, are </a:t>
            </a:r>
            <a:r>
              <a:rPr lang="en-GB" sz="2400" b="1" dirty="0" smtClean="0">
                <a:solidFill>
                  <a:srgbClr val="00B050"/>
                </a:solidFill>
              </a:rPr>
              <a:t>expressed</a:t>
            </a:r>
            <a:r>
              <a:rPr lang="en-GB" sz="2400" b="1" dirty="0" smtClean="0"/>
              <a:t>.</a:t>
            </a:r>
          </a:p>
          <a:p>
            <a:pPr algn="ctr"/>
            <a:r>
              <a:rPr lang="en-GB" sz="2400" dirty="0" smtClean="0"/>
              <a:t>If genes related to heart structure are expressed, the stem cell will become a </a:t>
            </a:r>
            <a:r>
              <a:rPr lang="en-GB" sz="2400" b="1" dirty="0" smtClean="0">
                <a:solidFill>
                  <a:srgbClr val="7030A0"/>
                </a:solidFill>
              </a:rPr>
              <a:t>heart cell</a:t>
            </a:r>
            <a:r>
              <a:rPr lang="en-GB" sz="2400" dirty="0" smtClean="0"/>
              <a:t>.</a:t>
            </a:r>
          </a:p>
          <a:p>
            <a:pPr algn="ctr"/>
            <a:r>
              <a:rPr lang="en-GB" sz="2400" dirty="0" smtClean="0"/>
              <a:t>Once a stem cell differentiates, it can </a:t>
            </a:r>
            <a:r>
              <a:rPr lang="en-GB" sz="2400" b="1" dirty="0" smtClean="0">
                <a:solidFill>
                  <a:srgbClr val="FF0000"/>
                </a:solidFill>
              </a:rPr>
              <a:t>never go back to being totipotent</a:t>
            </a:r>
            <a:r>
              <a:rPr lang="en-GB" sz="2400" dirty="0" smtClean="0"/>
              <a:t>.</a:t>
            </a:r>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xit" presetSubtype="10" fill="hold" grpId="1" nodeType="clickEffect">
                                  <p:stCondLst>
                                    <p:cond delay="0"/>
                                  </p:stCondLst>
                                  <p:childTnLst>
                                    <p:animEffect transition="out" filter="checkerboard(across)">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par>
                                <p:cTn id="18" presetID="5" presetClass="exit" presetSubtype="10" fill="hold" grpId="1" nodeType="withEffect">
                                  <p:stCondLst>
                                    <p:cond delay="0"/>
                                  </p:stCondLst>
                                  <p:childTnLst>
                                    <p:animEffect transition="out" filter="checkerboard(across)">
                                      <p:cBhvr>
                                        <p:cTn id="19" dur="500"/>
                                        <p:tgtEl>
                                          <p:spTgt spid="7"/>
                                        </p:tgtEl>
                                      </p:cBhvr>
                                    </p:animEffect>
                                    <p:set>
                                      <p:cBhvr>
                                        <p:cTn id="20" dur="1" fill="hold">
                                          <p:stCondLst>
                                            <p:cond delay="499"/>
                                          </p:stCondLst>
                                        </p:cTn>
                                        <p:tgtEl>
                                          <p:spTgt spid="7"/>
                                        </p:tgtEl>
                                        <p:attrNameLst>
                                          <p:attrName>style.visibility</p:attrName>
                                        </p:attrNameLst>
                                      </p:cBhvr>
                                      <p:to>
                                        <p:strVal val="hidden"/>
                                      </p:to>
                                    </p:set>
                                  </p:childTnLst>
                                </p:cTn>
                              </p:par>
                              <p:par>
                                <p:cTn id="21" presetID="5" presetClass="entr" presetSubtype="1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checkerboard(across)">
                                      <p:cBhvr>
                                        <p:cTn id="23" dur="500"/>
                                        <p:tgtEl>
                                          <p:spTgt spid="12"/>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checkerboard(across)">
                                      <p:cBhvr>
                                        <p:cTn id="26" dur="500"/>
                                        <p:tgtEl>
                                          <p:spTgt spid="8"/>
                                        </p:tgtEl>
                                      </p:cBhvr>
                                    </p:animEffect>
                                  </p:childTnLst>
                                </p:cTn>
                              </p:par>
                              <p:par>
                                <p:cTn id="27" presetID="5" presetClass="entr" presetSubtype="1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checkerboard(across)">
                                      <p:cBhvr>
                                        <p:cTn id="29" dur="500"/>
                                        <p:tgtEl>
                                          <p:spTgt spid="9"/>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checkerboard(across)">
                                      <p:cBhvr>
                                        <p:cTn id="32" dur="500"/>
                                        <p:tgtEl>
                                          <p:spTgt spid="10"/>
                                        </p:tgtEl>
                                      </p:cBhvr>
                                    </p:animEffect>
                                  </p:childTnLst>
                                </p:cTn>
                              </p:par>
                              <p:par>
                                <p:cTn id="33" presetID="5" presetClass="entr" presetSubtype="1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checkerboard(across)">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checkerboard(across)">
                                      <p:cBhvr>
                                        <p:cTn id="40" dur="500"/>
                                        <p:tgtEl>
                                          <p:spTgt spid="13"/>
                                        </p:tgtEl>
                                      </p:cBhvr>
                                    </p:animEffect>
                                  </p:childTnLst>
                                </p:cTn>
                              </p:par>
                              <p:par>
                                <p:cTn id="41" presetID="5" presetClass="exit" presetSubtype="10" fill="hold" grpId="1" nodeType="withEffect">
                                  <p:stCondLst>
                                    <p:cond delay="0"/>
                                  </p:stCondLst>
                                  <p:childTnLst>
                                    <p:animEffect transition="out" filter="checkerboard(across)">
                                      <p:cBhvr>
                                        <p:cTn id="42" dur="500"/>
                                        <p:tgtEl>
                                          <p:spTgt spid="11"/>
                                        </p:tgtEl>
                                      </p:cBhvr>
                                    </p:animEffect>
                                    <p:set>
                                      <p:cBhvr>
                                        <p:cTn id="43" dur="1" fill="hold">
                                          <p:stCondLst>
                                            <p:cond delay="499"/>
                                          </p:stCondLst>
                                        </p:cTn>
                                        <p:tgtEl>
                                          <p:spTgt spid="11"/>
                                        </p:tgtEl>
                                        <p:attrNameLst>
                                          <p:attrName>style.visibility</p:attrName>
                                        </p:attrNameLst>
                                      </p:cBhvr>
                                      <p:to>
                                        <p:strVal val="hidden"/>
                                      </p:to>
                                    </p:set>
                                  </p:childTnLst>
                                </p:cTn>
                              </p:par>
                              <p:par>
                                <p:cTn id="44" presetID="5" presetClass="entr" presetSubtype="10" fill="hold" grpId="0" nodeType="with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checkerboard(across)">
                                      <p:cBhvr>
                                        <p:cTn id="46" dur="500"/>
                                        <p:tgtEl>
                                          <p:spTgt spid="16"/>
                                        </p:tgtEl>
                                      </p:cBhvr>
                                    </p:animEffect>
                                  </p:childTnLst>
                                </p:cTn>
                              </p:par>
                              <p:par>
                                <p:cTn id="47" presetID="5" presetClass="entr" presetSubtype="10" fill="hold" grpId="0" nodeType="with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checkerboard(across)">
                                      <p:cBhvr>
                                        <p:cTn id="49" dur="500"/>
                                        <p:tgtEl>
                                          <p:spTgt spid="15"/>
                                        </p:tgtEl>
                                      </p:cBhvr>
                                    </p:animEffect>
                                  </p:childTnLst>
                                </p:cTn>
                              </p:par>
                              <p:par>
                                <p:cTn id="50" presetID="5" presetClass="entr" presetSubtype="10" fill="hold" grpId="0" nodeType="with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checkerboard(across)">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nodeType="clickEffect">
                                  <p:stCondLst>
                                    <p:cond delay="0"/>
                                  </p:stCondLst>
                                  <p:childTnLst>
                                    <p:set>
                                      <p:cBhvr>
                                        <p:cTn id="56" dur="1" fill="hold">
                                          <p:stCondLst>
                                            <p:cond delay="0"/>
                                          </p:stCondLst>
                                        </p:cTn>
                                        <p:tgtEl>
                                          <p:spTgt spid="28">
                                            <p:txEl>
                                              <p:pRg st="0" end="0"/>
                                            </p:txEl>
                                          </p:spTgt>
                                        </p:tgtEl>
                                        <p:attrNameLst>
                                          <p:attrName>style.visibility</p:attrName>
                                        </p:attrNameLst>
                                      </p:cBhvr>
                                      <p:to>
                                        <p:strVal val="visible"/>
                                      </p:to>
                                    </p:set>
                                    <p:animEffect transition="in" filter="checkerboard(across)">
                                      <p:cBhvr>
                                        <p:cTn id="57" dur="500"/>
                                        <p:tgtEl>
                                          <p:spTgt spid="28">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mph" presetSubtype="0" fill="hold" grpId="1" nodeType="clickEffect">
                                  <p:stCondLst>
                                    <p:cond delay="0"/>
                                  </p:stCondLst>
                                  <p:childTnLst>
                                    <p:animScale>
                                      <p:cBhvr>
                                        <p:cTn id="61" dur="2000" fill="hold"/>
                                        <p:tgtEl>
                                          <p:spTgt spid="8"/>
                                        </p:tgtEl>
                                      </p:cBhvr>
                                      <p:by x="150000" y="150000"/>
                                    </p:animScale>
                                  </p:childTnLst>
                                </p:cTn>
                              </p:par>
                              <p:par>
                                <p:cTn id="62" presetID="1" presetClass="emph" presetSubtype="2" fill="hold" nodeType="withEffect">
                                  <p:stCondLst>
                                    <p:cond delay="0"/>
                                  </p:stCondLst>
                                  <p:childTnLst>
                                    <p:animClr clrSpc="rgb">
                                      <p:cBhvr>
                                        <p:cTn id="63" dur="2000" fill="hold"/>
                                        <p:tgtEl>
                                          <p:spTgt spid="8"/>
                                        </p:tgtEl>
                                        <p:attrNameLst>
                                          <p:attrName>fillcolor</p:attrName>
                                        </p:attrNameLst>
                                      </p:cBhvr>
                                      <p:to>
                                        <a:srgbClr val="82302E"/>
                                      </p:to>
                                    </p:animClr>
                                    <p:set>
                                      <p:cBhvr>
                                        <p:cTn id="64" dur="2000" fill="hold"/>
                                        <p:tgtEl>
                                          <p:spTgt spid="8"/>
                                        </p:tgtEl>
                                        <p:attrNameLst>
                                          <p:attrName>fill.type</p:attrName>
                                        </p:attrNameLst>
                                      </p:cBhvr>
                                      <p:to>
                                        <p:strVal val="solid"/>
                                      </p:to>
                                    </p:set>
                                    <p:set>
                                      <p:cBhvr>
                                        <p:cTn id="65" dur="2000" fill="hold"/>
                                        <p:tgtEl>
                                          <p:spTgt spid="8"/>
                                        </p:tgtEl>
                                        <p:attrNameLst>
                                          <p:attrName>fill.on</p:attrName>
                                        </p:attrNameLst>
                                      </p:cBhvr>
                                      <p:to>
                                        <p:strVal val="true"/>
                                      </p:to>
                                    </p:set>
                                  </p:childTnLst>
                                </p:cTn>
                              </p:par>
                            </p:childTnLst>
                          </p:cTn>
                        </p:par>
                      </p:childTnLst>
                    </p:cTn>
                  </p:par>
                  <p:par>
                    <p:cTn id="66" fill="hold">
                      <p:stCondLst>
                        <p:cond delay="indefinite"/>
                      </p:stCondLst>
                      <p:childTnLst>
                        <p:par>
                          <p:cTn id="67" fill="hold">
                            <p:stCondLst>
                              <p:cond delay="0"/>
                            </p:stCondLst>
                            <p:childTnLst>
                              <p:par>
                                <p:cTn id="68" presetID="5" presetClass="entr" presetSubtype="10" fill="hold" nodeType="clickEffect">
                                  <p:stCondLst>
                                    <p:cond delay="0"/>
                                  </p:stCondLst>
                                  <p:childTnLst>
                                    <p:set>
                                      <p:cBhvr>
                                        <p:cTn id="69" dur="1" fill="hold">
                                          <p:stCondLst>
                                            <p:cond delay="0"/>
                                          </p:stCondLst>
                                        </p:cTn>
                                        <p:tgtEl>
                                          <p:spTgt spid="20"/>
                                        </p:tgtEl>
                                        <p:attrNameLst>
                                          <p:attrName>style.visibility</p:attrName>
                                        </p:attrNameLst>
                                      </p:cBhvr>
                                      <p:to>
                                        <p:strVal val="visible"/>
                                      </p:to>
                                    </p:set>
                                    <p:animEffect transition="in" filter="checkerboard(across)">
                                      <p:cBhvr>
                                        <p:cTn id="70" dur="500"/>
                                        <p:tgtEl>
                                          <p:spTgt spid="20"/>
                                        </p:tgtEl>
                                      </p:cBhvr>
                                    </p:animEffect>
                                  </p:childTnLst>
                                </p:cTn>
                              </p:par>
                              <p:par>
                                <p:cTn id="71" presetID="5" presetClass="entr" presetSubtype="10" fill="hold" grpId="0" nodeType="withEffect">
                                  <p:stCondLst>
                                    <p:cond delay="0"/>
                                  </p:stCondLst>
                                  <p:childTnLst>
                                    <p:set>
                                      <p:cBhvr>
                                        <p:cTn id="72" dur="1" fill="hold">
                                          <p:stCondLst>
                                            <p:cond delay="0"/>
                                          </p:stCondLst>
                                        </p:cTn>
                                        <p:tgtEl>
                                          <p:spTgt spid="17"/>
                                        </p:tgtEl>
                                        <p:attrNameLst>
                                          <p:attrName>style.visibility</p:attrName>
                                        </p:attrNameLst>
                                      </p:cBhvr>
                                      <p:to>
                                        <p:strVal val="visible"/>
                                      </p:to>
                                    </p:set>
                                    <p:animEffect transition="in" filter="checkerboard(across)">
                                      <p:cBhvr>
                                        <p:cTn id="73" dur="500"/>
                                        <p:tgtEl>
                                          <p:spTgt spid="17"/>
                                        </p:tgtEl>
                                      </p:cBhvr>
                                    </p:animEffect>
                                  </p:childTnLst>
                                </p:cTn>
                              </p:par>
                              <p:par>
                                <p:cTn id="74" presetID="5" presetClass="entr" presetSubtype="10" fill="hold" grpId="0" nodeType="withEffect">
                                  <p:stCondLst>
                                    <p:cond delay="0"/>
                                  </p:stCondLst>
                                  <p:childTnLst>
                                    <p:set>
                                      <p:cBhvr>
                                        <p:cTn id="75" dur="1" fill="hold">
                                          <p:stCondLst>
                                            <p:cond delay="0"/>
                                          </p:stCondLst>
                                        </p:cTn>
                                        <p:tgtEl>
                                          <p:spTgt spid="18"/>
                                        </p:tgtEl>
                                        <p:attrNameLst>
                                          <p:attrName>style.visibility</p:attrName>
                                        </p:attrNameLst>
                                      </p:cBhvr>
                                      <p:to>
                                        <p:strVal val="visible"/>
                                      </p:to>
                                    </p:set>
                                    <p:animEffect transition="in" filter="checkerboard(across)">
                                      <p:cBhvr>
                                        <p:cTn id="76" dur="500"/>
                                        <p:tgtEl>
                                          <p:spTgt spid="18"/>
                                        </p:tgtEl>
                                      </p:cBhvr>
                                    </p:animEffect>
                                  </p:childTnLst>
                                </p:cTn>
                              </p:par>
                            </p:childTnLst>
                          </p:cTn>
                        </p:par>
                      </p:childTnLst>
                    </p:cTn>
                  </p:par>
                  <p:par>
                    <p:cTn id="77" fill="hold">
                      <p:stCondLst>
                        <p:cond delay="indefinite"/>
                      </p:stCondLst>
                      <p:childTnLst>
                        <p:par>
                          <p:cTn id="78" fill="hold">
                            <p:stCondLst>
                              <p:cond delay="0"/>
                            </p:stCondLst>
                            <p:childTnLst>
                              <p:par>
                                <p:cTn id="79" presetID="6" presetClass="emph" presetSubtype="0" fill="hold" grpId="1" nodeType="clickEffect">
                                  <p:stCondLst>
                                    <p:cond delay="0"/>
                                  </p:stCondLst>
                                  <p:childTnLst>
                                    <p:animScale>
                                      <p:cBhvr>
                                        <p:cTn id="80" dur="2000" fill="hold"/>
                                        <p:tgtEl>
                                          <p:spTgt spid="9"/>
                                        </p:tgtEl>
                                      </p:cBhvr>
                                      <p:by x="150000" y="150000"/>
                                    </p:animScale>
                                  </p:childTnLst>
                                </p:cTn>
                              </p:par>
                              <p:par>
                                <p:cTn id="81" presetID="1" presetClass="emph" presetSubtype="2" fill="hold" nodeType="withEffect">
                                  <p:stCondLst>
                                    <p:cond delay="0"/>
                                  </p:stCondLst>
                                  <p:childTnLst>
                                    <p:animClr clrSpc="rgb">
                                      <p:cBhvr>
                                        <p:cTn id="82" dur="2000" fill="hold"/>
                                        <p:tgtEl>
                                          <p:spTgt spid="9"/>
                                        </p:tgtEl>
                                        <p:attrNameLst>
                                          <p:attrName>fillcolor</p:attrName>
                                        </p:attrNameLst>
                                      </p:cBhvr>
                                      <p:to>
                                        <a:srgbClr val="379A2A"/>
                                      </p:to>
                                    </p:animClr>
                                    <p:set>
                                      <p:cBhvr>
                                        <p:cTn id="83" dur="2000" fill="hold"/>
                                        <p:tgtEl>
                                          <p:spTgt spid="9"/>
                                        </p:tgtEl>
                                        <p:attrNameLst>
                                          <p:attrName>fill.type</p:attrName>
                                        </p:attrNameLst>
                                      </p:cBhvr>
                                      <p:to>
                                        <p:strVal val="solid"/>
                                      </p:to>
                                    </p:set>
                                    <p:set>
                                      <p:cBhvr>
                                        <p:cTn id="84" dur="2000" fill="hold"/>
                                        <p:tgtEl>
                                          <p:spTgt spid="9"/>
                                        </p:tgtEl>
                                        <p:attrNameLst>
                                          <p:attrName>fill.on</p:attrName>
                                        </p:attrNameLst>
                                      </p:cBhvr>
                                      <p:to>
                                        <p:strVal val="true"/>
                                      </p:to>
                                    </p:set>
                                  </p:childTnLst>
                                </p:cTn>
                              </p:par>
                            </p:childTnLst>
                          </p:cTn>
                        </p:par>
                      </p:childTnLst>
                    </p:cTn>
                  </p:par>
                  <p:par>
                    <p:cTn id="85" fill="hold">
                      <p:stCondLst>
                        <p:cond delay="indefinite"/>
                      </p:stCondLst>
                      <p:childTnLst>
                        <p:par>
                          <p:cTn id="86" fill="hold">
                            <p:stCondLst>
                              <p:cond delay="0"/>
                            </p:stCondLst>
                            <p:childTnLst>
                              <p:par>
                                <p:cTn id="87" presetID="5" presetClass="entr" presetSubtype="10" fill="hold" nodeType="clickEffect">
                                  <p:stCondLst>
                                    <p:cond delay="0"/>
                                  </p:stCondLst>
                                  <p:childTnLst>
                                    <p:set>
                                      <p:cBhvr>
                                        <p:cTn id="88" dur="1" fill="hold">
                                          <p:stCondLst>
                                            <p:cond delay="0"/>
                                          </p:stCondLst>
                                        </p:cTn>
                                        <p:tgtEl>
                                          <p:spTgt spid="2"/>
                                        </p:tgtEl>
                                        <p:attrNameLst>
                                          <p:attrName>style.visibility</p:attrName>
                                        </p:attrNameLst>
                                      </p:cBhvr>
                                      <p:to>
                                        <p:strVal val="visible"/>
                                      </p:to>
                                    </p:set>
                                    <p:animEffect transition="in" filter="checkerboard(across)">
                                      <p:cBhvr>
                                        <p:cTn id="89" dur="500"/>
                                        <p:tgtEl>
                                          <p:spTgt spid="2"/>
                                        </p:tgtEl>
                                      </p:cBhvr>
                                    </p:animEffect>
                                  </p:childTnLst>
                                </p:cTn>
                              </p:par>
                              <p:par>
                                <p:cTn id="90" presetID="5" presetClass="entr" presetSubtype="10" fill="hold" nodeType="withEffect">
                                  <p:stCondLst>
                                    <p:cond delay="0"/>
                                  </p:stCondLst>
                                  <p:childTnLst>
                                    <p:set>
                                      <p:cBhvr>
                                        <p:cTn id="91" dur="1" fill="hold">
                                          <p:stCondLst>
                                            <p:cond delay="0"/>
                                          </p:stCondLst>
                                        </p:cTn>
                                        <p:tgtEl>
                                          <p:spTgt spid="24"/>
                                        </p:tgtEl>
                                        <p:attrNameLst>
                                          <p:attrName>style.visibility</p:attrName>
                                        </p:attrNameLst>
                                      </p:cBhvr>
                                      <p:to>
                                        <p:strVal val="visible"/>
                                      </p:to>
                                    </p:set>
                                    <p:animEffect transition="in" filter="checkerboard(across)">
                                      <p:cBhvr>
                                        <p:cTn id="92" dur="500"/>
                                        <p:tgtEl>
                                          <p:spTgt spid="24"/>
                                        </p:tgtEl>
                                      </p:cBhvr>
                                    </p:animEffect>
                                  </p:childTnLst>
                                </p:cTn>
                              </p:par>
                            </p:childTnLst>
                          </p:cTn>
                        </p:par>
                      </p:childTnLst>
                    </p:cTn>
                  </p:par>
                  <p:par>
                    <p:cTn id="93" fill="hold">
                      <p:stCondLst>
                        <p:cond delay="indefinite"/>
                      </p:stCondLst>
                      <p:childTnLst>
                        <p:par>
                          <p:cTn id="94" fill="hold">
                            <p:stCondLst>
                              <p:cond delay="0"/>
                            </p:stCondLst>
                            <p:childTnLst>
                              <p:par>
                                <p:cTn id="95" presetID="6" presetClass="emph" presetSubtype="0" fill="hold" grpId="1" nodeType="clickEffect">
                                  <p:stCondLst>
                                    <p:cond delay="0"/>
                                  </p:stCondLst>
                                  <p:childTnLst>
                                    <p:animScale>
                                      <p:cBhvr>
                                        <p:cTn id="96" dur="2000" fill="hold"/>
                                        <p:tgtEl>
                                          <p:spTgt spid="10"/>
                                        </p:tgtEl>
                                      </p:cBhvr>
                                      <p:by x="150000" y="150000"/>
                                    </p:animScale>
                                  </p:childTnLst>
                                </p:cTn>
                              </p:par>
                              <p:par>
                                <p:cTn id="97" presetID="1" presetClass="emph" presetSubtype="2" fill="hold" nodeType="withEffect">
                                  <p:stCondLst>
                                    <p:cond delay="0"/>
                                  </p:stCondLst>
                                  <p:childTnLst>
                                    <p:animClr clrSpc="rgb">
                                      <p:cBhvr>
                                        <p:cTn id="98" dur="2000" fill="hold"/>
                                        <p:tgtEl>
                                          <p:spTgt spid="10"/>
                                        </p:tgtEl>
                                        <p:attrNameLst>
                                          <p:attrName>fillcolor</p:attrName>
                                        </p:attrNameLst>
                                      </p:cBhvr>
                                      <p:to>
                                        <a:srgbClr val="612466"/>
                                      </p:to>
                                    </p:animClr>
                                    <p:set>
                                      <p:cBhvr>
                                        <p:cTn id="99" dur="2000" fill="hold"/>
                                        <p:tgtEl>
                                          <p:spTgt spid="10"/>
                                        </p:tgtEl>
                                        <p:attrNameLst>
                                          <p:attrName>fill.type</p:attrName>
                                        </p:attrNameLst>
                                      </p:cBhvr>
                                      <p:to>
                                        <p:strVal val="solid"/>
                                      </p:to>
                                    </p:set>
                                    <p:set>
                                      <p:cBhvr>
                                        <p:cTn id="100" dur="2000" fill="hold"/>
                                        <p:tgtEl>
                                          <p:spTgt spid="10"/>
                                        </p:tgtEl>
                                        <p:attrNameLst>
                                          <p:attrName>fill.on</p:attrName>
                                        </p:attrNameLst>
                                      </p:cBhvr>
                                      <p:to>
                                        <p:strVal val="true"/>
                                      </p:to>
                                    </p:set>
                                  </p:childTnLst>
                                </p:cTn>
                              </p:par>
                            </p:childTnLst>
                          </p:cTn>
                        </p:par>
                      </p:childTnLst>
                    </p:cTn>
                  </p:par>
                  <p:par>
                    <p:cTn id="101" fill="hold">
                      <p:stCondLst>
                        <p:cond delay="indefinite"/>
                      </p:stCondLst>
                      <p:childTnLst>
                        <p:par>
                          <p:cTn id="102" fill="hold">
                            <p:stCondLst>
                              <p:cond delay="0"/>
                            </p:stCondLst>
                            <p:childTnLst>
                              <p:par>
                                <p:cTn id="103" presetID="5" presetClass="entr" presetSubtype="10" fill="hold" grpId="0" nodeType="clickEffect">
                                  <p:stCondLst>
                                    <p:cond delay="0"/>
                                  </p:stCondLst>
                                  <p:childTnLst>
                                    <p:set>
                                      <p:cBhvr>
                                        <p:cTn id="104" dur="1" fill="hold">
                                          <p:stCondLst>
                                            <p:cond delay="0"/>
                                          </p:stCondLst>
                                        </p:cTn>
                                        <p:tgtEl>
                                          <p:spTgt spid="26"/>
                                        </p:tgtEl>
                                        <p:attrNameLst>
                                          <p:attrName>style.visibility</p:attrName>
                                        </p:attrNameLst>
                                      </p:cBhvr>
                                      <p:to>
                                        <p:strVal val="visible"/>
                                      </p:to>
                                    </p:set>
                                    <p:animEffect transition="in" filter="checkerboard(across)">
                                      <p:cBhvr>
                                        <p:cTn id="105" dur="500"/>
                                        <p:tgtEl>
                                          <p:spTgt spid="26"/>
                                        </p:tgtEl>
                                      </p:cBhvr>
                                    </p:animEffect>
                                  </p:childTnLst>
                                </p:cTn>
                              </p:par>
                              <p:par>
                                <p:cTn id="106" presetID="5" presetClass="entr" presetSubtype="10" fill="hold" grpId="0" nodeType="withEffect">
                                  <p:stCondLst>
                                    <p:cond delay="0"/>
                                  </p:stCondLst>
                                  <p:childTnLst>
                                    <p:set>
                                      <p:cBhvr>
                                        <p:cTn id="107" dur="1" fill="hold">
                                          <p:stCondLst>
                                            <p:cond delay="0"/>
                                          </p:stCondLst>
                                        </p:cTn>
                                        <p:tgtEl>
                                          <p:spTgt spid="25"/>
                                        </p:tgtEl>
                                        <p:attrNameLst>
                                          <p:attrName>style.visibility</p:attrName>
                                        </p:attrNameLst>
                                      </p:cBhvr>
                                      <p:to>
                                        <p:strVal val="visible"/>
                                      </p:to>
                                    </p:set>
                                    <p:animEffect transition="in" filter="checkerboard(across)">
                                      <p:cBhvr>
                                        <p:cTn id="108" dur="500"/>
                                        <p:tgtEl>
                                          <p:spTgt spid="25"/>
                                        </p:tgtEl>
                                      </p:cBhvr>
                                    </p:animEffect>
                                  </p:childTnLst>
                                </p:cTn>
                              </p:par>
                              <p:par>
                                <p:cTn id="109" presetID="5" presetClass="entr" presetSubtype="10" fill="hold" nodeType="withEffect">
                                  <p:stCondLst>
                                    <p:cond delay="0"/>
                                  </p:stCondLst>
                                  <p:childTnLst>
                                    <p:set>
                                      <p:cBhvr>
                                        <p:cTn id="110" dur="1" fill="hold">
                                          <p:stCondLst>
                                            <p:cond delay="0"/>
                                          </p:stCondLst>
                                        </p:cTn>
                                        <p:tgtEl>
                                          <p:spTgt spid="27"/>
                                        </p:tgtEl>
                                        <p:attrNameLst>
                                          <p:attrName>style.visibility</p:attrName>
                                        </p:attrNameLst>
                                      </p:cBhvr>
                                      <p:to>
                                        <p:strVal val="visible"/>
                                      </p:to>
                                    </p:set>
                                    <p:animEffect transition="in" filter="checkerboard(across)">
                                      <p:cBhvr>
                                        <p:cTn id="111" dur="500"/>
                                        <p:tgtEl>
                                          <p:spTgt spid="27"/>
                                        </p:tgtEl>
                                      </p:cBhvr>
                                    </p:animEffect>
                                  </p:childTnLst>
                                </p:cTn>
                              </p:par>
                            </p:childTnLst>
                          </p:cTn>
                        </p:par>
                      </p:childTnLst>
                    </p:cTn>
                  </p:par>
                  <p:par>
                    <p:cTn id="112" fill="hold">
                      <p:stCondLst>
                        <p:cond delay="indefinite"/>
                      </p:stCondLst>
                      <p:childTnLst>
                        <p:par>
                          <p:cTn id="113" fill="hold">
                            <p:stCondLst>
                              <p:cond delay="0"/>
                            </p:stCondLst>
                            <p:childTnLst>
                              <p:par>
                                <p:cTn id="114" presetID="5" presetClass="entr" presetSubtype="10" fill="hold" nodeType="clickEffect">
                                  <p:stCondLst>
                                    <p:cond delay="0"/>
                                  </p:stCondLst>
                                  <p:childTnLst>
                                    <p:set>
                                      <p:cBhvr>
                                        <p:cTn id="115" dur="1" fill="hold">
                                          <p:stCondLst>
                                            <p:cond delay="0"/>
                                          </p:stCondLst>
                                        </p:cTn>
                                        <p:tgtEl>
                                          <p:spTgt spid="28">
                                            <p:txEl>
                                              <p:pRg st="1" end="1"/>
                                            </p:txEl>
                                          </p:spTgt>
                                        </p:tgtEl>
                                        <p:attrNameLst>
                                          <p:attrName>style.visibility</p:attrName>
                                        </p:attrNameLst>
                                      </p:cBhvr>
                                      <p:to>
                                        <p:strVal val="visible"/>
                                      </p:to>
                                    </p:set>
                                    <p:animEffect transition="in" filter="checkerboard(across)">
                                      <p:cBhvr>
                                        <p:cTn id="116" dur="500"/>
                                        <p:tgtEl>
                                          <p:spTgt spid="28">
                                            <p:txEl>
                                              <p:pRg st="1" end="1"/>
                                            </p:txEl>
                                          </p:spTgt>
                                        </p:tgtEl>
                                      </p:cBhvr>
                                    </p:animEffect>
                                  </p:childTnLst>
                                </p:cTn>
                              </p:par>
                            </p:childTnLst>
                          </p:cTn>
                        </p:par>
                      </p:childTnLst>
                    </p:cTn>
                  </p:par>
                  <p:par>
                    <p:cTn id="117" fill="hold">
                      <p:stCondLst>
                        <p:cond delay="indefinite"/>
                      </p:stCondLst>
                      <p:childTnLst>
                        <p:par>
                          <p:cTn id="118" fill="hold">
                            <p:stCondLst>
                              <p:cond delay="0"/>
                            </p:stCondLst>
                            <p:childTnLst>
                              <p:par>
                                <p:cTn id="119" presetID="5" presetClass="entr" presetSubtype="10" fill="hold" nodeType="clickEffect">
                                  <p:stCondLst>
                                    <p:cond delay="0"/>
                                  </p:stCondLst>
                                  <p:childTnLst>
                                    <p:set>
                                      <p:cBhvr>
                                        <p:cTn id="120" dur="1" fill="hold">
                                          <p:stCondLst>
                                            <p:cond delay="0"/>
                                          </p:stCondLst>
                                        </p:cTn>
                                        <p:tgtEl>
                                          <p:spTgt spid="28">
                                            <p:txEl>
                                              <p:pRg st="2" end="2"/>
                                            </p:txEl>
                                          </p:spTgt>
                                        </p:tgtEl>
                                        <p:attrNameLst>
                                          <p:attrName>style.visibility</p:attrName>
                                        </p:attrNameLst>
                                      </p:cBhvr>
                                      <p:to>
                                        <p:strVal val="visible"/>
                                      </p:to>
                                    </p:set>
                                    <p:animEffect transition="in" filter="checkerboard(across)">
                                      <p:cBhvr>
                                        <p:cTn id="121" dur="500"/>
                                        <p:tgtEl>
                                          <p:spTgt spid="2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6" grpId="0"/>
      <p:bldP spid="6" grpId="1"/>
      <p:bldP spid="7" grpId="0"/>
      <p:bldP spid="7" grpId="1"/>
      <p:bldP spid="8" grpId="0" animBg="1"/>
      <p:bldP spid="8" grpId="1" animBg="1"/>
      <p:bldP spid="9" grpId="0" animBg="1"/>
      <p:bldP spid="9" grpId="1" animBg="1"/>
      <p:bldP spid="10" grpId="0" animBg="1"/>
      <p:bldP spid="10" grpId="1" animBg="1"/>
      <p:bldP spid="11" grpId="0" animBg="1"/>
      <p:bldP spid="11" grpId="1" animBg="1"/>
      <p:bldP spid="12" grpId="0"/>
      <p:bldP spid="13" grpId="0"/>
      <p:bldP spid="14" grpId="0"/>
      <p:bldP spid="15" grpId="0"/>
      <p:bldP spid="16" grpId="0"/>
      <p:bldP spid="17" grpId="0" animBg="1"/>
      <p:bldP spid="18" grpId="0" animBg="1"/>
      <p:bldP spid="2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Gene expression</a:t>
            </a:r>
            <a:endParaRPr lang="en-GB" dirty="0"/>
          </a:p>
        </p:txBody>
      </p:sp>
      <p:sp>
        <p:nvSpPr>
          <p:cNvPr id="3" name="Text Placeholder 2"/>
          <p:cNvSpPr>
            <a:spLocks noGrp="1"/>
          </p:cNvSpPr>
          <p:nvPr>
            <p:ph type="body" idx="1"/>
          </p:nvPr>
        </p:nvSpPr>
        <p:spPr/>
        <p:txBody>
          <a:bodyPr/>
          <a:lstStyle/>
          <a:p>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428628"/>
          </a:xfrm>
        </p:spPr>
        <p:txBody>
          <a:bodyPr>
            <a:noAutofit/>
          </a:bodyPr>
          <a:lstStyle/>
          <a:p>
            <a:r>
              <a:rPr lang="en-GB" sz="3200" dirty="0" smtClean="0"/>
              <a:t>Gene Expression</a:t>
            </a:r>
            <a:endParaRPr lang="en-GB" sz="3200" dirty="0"/>
          </a:p>
        </p:txBody>
      </p:sp>
      <p:sp>
        <p:nvSpPr>
          <p:cNvPr id="3" name="Content Placeholder 2"/>
          <p:cNvSpPr>
            <a:spLocks noGrp="1"/>
          </p:cNvSpPr>
          <p:nvPr>
            <p:ph idx="1"/>
          </p:nvPr>
        </p:nvSpPr>
        <p:spPr>
          <a:xfrm>
            <a:off x="142844" y="642918"/>
            <a:ext cx="8858312" cy="6072230"/>
          </a:xfrm>
        </p:spPr>
        <p:txBody>
          <a:bodyPr>
            <a:normAutofit/>
          </a:bodyPr>
          <a:lstStyle/>
          <a:p>
            <a:pPr algn="ctr">
              <a:buNone/>
            </a:pPr>
            <a:r>
              <a:rPr lang="en-GB" sz="2600" dirty="0" smtClean="0"/>
              <a:t>You know that the basics of gene expression is that:</a:t>
            </a:r>
          </a:p>
          <a:p>
            <a:pPr marL="514350" indent="-514350" algn="ctr">
              <a:buAutoNum type="arabicPeriod"/>
            </a:pPr>
            <a:r>
              <a:rPr lang="en-GB" sz="2600" b="1" dirty="0" smtClean="0">
                <a:solidFill>
                  <a:srgbClr val="FF0000"/>
                </a:solidFill>
              </a:rPr>
              <a:t>Transcription</a:t>
            </a:r>
            <a:r>
              <a:rPr lang="en-GB" sz="2600" dirty="0" smtClean="0"/>
              <a:t> has to occur.</a:t>
            </a:r>
          </a:p>
          <a:p>
            <a:pPr marL="514350" indent="-514350" algn="ctr">
              <a:buAutoNum type="arabicPeriod"/>
            </a:pPr>
            <a:r>
              <a:rPr lang="en-GB" sz="2600" dirty="0" smtClean="0"/>
              <a:t>Pre-mRNA has to be </a:t>
            </a:r>
            <a:r>
              <a:rPr lang="en-GB" sz="2600" b="1" dirty="0" smtClean="0">
                <a:solidFill>
                  <a:srgbClr val="00B050"/>
                </a:solidFill>
              </a:rPr>
              <a:t>spliced</a:t>
            </a:r>
            <a:r>
              <a:rPr lang="en-GB" sz="2600" dirty="0" smtClean="0"/>
              <a:t>.</a:t>
            </a:r>
          </a:p>
          <a:p>
            <a:pPr marL="514350" indent="-514350" algn="ctr">
              <a:buAutoNum type="arabicPeriod"/>
            </a:pPr>
            <a:r>
              <a:rPr lang="en-GB" sz="2600" b="1" dirty="0" smtClean="0">
                <a:solidFill>
                  <a:srgbClr val="0070C0"/>
                </a:solidFill>
              </a:rPr>
              <a:t>Translation</a:t>
            </a:r>
            <a:r>
              <a:rPr lang="en-GB" sz="2600" dirty="0" smtClean="0"/>
              <a:t> has to occur.</a:t>
            </a:r>
          </a:p>
          <a:p>
            <a:pPr marL="514350" indent="-514350" algn="ctr">
              <a:buAutoNum type="arabicPeriod"/>
            </a:pPr>
            <a:endParaRPr lang="en-GB" sz="2600" dirty="0"/>
          </a:p>
          <a:p>
            <a:pPr marL="514350" indent="-514350" algn="ctr">
              <a:buAutoNum type="arabicPeriod"/>
            </a:pPr>
            <a:endParaRPr lang="en-GB" sz="2600" dirty="0" smtClean="0"/>
          </a:p>
          <a:p>
            <a:pPr marL="514350" indent="-514350" algn="ctr">
              <a:buAutoNum type="arabicPeriod"/>
            </a:pPr>
            <a:endParaRPr lang="en-GB" sz="2600" dirty="0"/>
          </a:p>
          <a:p>
            <a:pPr marL="514350" indent="-514350" algn="ctr">
              <a:buNone/>
            </a:pPr>
            <a:endParaRPr lang="en-GB" sz="2600" dirty="0"/>
          </a:p>
          <a:p>
            <a:pPr marL="514350" indent="-514350" algn="ctr">
              <a:buNone/>
            </a:pPr>
            <a:r>
              <a:rPr lang="en-GB" sz="2600" dirty="0" smtClean="0"/>
              <a:t>It’s all well and good knowing the process of getting </a:t>
            </a:r>
            <a:r>
              <a:rPr lang="en-GB" sz="2600" b="1" dirty="0" smtClean="0">
                <a:solidFill>
                  <a:schemeClr val="accent6">
                    <a:lumMod val="75000"/>
                  </a:schemeClr>
                </a:solidFill>
              </a:rPr>
              <a:t>from gene to protein product</a:t>
            </a:r>
            <a:r>
              <a:rPr lang="en-GB" sz="2600" dirty="0" smtClean="0"/>
              <a:t>, but how is this process </a:t>
            </a:r>
            <a:r>
              <a:rPr lang="en-GB" sz="2600" b="1" dirty="0" smtClean="0">
                <a:solidFill>
                  <a:srgbClr val="FF0000"/>
                </a:solidFill>
              </a:rPr>
              <a:t>regulated</a:t>
            </a:r>
            <a:r>
              <a:rPr lang="en-GB" sz="2600" b="1" dirty="0" smtClean="0"/>
              <a:t>?</a:t>
            </a:r>
            <a:endParaRPr lang="en-GB" sz="2600" dirty="0" smtClean="0"/>
          </a:p>
          <a:p>
            <a:pPr marL="514350" indent="-514350" algn="ctr">
              <a:buNone/>
            </a:pPr>
            <a:endParaRPr lang="en-GB" sz="2600" dirty="0"/>
          </a:p>
          <a:p>
            <a:pPr marL="514350" indent="-514350" algn="ctr">
              <a:buNone/>
            </a:pPr>
            <a:r>
              <a:rPr lang="en-GB" sz="2600" dirty="0" smtClean="0"/>
              <a:t>Does it </a:t>
            </a:r>
            <a:r>
              <a:rPr lang="en-GB" sz="2600" i="1" dirty="0" smtClean="0"/>
              <a:t>‘just happen’?</a:t>
            </a:r>
            <a:endParaRPr lang="en-GB" sz="2600" dirty="0" smtClean="0"/>
          </a:p>
          <a:p>
            <a:pPr marL="514350" indent="-514350" algn="ctr">
              <a:buAutoNum type="arabicPeriod"/>
            </a:pPr>
            <a:endParaRPr lang="en-GB" sz="2600" dirty="0"/>
          </a:p>
          <a:p>
            <a:pPr marL="514350" indent="-514350" algn="ctr">
              <a:buNone/>
            </a:pPr>
            <a:endParaRPr lang="en-GB" sz="2600" dirty="0"/>
          </a:p>
        </p:txBody>
      </p:sp>
      <p:pic>
        <p:nvPicPr>
          <p:cNvPr id="1026" name="Picture 2" descr="http://www.liquidmatrix.org/blog/wp-content/uploads/2007/11/headbang.jpg"/>
          <p:cNvPicPr>
            <a:picLocks noChangeAspect="1" noChangeArrowheads="1"/>
          </p:cNvPicPr>
          <p:nvPr/>
        </p:nvPicPr>
        <p:blipFill>
          <a:blip r:embed="rId2"/>
          <a:srcRect/>
          <a:stretch>
            <a:fillRect/>
          </a:stretch>
        </p:blipFill>
        <p:spPr bwMode="auto">
          <a:xfrm>
            <a:off x="7072330" y="1500174"/>
            <a:ext cx="1590675" cy="2381250"/>
          </a:xfrm>
          <a:prstGeom prst="rect">
            <a:avLst/>
          </a:prstGeom>
          <a:noFill/>
        </p:spPr>
      </p:pic>
      <p:sp>
        <p:nvSpPr>
          <p:cNvPr id="6" name="TextBox 5"/>
          <p:cNvSpPr txBox="1"/>
          <p:nvPr/>
        </p:nvSpPr>
        <p:spPr>
          <a:xfrm>
            <a:off x="4643438" y="2857496"/>
            <a:ext cx="3357586" cy="101566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sz="2000" b="1" dirty="0" smtClean="0"/>
              <a:t>But what decides when this happens and at which section of DNA?!</a:t>
            </a:r>
            <a:endParaRPr lang="en-GB" sz="2000" b="1" dirty="0"/>
          </a:p>
        </p:txBody>
      </p:sp>
      <p:sp>
        <p:nvSpPr>
          <p:cNvPr id="7" name="Freeform 6"/>
          <p:cNvSpPr/>
          <p:nvPr/>
        </p:nvSpPr>
        <p:spPr>
          <a:xfrm>
            <a:off x="1504682" y="1442434"/>
            <a:ext cx="3131712" cy="1921098"/>
          </a:xfrm>
          <a:custGeom>
            <a:avLst/>
            <a:gdLst>
              <a:gd name="connsiteX0" fmla="*/ 3131712 w 3131712"/>
              <a:gd name="connsiteY0" fmla="*/ 1918952 h 1921098"/>
              <a:gd name="connsiteX1" fmla="*/ 1457459 w 3131712"/>
              <a:gd name="connsiteY1" fmla="*/ 1803042 h 1921098"/>
              <a:gd name="connsiteX2" fmla="*/ 259724 w 3131712"/>
              <a:gd name="connsiteY2" fmla="*/ 1210614 h 1921098"/>
              <a:gd name="connsiteX3" fmla="*/ 105177 w 3131712"/>
              <a:gd name="connsiteY3" fmla="*/ 399245 h 1921098"/>
              <a:gd name="connsiteX4" fmla="*/ 890788 w 3131712"/>
              <a:gd name="connsiteY4" fmla="*/ 0 h 19210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31712" h="1921098">
                <a:moveTo>
                  <a:pt x="3131712" y="1918952"/>
                </a:moveTo>
                <a:cubicBezTo>
                  <a:pt x="2533918" y="1920025"/>
                  <a:pt x="1936124" y="1921098"/>
                  <a:pt x="1457459" y="1803042"/>
                </a:cubicBezTo>
                <a:cubicBezTo>
                  <a:pt x="978794" y="1684986"/>
                  <a:pt x="485104" y="1444580"/>
                  <a:pt x="259724" y="1210614"/>
                </a:cubicBezTo>
                <a:cubicBezTo>
                  <a:pt x="34344" y="976648"/>
                  <a:pt x="0" y="601014"/>
                  <a:pt x="105177" y="399245"/>
                </a:cubicBezTo>
                <a:cubicBezTo>
                  <a:pt x="210354" y="197476"/>
                  <a:pt x="550571" y="98738"/>
                  <a:pt x="890788" y="0"/>
                </a:cubicBezTo>
              </a:path>
            </a:pathLst>
          </a:custGeom>
        </p:spPr>
        <p:style>
          <a:lnRef idx="3">
            <a:schemeClr val="dk1"/>
          </a:lnRef>
          <a:fillRef idx="0">
            <a:schemeClr val="dk1"/>
          </a:fillRef>
          <a:effectRef idx="2">
            <a:schemeClr val="dk1"/>
          </a:effectRef>
          <a:fontRef idx="minor">
            <a:schemeClr val="tx1"/>
          </a:fontRef>
        </p:style>
        <p:txBody>
          <a:bodyPr rtlCol="0" anchor="ctr"/>
          <a:lstStyle/>
          <a:p>
            <a:pPr algn="ctr"/>
            <a:endParaRPr lang="en-GB"/>
          </a:p>
        </p:txBody>
      </p:sp>
      <p:sp>
        <p:nvSpPr>
          <p:cNvPr id="8" name="Isosceles Triangle 7"/>
          <p:cNvSpPr/>
          <p:nvPr/>
        </p:nvSpPr>
        <p:spPr>
          <a:xfrm rot="4691237">
            <a:off x="2216170" y="1335274"/>
            <a:ext cx="305015" cy="251141"/>
          </a:xfrm>
          <a:prstGeom prst="triangle">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026"/>
                                        </p:tgtEl>
                                        <p:attrNameLst>
                                          <p:attrName>style.visibility</p:attrName>
                                        </p:attrNameLst>
                                      </p:cBhvr>
                                      <p:to>
                                        <p:strVal val="visible"/>
                                      </p:to>
                                    </p:set>
                                    <p:animEffect transition="in" filter="checkerboard(across)">
                                      <p:cBhvr>
                                        <p:cTn id="22" dur="500"/>
                                        <p:tgtEl>
                                          <p:spTgt spid="1026"/>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checkerboard(across)">
                                      <p:cBhvr>
                                        <p:cTn id="25" dur="500"/>
                                        <p:tgtEl>
                                          <p:spTgt spid="6"/>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checkerboard(across)">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checkerboard(across)">
                                      <p:cBhvr>
                                        <p:cTn id="33" dur="500"/>
                                        <p:tgtEl>
                                          <p:spTgt spid="3">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nodeType="clickEffect">
                                  <p:stCondLst>
                                    <p:cond delay="0"/>
                                  </p:stCondLst>
                                  <p:childTnLst>
                                    <p:set>
                                      <p:cBhvr>
                                        <p:cTn id="37"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38"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428628"/>
          </a:xfrm>
        </p:spPr>
        <p:txBody>
          <a:bodyPr>
            <a:noAutofit/>
          </a:bodyPr>
          <a:lstStyle/>
          <a:p>
            <a:r>
              <a:rPr lang="en-GB" sz="3200" dirty="0" smtClean="0"/>
              <a:t>Transcription Factors</a:t>
            </a:r>
            <a:endParaRPr lang="en-GB" sz="3200" dirty="0"/>
          </a:p>
        </p:txBody>
      </p:sp>
      <p:sp>
        <p:nvSpPr>
          <p:cNvPr id="3" name="Content Placeholder 2"/>
          <p:cNvSpPr>
            <a:spLocks noGrp="1"/>
          </p:cNvSpPr>
          <p:nvPr>
            <p:ph idx="1"/>
          </p:nvPr>
        </p:nvSpPr>
        <p:spPr>
          <a:xfrm>
            <a:off x="142844" y="642918"/>
            <a:ext cx="8858312" cy="6072230"/>
          </a:xfrm>
        </p:spPr>
        <p:txBody>
          <a:bodyPr>
            <a:normAutofit/>
          </a:bodyPr>
          <a:lstStyle/>
          <a:p>
            <a:pPr marL="0" algn="ctr">
              <a:buNone/>
            </a:pPr>
            <a:r>
              <a:rPr lang="en-GB" sz="2600" dirty="0" smtClean="0"/>
              <a:t>Genes </a:t>
            </a:r>
            <a:r>
              <a:rPr lang="en-GB" sz="2600" b="1" dirty="0" smtClean="0">
                <a:solidFill>
                  <a:srgbClr val="FF0000"/>
                </a:solidFill>
              </a:rPr>
              <a:t>don’t</a:t>
            </a:r>
            <a:r>
              <a:rPr lang="en-GB" sz="2600" dirty="0" smtClean="0"/>
              <a:t> just start to transcribe themselves </a:t>
            </a:r>
            <a:r>
              <a:rPr lang="en-GB" sz="2600" b="1" dirty="0" smtClean="0">
                <a:solidFill>
                  <a:srgbClr val="0070C0"/>
                </a:solidFill>
              </a:rPr>
              <a:t>spontaneously</a:t>
            </a:r>
            <a:r>
              <a:rPr lang="en-GB" sz="2600" dirty="0" smtClean="0"/>
              <a:t>.</a:t>
            </a:r>
          </a:p>
          <a:p>
            <a:pPr marL="0" algn="ctr">
              <a:buNone/>
            </a:pPr>
            <a:r>
              <a:rPr lang="en-GB" sz="2300" dirty="0" smtClean="0"/>
              <a:t>If that was the case, cells in your pancreas would produce adrenaline, and cells in testicles would begin to release oestrogen!</a:t>
            </a:r>
          </a:p>
          <a:p>
            <a:pPr marL="0" algn="ctr">
              <a:buNone/>
            </a:pPr>
            <a:endParaRPr lang="en-GB" sz="2600" dirty="0"/>
          </a:p>
          <a:p>
            <a:pPr marL="0" algn="ctr">
              <a:buNone/>
            </a:pPr>
            <a:r>
              <a:rPr lang="en-GB" sz="2600" dirty="0" smtClean="0"/>
              <a:t>Your body contains </a:t>
            </a:r>
            <a:r>
              <a:rPr lang="en-GB" sz="2600" b="1" dirty="0" smtClean="0">
                <a:solidFill>
                  <a:srgbClr val="00B050"/>
                </a:solidFill>
              </a:rPr>
              <a:t>regulatory proteins</a:t>
            </a:r>
            <a:r>
              <a:rPr lang="en-GB" sz="2600" dirty="0" smtClean="0">
                <a:solidFill>
                  <a:srgbClr val="00B050"/>
                </a:solidFill>
              </a:rPr>
              <a:t> </a:t>
            </a:r>
            <a:r>
              <a:rPr lang="en-GB" sz="2600" dirty="0" smtClean="0"/>
              <a:t>called </a:t>
            </a:r>
            <a:r>
              <a:rPr lang="en-GB" sz="2600" b="1" u="sng" dirty="0" smtClean="0">
                <a:solidFill>
                  <a:schemeClr val="accent6">
                    <a:lumMod val="75000"/>
                  </a:schemeClr>
                </a:solidFill>
              </a:rPr>
              <a:t>TRANSCRIPTION FACTORS</a:t>
            </a:r>
            <a:r>
              <a:rPr lang="en-GB" sz="2600" dirty="0">
                <a:solidFill>
                  <a:schemeClr val="accent6">
                    <a:lumMod val="75000"/>
                  </a:schemeClr>
                </a:solidFill>
              </a:rPr>
              <a:t>.</a:t>
            </a:r>
          </a:p>
          <a:p>
            <a:pPr algn="ctr">
              <a:buNone/>
            </a:pPr>
            <a:endParaRPr lang="en-GB" sz="2600" dirty="0"/>
          </a:p>
        </p:txBody>
      </p:sp>
      <p:sp>
        <p:nvSpPr>
          <p:cNvPr id="4" name="Freeform 3"/>
          <p:cNvSpPr/>
          <p:nvPr/>
        </p:nvSpPr>
        <p:spPr>
          <a:xfrm>
            <a:off x="4670023" y="4786322"/>
            <a:ext cx="1341549" cy="663262"/>
          </a:xfrm>
          <a:custGeom>
            <a:avLst/>
            <a:gdLst>
              <a:gd name="connsiteX0" fmla="*/ 1285741 w 1341549"/>
              <a:gd name="connsiteY0" fmla="*/ 210355 h 663262"/>
              <a:gd name="connsiteX1" fmla="*/ 938011 w 1341549"/>
              <a:gd name="connsiteY1" fmla="*/ 210355 h 663262"/>
              <a:gd name="connsiteX2" fmla="*/ 809222 w 1341549"/>
              <a:gd name="connsiteY2" fmla="*/ 120203 h 663262"/>
              <a:gd name="connsiteX3" fmla="*/ 770586 w 1341549"/>
              <a:gd name="connsiteY3" fmla="*/ 30051 h 663262"/>
              <a:gd name="connsiteX4" fmla="*/ 590282 w 1341549"/>
              <a:gd name="connsiteY4" fmla="*/ 30051 h 663262"/>
              <a:gd name="connsiteX5" fmla="*/ 487251 w 1341549"/>
              <a:gd name="connsiteY5" fmla="*/ 210355 h 663262"/>
              <a:gd name="connsiteX6" fmla="*/ 384220 w 1341549"/>
              <a:gd name="connsiteY6" fmla="*/ 30051 h 663262"/>
              <a:gd name="connsiteX7" fmla="*/ 229673 w 1341549"/>
              <a:gd name="connsiteY7" fmla="*/ 30051 h 663262"/>
              <a:gd name="connsiteX8" fmla="*/ 126642 w 1341549"/>
              <a:gd name="connsiteY8" fmla="*/ 145961 h 663262"/>
              <a:gd name="connsiteX9" fmla="*/ 10732 w 1341549"/>
              <a:gd name="connsiteY9" fmla="*/ 364901 h 663262"/>
              <a:gd name="connsiteX10" fmla="*/ 62248 w 1341549"/>
              <a:gd name="connsiteY10" fmla="*/ 609600 h 663262"/>
              <a:gd name="connsiteX11" fmla="*/ 332704 w 1341549"/>
              <a:gd name="connsiteY11" fmla="*/ 635358 h 663262"/>
              <a:gd name="connsiteX12" fmla="*/ 886496 w 1341549"/>
              <a:gd name="connsiteY12" fmla="*/ 635358 h 663262"/>
              <a:gd name="connsiteX13" fmla="*/ 989527 w 1341549"/>
              <a:gd name="connsiteY13" fmla="*/ 467932 h 663262"/>
              <a:gd name="connsiteX14" fmla="*/ 1041042 w 1341549"/>
              <a:gd name="connsiteY14" fmla="*/ 352023 h 663262"/>
              <a:gd name="connsiteX15" fmla="*/ 1272862 w 1341549"/>
              <a:gd name="connsiteY15" fmla="*/ 326265 h 663262"/>
              <a:gd name="connsiteX16" fmla="*/ 1285741 w 1341549"/>
              <a:gd name="connsiteY16" fmla="*/ 210355 h 663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41549" h="663262">
                <a:moveTo>
                  <a:pt x="1285741" y="210355"/>
                </a:moveTo>
                <a:cubicBezTo>
                  <a:pt x="1229933" y="191037"/>
                  <a:pt x="1017431" y="225380"/>
                  <a:pt x="938011" y="210355"/>
                </a:cubicBezTo>
                <a:cubicBezTo>
                  <a:pt x="858591" y="195330"/>
                  <a:pt x="837126" y="150254"/>
                  <a:pt x="809222" y="120203"/>
                </a:cubicBezTo>
                <a:cubicBezTo>
                  <a:pt x="781318" y="90152"/>
                  <a:pt x="807076" y="45076"/>
                  <a:pt x="770586" y="30051"/>
                </a:cubicBezTo>
                <a:cubicBezTo>
                  <a:pt x="734096" y="15026"/>
                  <a:pt x="637504" y="0"/>
                  <a:pt x="590282" y="30051"/>
                </a:cubicBezTo>
                <a:cubicBezTo>
                  <a:pt x="543060" y="60102"/>
                  <a:pt x="521595" y="210355"/>
                  <a:pt x="487251" y="210355"/>
                </a:cubicBezTo>
                <a:cubicBezTo>
                  <a:pt x="452907" y="210355"/>
                  <a:pt x="427150" y="60102"/>
                  <a:pt x="384220" y="30051"/>
                </a:cubicBezTo>
                <a:cubicBezTo>
                  <a:pt x="341290" y="0"/>
                  <a:pt x="272603" y="10733"/>
                  <a:pt x="229673" y="30051"/>
                </a:cubicBezTo>
                <a:cubicBezTo>
                  <a:pt x="186743" y="49369"/>
                  <a:pt x="163132" y="90153"/>
                  <a:pt x="126642" y="145961"/>
                </a:cubicBezTo>
                <a:cubicBezTo>
                  <a:pt x="90152" y="201769"/>
                  <a:pt x="21464" y="287628"/>
                  <a:pt x="10732" y="364901"/>
                </a:cubicBezTo>
                <a:cubicBezTo>
                  <a:pt x="0" y="442174"/>
                  <a:pt x="8586" y="564524"/>
                  <a:pt x="62248" y="609600"/>
                </a:cubicBezTo>
                <a:cubicBezTo>
                  <a:pt x="115910" y="654676"/>
                  <a:pt x="195329" y="631065"/>
                  <a:pt x="332704" y="635358"/>
                </a:cubicBezTo>
                <a:cubicBezTo>
                  <a:pt x="470079" y="639651"/>
                  <a:pt x="777026" y="663262"/>
                  <a:pt x="886496" y="635358"/>
                </a:cubicBezTo>
                <a:cubicBezTo>
                  <a:pt x="995966" y="607454"/>
                  <a:pt x="963769" y="515155"/>
                  <a:pt x="989527" y="467932"/>
                </a:cubicBezTo>
                <a:cubicBezTo>
                  <a:pt x="1015285" y="420710"/>
                  <a:pt x="993820" y="375634"/>
                  <a:pt x="1041042" y="352023"/>
                </a:cubicBezTo>
                <a:cubicBezTo>
                  <a:pt x="1088264" y="328412"/>
                  <a:pt x="1234225" y="349876"/>
                  <a:pt x="1272862" y="326265"/>
                </a:cubicBezTo>
                <a:cubicBezTo>
                  <a:pt x="1311499" y="302654"/>
                  <a:pt x="1341549" y="229673"/>
                  <a:pt x="1285741" y="210355"/>
                </a:cubicBezTo>
                <a:close/>
              </a:path>
            </a:pathLst>
          </a:cu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Freeform 4"/>
          <p:cNvSpPr/>
          <p:nvPr/>
        </p:nvSpPr>
        <p:spPr>
          <a:xfrm>
            <a:off x="5913502" y="4520707"/>
            <a:ext cx="1444580" cy="944451"/>
          </a:xfrm>
          <a:custGeom>
            <a:avLst/>
            <a:gdLst>
              <a:gd name="connsiteX0" fmla="*/ 21465 w 1444580"/>
              <a:gd name="connsiteY0" fmla="*/ 502276 h 944451"/>
              <a:gd name="connsiteX1" fmla="*/ 163133 w 1444580"/>
              <a:gd name="connsiteY1" fmla="*/ 502276 h 944451"/>
              <a:gd name="connsiteX2" fmla="*/ 163133 w 1444580"/>
              <a:gd name="connsiteY2" fmla="*/ 399245 h 944451"/>
              <a:gd name="connsiteX3" fmla="*/ 253285 w 1444580"/>
              <a:gd name="connsiteY3" fmla="*/ 309093 h 944451"/>
              <a:gd name="connsiteX4" fmla="*/ 356316 w 1444580"/>
              <a:gd name="connsiteY4" fmla="*/ 321972 h 944451"/>
              <a:gd name="connsiteX5" fmla="*/ 420710 w 1444580"/>
              <a:gd name="connsiteY5" fmla="*/ 412124 h 944451"/>
              <a:gd name="connsiteX6" fmla="*/ 639651 w 1444580"/>
              <a:gd name="connsiteY6" fmla="*/ 476518 h 944451"/>
              <a:gd name="connsiteX7" fmla="*/ 897228 w 1444580"/>
              <a:gd name="connsiteY7" fmla="*/ 412124 h 944451"/>
              <a:gd name="connsiteX8" fmla="*/ 1077533 w 1444580"/>
              <a:gd name="connsiteY8" fmla="*/ 115910 h 944451"/>
              <a:gd name="connsiteX9" fmla="*/ 1257837 w 1444580"/>
              <a:gd name="connsiteY9" fmla="*/ 77273 h 944451"/>
              <a:gd name="connsiteX10" fmla="*/ 1425262 w 1444580"/>
              <a:gd name="connsiteY10" fmla="*/ 579549 h 944451"/>
              <a:gd name="connsiteX11" fmla="*/ 1141927 w 1444580"/>
              <a:gd name="connsiteY11" fmla="*/ 888642 h 944451"/>
              <a:gd name="connsiteX12" fmla="*/ 948744 w 1444580"/>
              <a:gd name="connsiteY12" fmla="*/ 914400 h 944451"/>
              <a:gd name="connsiteX13" fmla="*/ 922986 w 1444580"/>
              <a:gd name="connsiteY13" fmla="*/ 759853 h 944451"/>
              <a:gd name="connsiteX14" fmla="*/ 922986 w 1444580"/>
              <a:gd name="connsiteY14" fmla="*/ 759853 h 944451"/>
              <a:gd name="connsiteX15" fmla="*/ 678287 w 1444580"/>
              <a:gd name="connsiteY15" fmla="*/ 759853 h 944451"/>
              <a:gd name="connsiteX16" fmla="*/ 678287 w 1444580"/>
              <a:gd name="connsiteY16" fmla="*/ 759853 h 944451"/>
              <a:gd name="connsiteX17" fmla="*/ 678287 w 1444580"/>
              <a:gd name="connsiteY17" fmla="*/ 875763 h 944451"/>
              <a:gd name="connsiteX18" fmla="*/ 613893 w 1444580"/>
              <a:gd name="connsiteY18" fmla="*/ 927279 h 944451"/>
              <a:gd name="connsiteX19" fmla="*/ 304800 w 1444580"/>
              <a:gd name="connsiteY19" fmla="*/ 862884 h 944451"/>
              <a:gd name="connsiteX20" fmla="*/ 201769 w 1444580"/>
              <a:gd name="connsiteY20" fmla="*/ 618186 h 944451"/>
              <a:gd name="connsiteX21" fmla="*/ 34344 w 1444580"/>
              <a:gd name="connsiteY21" fmla="*/ 605307 h 944451"/>
              <a:gd name="connsiteX22" fmla="*/ 21465 w 1444580"/>
              <a:gd name="connsiteY22" fmla="*/ 502276 h 944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44580" h="944451">
                <a:moveTo>
                  <a:pt x="21465" y="502276"/>
                </a:moveTo>
                <a:cubicBezTo>
                  <a:pt x="42930" y="485104"/>
                  <a:pt x="139522" y="519448"/>
                  <a:pt x="163133" y="502276"/>
                </a:cubicBezTo>
                <a:cubicBezTo>
                  <a:pt x="186744" y="485104"/>
                  <a:pt x="148108" y="431442"/>
                  <a:pt x="163133" y="399245"/>
                </a:cubicBezTo>
                <a:cubicBezTo>
                  <a:pt x="178158" y="367048"/>
                  <a:pt x="221088" y="321972"/>
                  <a:pt x="253285" y="309093"/>
                </a:cubicBezTo>
                <a:cubicBezTo>
                  <a:pt x="285482" y="296214"/>
                  <a:pt x="328412" y="304800"/>
                  <a:pt x="356316" y="321972"/>
                </a:cubicBezTo>
                <a:cubicBezTo>
                  <a:pt x="384220" y="339144"/>
                  <a:pt x="373488" y="386366"/>
                  <a:pt x="420710" y="412124"/>
                </a:cubicBezTo>
                <a:cubicBezTo>
                  <a:pt x="467933" y="437882"/>
                  <a:pt x="560231" y="476518"/>
                  <a:pt x="639651" y="476518"/>
                </a:cubicBezTo>
                <a:cubicBezTo>
                  <a:pt x="719071" y="476518"/>
                  <a:pt x="824248" y="472225"/>
                  <a:pt x="897228" y="412124"/>
                </a:cubicBezTo>
                <a:cubicBezTo>
                  <a:pt x="970208" y="352023"/>
                  <a:pt x="1017432" y="171719"/>
                  <a:pt x="1077533" y="115910"/>
                </a:cubicBezTo>
                <a:cubicBezTo>
                  <a:pt x="1137635" y="60102"/>
                  <a:pt x="1199882" y="0"/>
                  <a:pt x="1257837" y="77273"/>
                </a:cubicBezTo>
                <a:cubicBezTo>
                  <a:pt x="1315792" y="154546"/>
                  <a:pt x="1444580" y="444321"/>
                  <a:pt x="1425262" y="579549"/>
                </a:cubicBezTo>
                <a:cubicBezTo>
                  <a:pt x="1405944" y="714777"/>
                  <a:pt x="1221347" y="832833"/>
                  <a:pt x="1141927" y="888642"/>
                </a:cubicBezTo>
                <a:cubicBezTo>
                  <a:pt x="1062507" y="944451"/>
                  <a:pt x="985234" y="935865"/>
                  <a:pt x="948744" y="914400"/>
                </a:cubicBezTo>
                <a:cubicBezTo>
                  <a:pt x="912254" y="892935"/>
                  <a:pt x="922986" y="759853"/>
                  <a:pt x="922986" y="759853"/>
                </a:cubicBezTo>
                <a:lnTo>
                  <a:pt x="922986" y="759853"/>
                </a:lnTo>
                <a:lnTo>
                  <a:pt x="678287" y="759853"/>
                </a:lnTo>
                <a:lnTo>
                  <a:pt x="678287" y="759853"/>
                </a:lnTo>
                <a:cubicBezTo>
                  <a:pt x="678287" y="779171"/>
                  <a:pt x="689019" y="847859"/>
                  <a:pt x="678287" y="875763"/>
                </a:cubicBezTo>
                <a:cubicBezTo>
                  <a:pt x="667555" y="903667"/>
                  <a:pt x="676141" y="929425"/>
                  <a:pt x="613893" y="927279"/>
                </a:cubicBezTo>
                <a:cubicBezTo>
                  <a:pt x="551645" y="925133"/>
                  <a:pt x="373487" y="914400"/>
                  <a:pt x="304800" y="862884"/>
                </a:cubicBezTo>
                <a:cubicBezTo>
                  <a:pt x="236113" y="811368"/>
                  <a:pt x="246845" y="661115"/>
                  <a:pt x="201769" y="618186"/>
                </a:cubicBezTo>
                <a:cubicBezTo>
                  <a:pt x="156693" y="575257"/>
                  <a:pt x="64394" y="624625"/>
                  <a:pt x="34344" y="605307"/>
                </a:cubicBezTo>
                <a:cubicBezTo>
                  <a:pt x="4294" y="585989"/>
                  <a:pt x="0" y="519448"/>
                  <a:pt x="21465" y="502276"/>
                </a:cubicBezTo>
                <a:close/>
              </a:path>
            </a:pathLst>
          </a:cu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GB"/>
          </a:p>
        </p:txBody>
      </p:sp>
      <p:sp>
        <p:nvSpPr>
          <p:cNvPr id="6" name="TextBox 5"/>
          <p:cNvSpPr txBox="1"/>
          <p:nvPr/>
        </p:nvSpPr>
        <p:spPr>
          <a:xfrm>
            <a:off x="571472" y="4012362"/>
            <a:ext cx="2214578" cy="163121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GB" sz="2000" dirty="0" smtClean="0"/>
              <a:t>Transcription factors are a </a:t>
            </a:r>
            <a:r>
              <a:rPr lang="en-GB" sz="2000" b="1" dirty="0" smtClean="0"/>
              <a:t>protein complex</a:t>
            </a:r>
            <a:r>
              <a:rPr lang="en-GB" sz="2000" dirty="0" smtClean="0"/>
              <a:t>, with different </a:t>
            </a:r>
            <a:r>
              <a:rPr lang="en-GB" sz="2000" b="1" dirty="0" smtClean="0"/>
              <a:t>subunits</a:t>
            </a:r>
            <a:r>
              <a:rPr lang="en-GB" sz="2000" dirty="0" smtClean="0"/>
              <a:t>.</a:t>
            </a:r>
            <a:endParaRPr lang="en-GB" sz="2000" dirty="0"/>
          </a:p>
        </p:txBody>
      </p:sp>
      <p:cxnSp>
        <p:nvCxnSpPr>
          <p:cNvPr id="8" name="Straight Arrow Connector 7"/>
          <p:cNvCxnSpPr/>
          <p:nvPr/>
        </p:nvCxnSpPr>
        <p:spPr>
          <a:xfrm rot="16200000" flipH="1">
            <a:off x="4536281" y="4179098"/>
            <a:ext cx="785821" cy="42862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0" name="TextBox 9"/>
          <p:cNvSpPr txBox="1"/>
          <p:nvPr/>
        </p:nvSpPr>
        <p:spPr>
          <a:xfrm>
            <a:off x="3571868" y="3643314"/>
            <a:ext cx="1785950" cy="369332"/>
          </a:xfrm>
          <a:prstGeom prst="rect">
            <a:avLst/>
          </a:prstGeom>
          <a:noFill/>
        </p:spPr>
        <p:txBody>
          <a:bodyPr wrap="square" rtlCol="0">
            <a:spAutoFit/>
          </a:bodyPr>
          <a:lstStyle/>
          <a:p>
            <a:pPr algn="ctr"/>
            <a:r>
              <a:rPr lang="en-GB" dirty="0" smtClean="0"/>
              <a:t>DNA Binding Site</a:t>
            </a:r>
            <a:endParaRPr lang="en-GB" dirty="0"/>
          </a:p>
        </p:txBody>
      </p:sp>
      <p:sp>
        <p:nvSpPr>
          <p:cNvPr id="11" name="TextBox 10"/>
          <p:cNvSpPr txBox="1"/>
          <p:nvPr/>
        </p:nvSpPr>
        <p:spPr>
          <a:xfrm>
            <a:off x="7000892" y="4917056"/>
            <a:ext cx="1785950" cy="369332"/>
          </a:xfrm>
          <a:prstGeom prst="rect">
            <a:avLst/>
          </a:prstGeom>
          <a:noFill/>
        </p:spPr>
        <p:txBody>
          <a:bodyPr wrap="square" rtlCol="0">
            <a:spAutoFit/>
          </a:bodyPr>
          <a:lstStyle/>
          <a:p>
            <a:pPr algn="ctr"/>
            <a:r>
              <a:rPr lang="en-GB" b="1" dirty="0" smtClean="0"/>
              <a:t>Receptor</a:t>
            </a:r>
            <a:endParaRPr lang="en-GB" b="1" dirty="0"/>
          </a:p>
        </p:txBody>
      </p:sp>
      <p:sp>
        <p:nvSpPr>
          <p:cNvPr id="12" name="TextBox 11"/>
          <p:cNvSpPr txBox="1"/>
          <p:nvPr/>
        </p:nvSpPr>
        <p:spPr>
          <a:xfrm>
            <a:off x="3071802" y="4786322"/>
            <a:ext cx="1785950" cy="646331"/>
          </a:xfrm>
          <a:prstGeom prst="rect">
            <a:avLst/>
          </a:prstGeom>
          <a:noFill/>
        </p:spPr>
        <p:txBody>
          <a:bodyPr wrap="square" rtlCol="0">
            <a:spAutoFit/>
          </a:bodyPr>
          <a:lstStyle/>
          <a:p>
            <a:pPr algn="ctr"/>
            <a:r>
              <a:rPr lang="en-GB" b="1" dirty="0" smtClean="0"/>
              <a:t>Transcription Factor</a:t>
            </a:r>
            <a:endParaRPr lang="en-GB" b="1" dirty="0"/>
          </a:p>
        </p:txBody>
      </p:sp>
      <p:sp>
        <p:nvSpPr>
          <p:cNvPr id="18" name="TextBox 17"/>
          <p:cNvSpPr txBox="1"/>
          <p:nvPr/>
        </p:nvSpPr>
        <p:spPr>
          <a:xfrm>
            <a:off x="5786446" y="5774312"/>
            <a:ext cx="1785950" cy="646331"/>
          </a:xfrm>
          <a:prstGeom prst="rect">
            <a:avLst/>
          </a:prstGeom>
          <a:noFill/>
        </p:spPr>
        <p:txBody>
          <a:bodyPr wrap="square" rtlCol="0">
            <a:spAutoFit/>
          </a:bodyPr>
          <a:lstStyle/>
          <a:p>
            <a:pPr algn="ctr"/>
            <a:r>
              <a:rPr lang="en-GB" dirty="0" smtClean="0"/>
              <a:t>Hormone Binding Site</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heckerboard(across)">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checkerboard(across)">
                                      <p:cBhvr>
                                        <p:cTn id="27" dur="500"/>
                                        <p:tgtEl>
                                          <p:spTgt spid="4"/>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checkerboard(across)">
                                      <p:cBhvr>
                                        <p:cTn id="30" dur="5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checkerboard(across)">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checkerboard(across)">
                                      <p:cBhvr>
                                        <p:cTn id="40" dur="500"/>
                                        <p:tgtEl>
                                          <p:spTgt spid="11"/>
                                        </p:tgtEl>
                                      </p:cBhvr>
                                    </p:animEffect>
                                  </p:childTnLst>
                                </p:cTn>
                              </p:par>
                            </p:childTnLst>
                          </p:cTn>
                        </p:par>
                      </p:childTnLst>
                    </p:cTn>
                  </p:par>
                  <p:par>
                    <p:cTn id="41" fill="hold">
                      <p:stCondLst>
                        <p:cond delay="indefinite"/>
                      </p:stCondLst>
                      <p:childTnLst>
                        <p:par>
                          <p:cTn id="42" fill="hold">
                            <p:stCondLst>
                              <p:cond delay="0"/>
                            </p:stCondLst>
                            <p:childTnLst>
                              <p:par>
                                <p:cTn id="43" presetID="5" presetClass="entr" presetSubtype="1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checkerboard(across)">
                                      <p:cBhvr>
                                        <p:cTn id="45" dur="500"/>
                                        <p:tgtEl>
                                          <p:spTgt spid="10"/>
                                        </p:tgtEl>
                                      </p:cBhvr>
                                    </p:animEffect>
                                  </p:childTnLst>
                                </p:cTn>
                              </p:par>
                              <p:par>
                                <p:cTn id="46" presetID="5" presetClass="entr" presetSubtype="10" fill="hold" nodeType="with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checkerboard(across)">
                                      <p:cBhvr>
                                        <p:cTn id="48" dur="500"/>
                                        <p:tgtEl>
                                          <p:spTgt spid="8"/>
                                        </p:tgtEl>
                                      </p:cBhvr>
                                    </p:animEffect>
                                  </p:childTnLst>
                                </p:cTn>
                              </p:par>
                            </p:childTnLst>
                          </p:cTn>
                        </p:par>
                      </p:childTnLst>
                    </p:cTn>
                  </p:par>
                  <p:par>
                    <p:cTn id="49" fill="hold">
                      <p:stCondLst>
                        <p:cond delay="indefinite"/>
                      </p:stCondLst>
                      <p:childTnLst>
                        <p:par>
                          <p:cTn id="50" fill="hold">
                            <p:stCondLst>
                              <p:cond delay="0"/>
                            </p:stCondLst>
                            <p:childTnLst>
                              <p:par>
                                <p:cTn id="51" presetID="5" presetClass="entr" presetSubtype="10"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checkerboard(across)">
                                      <p:cBhvr>
                                        <p:cTn id="5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10" grpId="0"/>
      <p:bldP spid="11" grpId="0"/>
      <p:bldP spid="12"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428628"/>
          </a:xfrm>
        </p:spPr>
        <p:txBody>
          <a:bodyPr>
            <a:noAutofit/>
          </a:bodyPr>
          <a:lstStyle/>
          <a:p>
            <a:r>
              <a:rPr lang="en-GB" sz="3200" dirty="0" smtClean="0"/>
              <a:t>How do the Transcription Factors Work?</a:t>
            </a:r>
            <a:endParaRPr lang="en-GB" sz="3200" dirty="0"/>
          </a:p>
        </p:txBody>
      </p:sp>
      <p:sp>
        <p:nvSpPr>
          <p:cNvPr id="3" name="Content Placeholder 2"/>
          <p:cNvSpPr>
            <a:spLocks noGrp="1"/>
          </p:cNvSpPr>
          <p:nvPr>
            <p:ph idx="1"/>
          </p:nvPr>
        </p:nvSpPr>
        <p:spPr>
          <a:xfrm>
            <a:off x="142844" y="642918"/>
            <a:ext cx="8858312" cy="6072230"/>
          </a:xfrm>
        </p:spPr>
        <p:txBody>
          <a:bodyPr>
            <a:normAutofit/>
          </a:bodyPr>
          <a:lstStyle/>
          <a:p>
            <a:pPr algn="just"/>
            <a:r>
              <a:rPr lang="en-GB" sz="2600" dirty="0" smtClean="0"/>
              <a:t>The gene that codes for the </a:t>
            </a:r>
            <a:r>
              <a:rPr lang="en-GB" sz="2600" b="1" dirty="0" smtClean="0">
                <a:solidFill>
                  <a:srgbClr val="FF0000"/>
                </a:solidFill>
              </a:rPr>
              <a:t>required protein</a:t>
            </a:r>
            <a:r>
              <a:rPr lang="en-GB" sz="2600" dirty="0" smtClean="0"/>
              <a:t>, is </a:t>
            </a:r>
            <a:r>
              <a:rPr lang="en-GB" sz="2600" b="1" dirty="0" smtClean="0">
                <a:solidFill>
                  <a:srgbClr val="00B050"/>
                </a:solidFill>
              </a:rPr>
              <a:t>stimulated</a:t>
            </a:r>
            <a:r>
              <a:rPr lang="en-GB" sz="2600" b="1" dirty="0" smtClean="0"/>
              <a:t> </a:t>
            </a:r>
            <a:r>
              <a:rPr lang="en-GB" sz="2600" dirty="0" smtClean="0"/>
              <a:t>by a </a:t>
            </a:r>
            <a:r>
              <a:rPr lang="en-GB" sz="2600" b="1" u="sng" dirty="0" smtClean="0">
                <a:solidFill>
                  <a:srgbClr val="0070C0"/>
                </a:solidFill>
              </a:rPr>
              <a:t>specific</a:t>
            </a:r>
            <a:r>
              <a:rPr lang="en-GB" sz="2600" dirty="0" smtClean="0">
                <a:solidFill>
                  <a:srgbClr val="0070C0"/>
                </a:solidFill>
              </a:rPr>
              <a:t> </a:t>
            </a:r>
            <a:r>
              <a:rPr lang="en-GB" sz="2600" b="1" dirty="0" smtClean="0">
                <a:solidFill>
                  <a:srgbClr val="0070C0"/>
                </a:solidFill>
              </a:rPr>
              <a:t>transcription factor</a:t>
            </a:r>
            <a:r>
              <a:rPr lang="en-GB" sz="2600" dirty="0" smtClean="0"/>
              <a:t>.</a:t>
            </a:r>
          </a:p>
          <a:p>
            <a:pPr algn="just"/>
            <a:r>
              <a:rPr lang="en-GB" sz="2600" dirty="0" smtClean="0"/>
              <a:t>There are millions of transcription factors and each one has a </a:t>
            </a:r>
            <a:r>
              <a:rPr lang="en-GB" sz="2600" b="1" dirty="0" smtClean="0">
                <a:solidFill>
                  <a:schemeClr val="accent6">
                    <a:lumMod val="75000"/>
                  </a:schemeClr>
                </a:solidFill>
              </a:rPr>
              <a:t>DNA binding site</a:t>
            </a:r>
            <a:r>
              <a:rPr lang="en-GB" sz="2600" dirty="0" smtClean="0">
                <a:solidFill>
                  <a:schemeClr val="accent6">
                    <a:lumMod val="75000"/>
                  </a:schemeClr>
                </a:solidFill>
              </a:rPr>
              <a:t> </a:t>
            </a:r>
            <a:r>
              <a:rPr lang="en-GB" sz="2600" dirty="0" smtClean="0"/>
              <a:t>that is </a:t>
            </a:r>
            <a:r>
              <a:rPr lang="en-GB" sz="2600" b="1" dirty="0" smtClean="0">
                <a:solidFill>
                  <a:srgbClr val="7030A0"/>
                </a:solidFill>
              </a:rPr>
              <a:t>specific</a:t>
            </a:r>
            <a:r>
              <a:rPr lang="en-GB" sz="2600" dirty="0" smtClean="0"/>
              <a:t> to a certain gene.</a:t>
            </a:r>
          </a:p>
          <a:p>
            <a:pPr algn="just"/>
            <a:r>
              <a:rPr lang="en-GB" sz="2600" dirty="0" smtClean="0"/>
              <a:t>When it binds to the correct region of DNA, </a:t>
            </a:r>
            <a:r>
              <a:rPr lang="en-GB" sz="2600" b="1" dirty="0" smtClean="0">
                <a:solidFill>
                  <a:srgbClr val="FF0000"/>
                </a:solidFill>
              </a:rPr>
              <a:t>transcription begins</a:t>
            </a:r>
            <a:r>
              <a:rPr lang="en-GB" sz="2600" dirty="0" smtClean="0"/>
              <a:t>.</a:t>
            </a:r>
          </a:p>
          <a:p>
            <a:pPr algn="just"/>
            <a:r>
              <a:rPr lang="en-GB" sz="2600" dirty="0" smtClean="0"/>
              <a:t>This would then produce </a:t>
            </a:r>
            <a:r>
              <a:rPr lang="en-GB" sz="2600" b="1" dirty="0" smtClean="0">
                <a:solidFill>
                  <a:srgbClr val="00B050"/>
                </a:solidFill>
              </a:rPr>
              <a:t>mRNA</a:t>
            </a:r>
            <a:r>
              <a:rPr lang="en-GB" sz="2600" dirty="0" smtClean="0"/>
              <a:t>, which would then be </a:t>
            </a:r>
            <a:r>
              <a:rPr lang="en-GB" sz="2600" b="1" dirty="0" smtClean="0">
                <a:solidFill>
                  <a:srgbClr val="0070C0"/>
                </a:solidFill>
              </a:rPr>
              <a:t>translated</a:t>
            </a:r>
            <a:r>
              <a:rPr lang="en-GB" sz="2600" b="1" dirty="0"/>
              <a:t> </a:t>
            </a:r>
            <a:r>
              <a:rPr lang="en-GB" sz="2600" dirty="0" smtClean="0"/>
              <a:t>into a protein</a:t>
            </a:r>
            <a:r>
              <a:rPr lang="en-GB" sz="2600" dirty="0"/>
              <a:t>.</a:t>
            </a:r>
          </a:p>
          <a:p>
            <a:pPr algn="ctr">
              <a:buNone/>
            </a:pPr>
            <a:endParaRPr lang="en-GB" sz="2600" dirty="0"/>
          </a:p>
        </p:txBody>
      </p:sp>
      <p:sp>
        <p:nvSpPr>
          <p:cNvPr id="4" name="TextBox 3"/>
          <p:cNvSpPr txBox="1"/>
          <p:nvPr/>
        </p:nvSpPr>
        <p:spPr>
          <a:xfrm>
            <a:off x="1571604" y="4500570"/>
            <a:ext cx="6000792" cy="181588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GB" sz="2800" dirty="0" smtClean="0"/>
              <a:t>What about when the gene doesn’t need to be expressed? How could you stop transcription factors from stimulating DNA? </a:t>
            </a:r>
            <a:endParaRPr lang="en-GB"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checkerboard(across)">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Freeform 62"/>
          <p:cNvSpPr/>
          <p:nvPr/>
        </p:nvSpPr>
        <p:spPr>
          <a:xfrm>
            <a:off x="4091332" y="4562476"/>
            <a:ext cx="1451019" cy="1210614"/>
          </a:xfrm>
          <a:custGeom>
            <a:avLst/>
            <a:gdLst>
              <a:gd name="connsiteX0" fmla="*/ 336997 w 1451019"/>
              <a:gd name="connsiteY0" fmla="*/ 731949 h 1210614"/>
              <a:gd name="connsiteX1" fmla="*/ 530180 w 1451019"/>
              <a:gd name="connsiteY1" fmla="*/ 1105437 h 1210614"/>
              <a:gd name="connsiteX2" fmla="*/ 594575 w 1451019"/>
              <a:gd name="connsiteY2" fmla="*/ 1156952 h 1210614"/>
              <a:gd name="connsiteX3" fmla="*/ 762000 w 1451019"/>
              <a:gd name="connsiteY3" fmla="*/ 783465 h 1210614"/>
              <a:gd name="connsiteX4" fmla="*/ 968062 w 1451019"/>
              <a:gd name="connsiteY4" fmla="*/ 873617 h 1210614"/>
              <a:gd name="connsiteX5" fmla="*/ 1148366 w 1451019"/>
              <a:gd name="connsiteY5" fmla="*/ 1092558 h 1210614"/>
              <a:gd name="connsiteX6" fmla="*/ 1367307 w 1451019"/>
              <a:gd name="connsiteY6" fmla="*/ 1092558 h 1210614"/>
              <a:gd name="connsiteX7" fmla="*/ 1393065 w 1451019"/>
              <a:gd name="connsiteY7" fmla="*/ 912254 h 1210614"/>
              <a:gd name="connsiteX8" fmla="*/ 1431701 w 1451019"/>
              <a:gd name="connsiteY8" fmla="*/ 641797 h 1210614"/>
              <a:gd name="connsiteX9" fmla="*/ 1277155 w 1451019"/>
              <a:gd name="connsiteY9" fmla="*/ 294068 h 1210614"/>
              <a:gd name="connsiteX10" fmla="*/ 1071093 w 1451019"/>
              <a:gd name="connsiteY10" fmla="*/ 88006 h 1210614"/>
              <a:gd name="connsiteX11" fmla="*/ 671848 w 1451019"/>
              <a:gd name="connsiteY11" fmla="*/ 100885 h 1210614"/>
              <a:gd name="connsiteX12" fmla="*/ 491544 w 1451019"/>
              <a:gd name="connsiteY12" fmla="*/ 100885 h 1210614"/>
              <a:gd name="connsiteX13" fmla="*/ 388513 w 1451019"/>
              <a:gd name="connsiteY13" fmla="*/ 75127 h 1210614"/>
              <a:gd name="connsiteX14" fmla="*/ 233966 w 1451019"/>
              <a:gd name="connsiteY14" fmla="*/ 10732 h 1210614"/>
              <a:gd name="connsiteX15" fmla="*/ 66541 w 1451019"/>
              <a:gd name="connsiteY15" fmla="*/ 139521 h 1210614"/>
              <a:gd name="connsiteX16" fmla="*/ 2146 w 1451019"/>
              <a:gd name="connsiteY16" fmla="*/ 409977 h 1210614"/>
              <a:gd name="connsiteX17" fmla="*/ 53662 w 1451019"/>
              <a:gd name="connsiteY17" fmla="*/ 628918 h 1210614"/>
              <a:gd name="connsiteX18" fmla="*/ 221087 w 1451019"/>
              <a:gd name="connsiteY18" fmla="*/ 783465 h 1210614"/>
              <a:gd name="connsiteX19" fmla="*/ 336997 w 1451019"/>
              <a:gd name="connsiteY19" fmla="*/ 731949 h 1210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51019" h="1210614">
                <a:moveTo>
                  <a:pt x="336997" y="731949"/>
                </a:moveTo>
                <a:cubicBezTo>
                  <a:pt x="388513" y="785611"/>
                  <a:pt x="487250" y="1034603"/>
                  <a:pt x="530180" y="1105437"/>
                </a:cubicBezTo>
                <a:cubicBezTo>
                  <a:pt x="573110" y="1176271"/>
                  <a:pt x="555938" y="1210614"/>
                  <a:pt x="594575" y="1156952"/>
                </a:cubicBezTo>
                <a:cubicBezTo>
                  <a:pt x="633212" y="1103290"/>
                  <a:pt x="699752" y="830687"/>
                  <a:pt x="762000" y="783465"/>
                </a:cubicBezTo>
                <a:cubicBezTo>
                  <a:pt x="824248" y="736243"/>
                  <a:pt x="903668" y="822102"/>
                  <a:pt x="968062" y="873617"/>
                </a:cubicBezTo>
                <a:cubicBezTo>
                  <a:pt x="1032456" y="925132"/>
                  <a:pt x="1081825" y="1056068"/>
                  <a:pt x="1148366" y="1092558"/>
                </a:cubicBezTo>
                <a:cubicBezTo>
                  <a:pt x="1214907" y="1129048"/>
                  <a:pt x="1326524" y="1122609"/>
                  <a:pt x="1367307" y="1092558"/>
                </a:cubicBezTo>
                <a:cubicBezTo>
                  <a:pt x="1408090" y="1062507"/>
                  <a:pt x="1393065" y="912254"/>
                  <a:pt x="1393065" y="912254"/>
                </a:cubicBezTo>
                <a:cubicBezTo>
                  <a:pt x="1403797" y="837127"/>
                  <a:pt x="1451019" y="744828"/>
                  <a:pt x="1431701" y="641797"/>
                </a:cubicBezTo>
                <a:cubicBezTo>
                  <a:pt x="1412383" y="538766"/>
                  <a:pt x="1337256" y="386366"/>
                  <a:pt x="1277155" y="294068"/>
                </a:cubicBezTo>
                <a:cubicBezTo>
                  <a:pt x="1217054" y="201770"/>
                  <a:pt x="1171977" y="120203"/>
                  <a:pt x="1071093" y="88006"/>
                </a:cubicBezTo>
                <a:cubicBezTo>
                  <a:pt x="970209" y="55809"/>
                  <a:pt x="768439" y="98739"/>
                  <a:pt x="671848" y="100885"/>
                </a:cubicBezTo>
                <a:cubicBezTo>
                  <a:pt x="575257" y="103031"/>
                  <a:pt x="538767" y="105178"/>
                  <a:pt x="491544" y="100885"/>
                </a:cubicBezTo>
                <a:cubicBezTo>
                  <a:pt x="444322" y="96592"/>
                  <a:pt x="431443" y="90153"/>
                  <a:pt x="388513" y="75127"/>
                </a:cubicBezTo>
                <a:cubicBezTo>
                  <a:pt x="345583" y="60102"/>
                  <a:pt x="287628" y="0"/>
                  <a:pt x="233966" y="10732"/>
                </a:cubicBezTo>
                <a:cubicBezTo>
                  <a:pt x="180304" y="21464"/>
                  <a:pt x="105178" y="72980"/>
                  <a:pt x="66541" y="139521"/>
                </a:cubicBezTo>
                <a:cubicBezTo>
                  <a:pt x="27904" y="206062"/>
                  <a:pt x="4292" y="328411"/>
                  <a:pt x="2146" y="409977"/>
                </a:cubicBezTo>
                <a:cubicBezTo>
                  <a:pt x="0" y="491543"/>
                  <a:pt x="17172" y="566670"/>
                  <a:pt x="53662" y="628918"/>
                </a:cubicBezTo>
                <a:cubicBezTo>
                  <a:pt x="90152" y="691166"/>
                  <a:pt x="171718" y="764147"/>
                  <a:pt x="221087" y="783465"/>
                </a:cubicBezTo>
                <a:cubicBezTo>
                  <a:pt x="270456" y="802783"/>
                  <a:pt x="285482" y="678287"/>
                  <a:pt x="336997" y="731949"/>
                </a:cubicBezTo>
                <a:close/>
              </a:path>
            </a:pathLst>
          </a:cu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4" name="TextBox 3"/>
          <p:cNvSpPr txBox="1"/>
          <p:nvPr/>
        </p:nvSpPr>
        <p:spPr>
          <a:xfrm>
            <a:off x="0" y="142852"/>
            <a:ext cx="9144000" cy="523220"/>
          </a:xfrm>
          <a:prstGeom prst="rect">
            <a:avLst/>
          </a:prstGeom>
          <a:noFill/>
        </p:spPr>
        <p:txBody>
          <a:bodyPr wrap="square" rtlCol="0">
            <a:spAutoFit/>
          </a:bodyPr>
          <a:lstStyle/>
          <a:p>
            <a:pPr algn="ctr"/>
            <a:r>
              <a:rPr lang="en-GB" sz="2800" dirty="0" smtClean="0"/>
              <a:t>There are </a:t>
            </a:r>
            <a:r>
              <a:rPr lang="en-GB" sz="2800" b="1" dirty="0" smtClean="0"/>
              <a:t>2</a:t>
            </a:r>
            <a:r>
              <a:rPr lang="en-GB" sz="2800" dirty="0" smtClean="0"/>
              <a:t> possibilities if you think about it....</a:t>
            </a:r>
            <a:endParaRPr lang="en-GB" sz="2800" dirty="0"/>
          </a:p>
        </p:txBody>
      </p:sp>
      <p:cxnSp>
        <p:nvCxnSpPr>
          <p:cNvPr id="8" name="Straight Connector 7"/>
          <p:cNvCxnSpPr/>
          <p:nvPr/>
        </p:nvCxnSpPr>
        <p:spPr>
          <a:xfrm rot="16200000" flipV="1">
            <a:off x="1607323" y="2250273"/>
            <a:ext cx="428628" cy="71438"/>
          </a:xfrm>
          <a:prstGeom prst="line">
            <a:avLst/>
          </a:prstGeom>
        </p:spPr>
        <p:style>
          <a:lnRef idx="3">
            <a:schemeClr val="accent3"/>
          </a:lnRef>
          <a:fillRef idx="0">
            <a:schemeClr val="accent3"/>
          </a:fillRef>
          <a:effectRef idx="2">
            <a:schemeClr val="accent3"/>
          </a:effectRef>
          <a:fontRef idx="minor">
            <a:schemeClr val="tx1"/>
          </a:fontRef>
        </p:style>
      </p:cxnSp>
      <p:cxnSp>
        <p:nvCxnSpPr>
          <p:cNvPr id="9" name="Straight Connector 8"/>
          <p:cNvCxnSpPr/>
          <p:nvPr/>
        </p:nvCxnSpPr>
        <p:spPr>
          <a:xfrm rot="16200000" flipV="1">
            <a:off x="1321571" y="2250273"/>
            <a:ext cx="428628" cy="71438"/>
          </a:xfrm>
          <a:prstGeom prst="line">
            <a:avLst/>
          </a:prstGeom>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rot="16200000" flipV="1">
            <a:off x="1893075" y="2178836"/>
            <a:ext cx="428628" cy="71438"/>
          </a:xfrm>
          <a:prstGeom prst="line">
            <a:avLst/>
          </a:prstGeom>
        </p:spPr>
        <p:style>
          <a:lnRef idx="3">
            <a:schemeClr val="accent1"/>
          </a:lnRef>
          <a:fillRef idx="0">
            <a:schemeClr val="accent1"/>
          </a:fillRef>
          <a:effectRef idx="2">
            <a:schemeClr val="accent1"/>
          </a:effectRef>
          <a:fontRef idx="minor">
            <a:schemeClr val="tx1"/>
          </a:fontRef>
        </p:style>
      </p:cxnSp>
      <p:cxnSp>
        <p:nvCxnSpPr>
          <p:cNvPr id="11" name="Straight Connector 10"/>
          <p:cNvCxnSpPr/>
          <p:nvPr/>
        </p:nvCxnSpPr>
        <p:spPr>
          <a:xfrm rot="16200000" flipV="1">
            <a:off x="2178827" y="2178836"/>
            <a:ext cx="428628" cy="71438"/>
          </a:xfrm>
          <a:prstGeom prst="line">
            <a:avLst/>
          </a:prstGeom>
        </p:spPr>
        <p:style>
          <a:lnRef idx="3">
            <a:schemeClr val="accent2"/>
          </a:lnRef>
          <a:fillRef idx="0">
            <a:schemeClr val="accent2"/>
          </a:fillRef>
          <a:effectRef idx="2">
            <a:schemeClr val="accent2"/>
          </a:effectRef>
          <a:fontRef idx="minor">
            <a:schemeClr val="tx1"/>
          </a:fontRef>
        </p:style>
      </p:cxnSp>
      <p:cxnSp>
        <p:nvCxnSpPr>
          <p:cNvPr id="12" name="Straight Connector 11"/>
          <p:cNvCxnSpPr/>
          <p:nvPr/>
        </p:nvCxnSpPr>
        <p:spPr>
          <a:xfrm rot="16200000" flipV="1">
            <a:off x="2464579" y="2107398"/>
            <a:ext cx="428628" cy="71438"/>
          </a:xfrm>
          <a:prstGeom prst="line">
            <a:avLst/>
          </a:prstGeom>
        </p:spPr>
        <p:style>
          <a:lnRef idx="3">
            <a:schemeClr val="accent3"/>
          </a:lnRef>
          <a:fillRef idx="0">
            <a:schemeClr val="accent3"/>
          </a:fillRef>
          <a:effectRef idx="2">
            <a:schemeClr val="accent3"/>
          </a:effectRef>
          <a:fontRef idx="minor">
            <a:schemeClr val="tx1"/>
          </a:fontRef>
        </p:style>
      </p:cxnSp>
      <p:cxnSp>
        <p:nvCxnSpPr>
          <p:cNvPr id="13" name="Straight Connector 12"/>
          <p:cNvCxnSpPr/>
          <p:nvPr/>
        </p:nvCxnSpPr>
        <p:spPr>
          <a:xfrm rot="16200000" flipV="1">
            <a:off x="2750331" y="2107398"/>
            <a:ext cx="428628" cy="71438"/>
          </a:xfrm>
          <a:prstGeom prst="line">
            <a:avLst/>
          </a:prstGeom>
        </p:spPr>
        <p:style>
          <a:lnRef idx="3">
            <a:schemeClr val="accent6"/>
          </a:lnRef>
          <a:fillRef idx="0">
            <a:schemeClr val="accent6"/>
          </a:fillRef>
          <a:effectRef idx="2">
            <a:schemeClr val="accent6"/>
          </a:effectRef>
          <a:fontRef idx="minor">
            <a:schemeClr val="tx1"/>
          </a:fontRef>
        </p:style>
      </p:cxnSp>
      <p:cxnSp>
        <p:nvCxnSpPr>
          <p:cNvPr id="14" name="Straight Connector 13"/>
          <p:cNvCxnSpPr/>
          <p:nvPr/>
        </p:nvCxnSpPr>
        <p:spPr>
          <a:xfrm rot="16200000" flipV="1">
            <a:off x="3036083" y="2035960"/>
            <a:ext cx="428628" cy="71438"/>
          </a:xfrm>
          <a:prstGeom prst="line">
            <a:avLst/>
          </a:prstGeom>
        </p:spPr>
        <p:style>
          <a:lnRef idx="3">
            <a:schemeClr val="accent1"/>
          </a:lnRef>
          <a:fillRef idx="0">
            <a:schemeClr val="accent1"/>
          </a:fillRef>
          <a:effectRef idx="2">
            <a:schemeClr val="accent1"/>
          </a:effectRef>
          <a:fontRef idx="minor">
            <a:schemeClr val="tx1"/>
          </a:fontRef>
        </p:style>
      </p:cxnSp>
      <p:cxnSp>
        <p:nvCxnSpPr>
          <p:cNvPr id="15" name="Straight Connector 14"/>
          <p:cNvCxnSpPr/>
          <p:nvPr/>
        </p:nvCxnSpPr>
        <p:spPr>
          <a:xfrm rot="16200000" flipV="1">
            <a:off x="3321835" y="2035960"/>
            <a:ext cx="428628" cy="71438"/>
          </a:xfrm>
          <a:prstGeom prst="line">
            <a:avLst/>
          </a:prstGeom>
        </p:spPr>
        <p:style>
          <a:lnRef idx="3">
            <a:schemeClr val="accent3"/>
          </a:lnRef>
          <a:fillRef idx="0">
            <a:schemeClr val="accent3"/>
          </a:fillRef>
          <a:effectRef idx="2">
            <a:schemeClr val="accent3"/>
          </a:effectRef>
          <a:fontRef idx="minor">
            <a:schemeClr val="tx1"/>
          </a:fontRef>
        </p:style>
      </p:cxnSp>
      <p:cxnSp>
        <p:nvCxnSpPr>
          <p:cNvPr id="16" name="Straight Connector 15"/>
          <p:cNvCxnSpPr/>
          <p:nvPr/>
        </p:nvCxnSpPr>
        <p:spPr>
          <a:xfrm rot="16200000" flipV="1">
            <a:off x="3607587" y="1964522"/>
            <a:ext cx="428628" cy="71438"/>
          </a:xfrm>
          <a:prstGeom prst="line">
            <a:avLst/>
          </a:prstGeom>
        </p:spPr>
        <p:style>
          <a:lnRef idx="3">
            <a:schemeClr val="accent6"/>
          </a:lnRef>
          <a:fillRef idx="0">
            <a:schemeClr val="accent6"/>
          </a:fillRef>
          <a:effectRef idx="2">
            <a:schemeClr val="accent6"/>
          </a:effectRef>
          <a:fontRef idx="minor">
            <a:schemeClr val="tx1"/>
          </a:fontRef>
        </p:style>
      </p:cxnSp>
      <p:cxnSp>
        <p:nvCxnSpPr>
          <p:cNvPr id="17" name="Straight Connector 16"/>
          <p:cNvCxnSpPr/>
          <p:nvPr/>
        </p:nvCxnSpPr>
        <p:spPr>
          <a:xfrm rot="16200000" flipV="1">
            <a:off x="3893339" y="1964521"/>
            <a:ext cx="428628" cy="71438"/>
          </a:xfrm>
          <a:prstGeom prst="line">
            <a:avLst/>
          </a:prstGeom>
        </p:spPr>
        <p:style>
          <a:lnRef idx="3">
            <a:schemeClr val="accent1"/>
          </a:lnRef>
          <a:fillRef idx="0">
            <a:schemeClr val="accent1"/>
          </a:fillRef>
          <a:effectRef idx="2">
            <a:schemeClr val="accent1"/>
          </a:effectRef>
          <a:fontRef idx="minor">
            <a:schemeClr val="tx1"/>
          </a:fontRef>
        </p:style>
      </p:cxnSp>
      <p:cxnSp>
        <p:nvCxnSpPr>
          <p:cNvPr id="18" name="Straight Connector 17"/>
          <p:cNvCxnSpPr/>
          <p:nvPr/>
        </p:nvCxnSpPr>
        <p:spPr>
          <a:xfrm rot="16200000" flipV="1">
            <a:off x="4179091" y="1893083"/>
            <a:ext cx="428628" cy="71438"/>
          </a:xfrm>
          <a:prstGeom prst="line">
            <a:avLst/>
          </a:prstGeom>
        </p:spPr>
        <p:style>
          <a:lnRef idx="3">
            <a:schemeClr val="accent2"/>
          </a:lnRef>
          <a:fillRef idx="0">
            <a:schemeClr val="accent2"/>
          </a:fillRef>
          <a:effectRef idx="2">
            <a:schemeClr val="accent2"/>
          </a:effectRef>
          <a:fontRef idx="minor">
            <a:schemeClr val="tx1"/>
          </a:fontRef>
        </p:style>
      </p:cxnSp>
      <p:cxnSp>
        <p:nvCxnSpPr>
          <p:cNvPr id="19" name="Straight Connector 18"/>
          <p:cNvCxnSpPr/>
          <p:nvPr/>
        </p:nvCxnSpPr>
        <p:spPr>
          <a:xfrm rot="16200000" flipV="1">
            <a:off x="4464843" y="1893083"/>
            <a:ext cx="428628" cy="71438"/>
          </a:xfrm>
          <a:prstGeom prst="line">
            <a:avLst/>
          </a:prstGeom>
        </p:spPr>
        <p:style>
          <a:lnRef idx="3">
            <a:schemeClr val="accent3"/>
          </a:lnRef>
          <a:fillRef idx="0">
            <a:schemeClr val="accent3"/>
          </a:fillRef>
          <a:effectRef idx="2">
            <a:schemeClr val="accent3"/>
          </a:effectRef>
          <a:fontRef idx="minor">
            <a:schemeClr val="tx1"/>
          </a:fontRef>
        </p:style>
      </p:cxnSp>
      <p:cxnSp>
        <p:nvCxnSpPr>
          <p:cNvPr id="20" name="Straight Connector 19"/>
          <p:cNvCxnSpPr/>
          <p:nvPr/>
        </p:nvCxnSpPr>
        <p:spPr>
          <a:xfrm rot="16200000" flipV="1">
            <a:off x="4750595" y="1821645"/>
            <a:ext cx="428628" cy="71438"/>
          </a:xfrm>
          <a:prstGeom prst="line">
            <a:avLst/>
          </a:prstGeom>
        </p:spPr>
        <p:style>
          <a:lnRef idx="3">
            <a:schemeClr val="accent2"/>
          </a:lnRef>
          <a:fillRef idx="0">
            <a:schemeClr val="accent2"/>
          </a:fillRef>
          <a:effectRef idx="2">
            <a:schemeClr val="accent2"/>
          </a:effectRef>
          <a:fontRef idx="minor">
            <a:schemeClr val="tx1"/>
          </a:fontRef>
        </p:style>
      </p:cxnSp>
      <p:cxnSp>
        <p:nvCxnSpPr>
          <p:cNvPr id="21" name="Straight Connector 20"/>
          <p:cNvCxnSpPr/>
          <p:nvPr/>
        </p:nvCxnSpPr>
        <p:spPr>
          <a:xfrm rot="16200000" flipV="1">
            <a:off x="5036347" y="1821645"/>
            <a:ext cx="428628" cy="71438"/>
          </a:xfrm>
          <a:prstGeom prst="line">
            <a:avLst/>
          </a:prstGeom>
        </p:spPr>
        <p:style>
          <a:lnRef idx="3">
            <a:schemeClr val="accent6"/>
          </a:lnRef>
          <a:fillRef idx="0">
            <a:schemeClr val="accent6"/>
          </a:fillRef>
          <a:effectRef idx="2">
            <a:schemeClr val="accent6"/>
          </a:effectRef>
          <a:fontRef idx="minor">
            <a:schemeClr val="tx1"/>
          </a:fontRef>
        </p:style>
      </p:cxnSp>
      <p:cxnSp>
        <p:nvCxnSpPr>
          <p:cNvPr id="22" name="Straight Connector 21"/>
          <p:cNvCxnSpPr/>
          <p:nvPr/>
        </p:nvCxnSpPr>
        <p:spPr>
          <a:xfrm rot="16200000" flipV="1">
            <a:off x="5322099" y="1750207"/>
            <a:ext cx="428628" cy="71438"/>
          </a:xfrm>
          <a:prstGeom prst="line">
            <a:avLst/>
          </a:prstGeom>
        </p:spPr>
        <p:style>
          <a:lnRef idx="3">
            <a:schemeClr val="accent1"/>
          </a:lnRef>
          <a:fillRef idx="0">
            <a:schemeClr val="accent1"/>
          </a:fillRef>
          <a:effectRef idx="2">
            <a:schemeClr val="accent1"/>
          </a:effectRef>
          <a:fontRef idx="minor">
            <a:schemeClr val="tx1"/>
          </a:fontRef>
        </p:style>
      </p:cxnSp>
      <p:cxnSp>
        <p:nvCxnSpPr>
          <p:cNvPr id="23" name="Straight Connector 22"/>
          <p:cNvCxnSpPr/>
          <p:nvPr/>
        </p:nvCxnSpPr>
        <p:spPr>
          <a:xfrm rot="16200000" flipV="1">
            <a:off x="5607851" y="1750207"/>
            <a:ext cx="428628" cy="71438"/>
          </a:xfrm>
          <a:prstGeom prst="line">
            <a:avLst/>
          </a:prstGeom>
        </p:spPr>
        <p:style>
          <a:lnRef idx="3">
            <a:schemeClr val="accent2"/>
          </a:lnRef>
          <a:fillRef idx="0">
            <a:schemeClr val="accent2"/>
          </a:fillRef>
          <a:effectRef idx="2">
            <a:schemeClr val="accent2"/>
          </a:effectRef>
          <a:fontRef idx="minor">
            <a:schemeClr val="tx1"/>
          </a:fontRef>
        </p:style>
      </p:cxnSp>
      <p:cxnSp>
        <p:nvCxnSpPr>
          <p:cNvPr id="24" name="Straight Connector 23"/>
          <p:cNvCxnSpPr/>
          <p:nvPr/>
        </p:nvCxnSpPr>
        <p:spPr>
          <a:xfrm rot="16200000" flipV="1">
            <a:off x="5893603" y="1678769"/>
            <a:ext cx="428628" cy="71438"/>
          </a:xfrm>
          <a:prstGeom prst="line">
            <a:avLst/>
          </a:prstGeom>
        </p:spPr>
        <p:style>
          <a:lnRef idx="3">
            <a:schemeClr val="accent6"/>
          </a:lnRef>
          <a:fillRef idx="0">
            <a:schemeClr val="accent6"/>
          </a:fillRef>
          <a:effectRef idx="2">
            <a:schemeClr val="accent6"/>
          </a:effectRef>
          <a:fontRef idx="minor">
            <a:schemeClr val="tx1"/>
          </a:fontRef>
        </p:style>
      </p:cxnSp>
      <p:cxnSp>
        <p:nvCxnSpPr>
          <p:cNvPr id="25" name="Straight Connector 24"/>
          <p:cNvCxnSpPr/>
          <p:nvPr/>
        </p:nvCxnSpPr>
        <p:spPr>
          <a:xfrm rot="16200000" flipV="1">
            <a:off x="6179355" y="1678769"/>
            <a:ext cx="428628" cy="71438"/>
          </a:xfrm>
          <a:prstGeom prst="line">
            <a:avLst/>
          </a:prstGeom>
        </p:spPr>
        <p:style>
          <a:lnRef idx="3">
            <a:schemeClr val="accent1"/>
          </a:lnRef>
          <a:fillRef idx="0">
            <a:schemeClr val="accent1"/>
          </a:fillRef>
          <a:effectRef idx="2">
            <a:schemeClr val="accent1"/>
          </a:effectRef>
          <a:fontRef idx="minor">
            <a:schemeClr val="tx1"/>
          </a:fontRef>
        </p:style>
      </p:cxnSp>
      <p:cxnSp>
        <p:nvCxnSpPr>
          <p:cNvPr id="26" name="Straight Connector 25"/>
          <p:cNvCxnSpPr/>
          <p:nvPr/>
        </p:nvCxnSpPr>
        <p:spPr>
          <a:xfrm rot="16200000" flipV="1">
            <a:off x="6465107" y="1607331"/>
            <a:ext cx="428628" cy="71438"/>
          </a:xfrm>
          <a:prstGeom prst="line">
            <a:avLst/>
          </a:prstGeom>
        </p:spPr>
        <p:style>
          <a:lnRef idx="3">
            <a:schemeClr val="accent3"/>
          </a:lnRef>
          <a:fillRef idx="0">
            <a:schemeClr val="accent3"/>
          </a:fillRef>
          <a:effectRef idx="2">
            <a:schemeClr val="accent3"/>
          </a:effectRef>
          <a:fontRef idx="minor">
            <a:schemeClr val="tx1"/>
          </a:fontRef>
        </p:style>
      </p:cxnSp>
      <p:cxnSp>
        <p:nvCxnSpPr>
          <p:cNvPr id="27" name="Straight Connector 26"/>
          <p:cNvCxnSpPr/>
          <p:nvPr/>
        </p:nvCxnSpPr>
        <p:spPr>
          <a:xfrm rot="16200000" flipV="1">
            <a:off x="6750859" y="1607331"/>
            <a:ext cx="428628" cy="71438"/>
          </a:xfrm>
          <a:prstGeom prst="line">
            <a:avLst/>
          </a:prstGeom>
        </p:spPr>
        <p:style>
          <a:lnRef idx="3">
            <a:schemeClr val="accent2"/>
          </a:lnRef>
          <a:fillRef idx="0">
            <a:schemeClr val="accent2"/>
          </a:fillRef>
          <a:effectRef idx="2">
            <a:schemeClr val="accent2"/>
          </a:effectRef>
          <a:fontRef idx="minor">
            <a:schemeClr val="tx1"/>
          </a:fontRef>
        </p:style>
      </p:cxnSp>
      <p:cxnSp>
        <p:nvCxnSpPr>
          <p:cNvPr id="28" name="Straight Connector 27"/>
          <p:cNvCxnSpPr/>
          <p:nvPr/>
        </p:nvCxnSpPr>
        <p:spPr>
          <a:xfrm rot="16200000" flipV="1">
            <a:off x="7036610" y="1535893"/>
            <a:ext cx="428628" cy="71438"/>
          </a:xfrm>
          <a:prstGeom prst="line">
            <a:avLst/>
          </a:prstGeom>
        </p:spPr>
        <p:style>
          <a:lnRef idx="3">
            <a:schemeClr val="accent1"/>
          </a:lnRef>
          <a:fillRef idx="0">
            <a:schemeClr val="accent1"/>
          </a:fillRef>
          <a:effectRef idx="2">
            <a:schemeClr val="accent1"/>
          </a:effectRef>
          <a:fontRef idx="minor">
            <a:schemeClr val="tx1"/>
          </a:fontRef>
        </p:style>
      </p:cxnSp>
      <p:cxnSp>
        <p:nvCxnSpPr>
          <p:cNvPr id="29" name="Straight Connector 28"/>
          <p:cNvCxnSpPr/>
          <p:nvPr/>
        </p:nvCxnSpPr>
        <p:spPr>
          <a:xfrm rot="16200000" flipV="1">
            <a:off x="7322363" y="1535893"/>
            <a:ext cx="428628" cy="71438"/>
          </a:xfrm>
          <a:prstGeom prst="line">
            <a:avLst/>
          </a:prstGeom>
        </p:spPr>
        <p:style>
          <a:lnRef idx="3">
            <a:schemeClr val="accent2"/>
          </a:lnRef>
          <a:fillRef idx="0">
            <a:schemeClr val="accent2"/>
          </a:fillRef>
          <a:effectRef idx="2">
            <a:schemeClr val="accent2"/>
          </a:effectRef>
          <a:fontRef idx="minor">
            <a:schemeClr val="tx1"/>
          </a:fontRef>
        </p:style>
      </p:cxnSp>
      <p:cxnSp>
        <p:nvCxnSpPr>
          <p:cNvPr id="6" name="Straight Connector 5"/>
          <p:cNvCxnSpPr/>
          <p:nvPr/>
        </p:nvCxnSpPr>
        <p:spPr>
          <a:xfrm flipV="1">
            <a:off x="1428728" y="1785926"/>
            <a:ext cx="6286544" cy="785818"/>
          </a:xfrm>
          <a:prstGeom prst="line">
            <a:avLst/>
          </a:prstGeom>
          <a:ln w="101600"/>
        </p:spPr>
        <p:style>
          <a:lnRef idx="3">
            <a:schemeClr val="dk1"/>
          </a:lnRef>
          <a:fillRef idx="0">
            <a:schemeClr val="dk1"/>
          </a:fillRef>
          <a:effectRef idx="2">
            <a:schemeClr val="dk1"/>
          </a:effectRef>
          <a:fontRef idx="minor">
            <a:schemeClr val="tx1"/>
          </a:fontRef>
        </p:style>
      </p:cxnSp>
      <p:grpSp>
        <p:nvGrpSpPr>
          <p:cNvPr id="55" name="Group 54"/>
          <p:cNvGrpSpPr/>
          <p:nvPr/>
        </p:nvGrpSpPr>
        <p:grpSpPr>
          <a:xfrm rot="10800000">
            <a:off x="1285852" y="857233"/>
            <a:ext cx="6286544" cy="1214446"/>
            <a:chOff x="1581128" y="1509698"/>
            <a:chExt cx="6286544" cy="1214446"/>
          </a:xfrm>
        </p:grpSpPr>
        <p:cxnSp>
          <p:nvCxnSpPr>
            <p:cNvPr id="32" name="Straight Connector 31"/>
            <p:cNvCxnSpPr/>
            <p:nvPr/>
          </p:nvCxnSpPr>
          <p:spPr>
            <a:xfrm rot="16200000" flipV="1">
              <a:off x="1759723" y="2402673"/>
              <a:ext cx="428628" cy="71438"/>
            </a:xfrm>
            <a:prstGeom prst="line">
              <a:avLst/>
            </a:prstGeom>
          </p:spPr>
          <p:style>
            <a:lnRef idx="3">
              <a:schemeClr val="accent3"/>
            </a:lnRef>
            <a:fillRef idx="0">
              <a:schemeClr val="accent3"/>
            </a:fillRef>
            <a:effectRef idx="2">
              <a:schemeClr val="accent3"/>
            </a:effectRef>
            <a:fontRef idx="minor">
              <a:schemeClr val="tx1"/>
            </a:fontRef>
          </p:style>
        </p:cxnSp>
        <p:cxnSp>
          <p:nvCxnSpPr>
            <p:cNvPr id="33" name="Straight Connector 32"/>
            <p:cNvCxnSpPr/>
            <p:nvPr/>
          </p:nvCxnSpPr>
          <p:spPr>
            <a:xfrm rot="16200000" flipV="1">
              <a:off x="1473971" y="2402673"/>
              <a:ext cx="428628" cy="71438"/>
            </a:xfrm>
            <a:prstGeom prst="line">
              <a:avLst/>
            </a:prstGeom>
          </p:spPr>
          <p:style>
            <a:lnRef idx="3">
              <a:schemeClr val="accent1"/>
            </a:lnRef>
            <a:fillRef idx="0">
              <a:schemeClr val="accent1"/>
            </a:fillRef>
            <a:effectRef idx="2">
              <a:schemeClr val="accent1"/>
            </a:effectRef>
            <a:fontRef idx="minor">
              <a:schemeClr val="tx1"/>
            </a:fontRef>
          </p:style>
        </p:cxnSp>
        <p:cxnSp>
          <p:nvCxnSpPr>
            <p:cNvPr id="34" name="Straight Connector 33"/>
            <p:cNvCxnSpPr/>
            <p:nvPr/>
          </p:nvCxnSpPr>
          <p:spPr>
            <a:xfrm rot="16200000" flipV="1">
              <a:off x="2045475" y="2331236"/>
              <a:ext cx="428628" cy="71438"/>
            </a:xfrm>
            <a:prstGeom prst="line">
              <a:avLst/>
            </a:prstGeom>
          </p:spPr>
          <p:style>
            <a:lnRef idx="3">
              <a:schemeClr val="accent1"/>
            </a:lnRef>
            <a:fillRef idx="0">
              <a:schemeClr val="accent1"/>
            </a:fillRef>
            <a:effectRef idx="2">
              <a:schemeClr val="accent1"/>
            </a:effectRef>
            <a:fontRef idx="minor">
              <a:schemeClr val="tx1"/>
            </a:fontRef>
          </p:style>
        </p:cxnSp>
        <p:cxnSp>
          <p:nvCxnSpPr>
            <p:cNvPr id="35" name="Straight Connector 34"/>
            <p:cNvCxnSpPr/>
            <p:nvPr/>
          </p:nvCxnSpPr>
          <p:spPr>
            <a:xfrm rot="16200000" flipV="1">
              <a:off x="2331227" y="2331236"/>
              <a:ext cx="428628" cy="71438"/>
            </a:xfrm>
            <a:prstGeom prst="line">
              <a:avLst/>
            </a:prstGeom>
          </p:spPr>
          <p:style>
            <a:lnRef idx="3">
              <a:schemeClr val="accent2"/>
            </a:lnRef>
            <a:fillRef idx="0">
              <a:schemeClr val="accent2"/>
            </a:fillRef>
            <a:effectRef idx="2">
              <a:schemeClr val="accent2"/>
            </a:effectRef>
            <a:fontRef idx="minor">
              <a:schemeClr val="tx1"/>
            </a:fontRef>
          </p:style>
        </p:cxnSp>
        <p:cxnSp>
          <p:nvCxnSpPr>
            <p:cNvPr id="36" name="Straight Connector 35"/>
            <p:cNvCxnSpPr/>
            <p:nvPr/>
          </p:nvCxnSpPr>
          <p:spPr>
            <a:xfrm rot="16200000" flipV="1">
              <a:off x="2616979" y="2259798"/>
              <a:ext cx="428628" cy="71438"/>
            </a:xfrm>
            <a:prstGeom prst="line">
              <a:avLst/>
            </a:prstGeom>
          </p:spPr>
          <p:style>
            <a:lnRef idx="3">
              <a:schemeClr val="accent3"/>
            </a:lnRef>
            <a:fillRef idx="0">
              <a:schemeClr val="accent3"/>
            </a:fillRef>
            <a:effectRef idx="2">
              <a:schemeClr val="accent3"/>
            </a:effectRef>
            <a:fontRef idx="minor">
              <a:schemeClr val="tx1"/>
            </a:fontRef>
          </p:style>
        </p:cxnSp>
        <p:cxnSp>
          <p:nvCxnSpPr>
            <p:cNvPr id="37" name="Straight Connector 36"/>
            <p:cNvCxnSpPr/>
            <p:nvPr/>
          </p:nvCxnSpPr>
          <p:spPr>
            <a:xfrm rot="16200000" flipV="1">
              <a:off x="2902731" y="2259798"/>
              <a:ext cx="428628" cy="71438"/>
            </a:xfrm>
            <a:prstGeom prst="line">
              <a:avLst/>
            </a:prstGeom>
          </p:spPr>
          <p:style>
            <a:lnRef idx="3">
              <a:schemeClr val="accent6"/>
            </a:lnRef>
            <a:fillRef idx="0">
              <a:schemeClr val="accent6"/>
            </a:fillRef>
            <a:effectRef idx="2">
              <a:schemeClr val="accent6"/>
            </a:effectRef>
            <a:fontRef idx="minor">
              <a:schemeClr val="tx1"/>
            </a:fontRef>
          </p:style>
        </p:cxnSp>
        <p:cxnSp>
          <p:nvCxnSpPr>
            <p:cNvPr id="38" name="Straight Connector 37"/>
            <p:cNvCxnSpPr/>
            <p:nvPr/>
          </p:nvCxnSpPr>
          <p:spPr>
            <a:xfrm rot="16200000" flipV="1">
              <a:off x="3188483" y="2188360"/>
              <a:ext cx="428628" cy="71438"/>
            </a:xfrm>
            <a:prstGeom prst="line">
              <a:avLst/>
            </a:prstGeom>
          </p:spPr>
          <p:style>
            <a:lnRef idx="3">
              <a:schemeClr val="accent1"/>
            </a:lnRef>
            <a:fillRef idx="0">
              <a:schemeClr val="accent1"/>
            </a:fillRef>
            <a:effectRef idx="2">
              <a:schemeClr val="accent1"/>
            </a:effectRef>
            <a:fontRef idx="minor">
              <a:schemeClr val="tx1"/>
            </a:fontRef>
          </p:style>
        </p:cxnSp>
        <p:cxnSp>
          <p:nvCxnSpPr>
            <p:cNvPr id="39" name="Straight Connector 38"/>
            <p:cNvCxnSpPr/>
            <p:nvPr/>
          </p:nvCxnSpPr>
          <p:spPr>
            <a:xfrm rot="16200000" flipV="1">
              <a:off x="3474235" y="2188360"/>
              <a:ext cx="428628" cy="71438"/>
            </a:xfrm>
            <a:prstGeom prst="line">
              <a:avLst/>
            </a:prstGeom>
          </p:spPr>
          <p:style>
            <a:lnRef idx="3">
              <a:schemeClr val="accent3"/>
            </a:lnRef>
            <a:fillRef idx="0">
              <a:schemeClr val="accent3"/>
            </a:fillRef>
            <a:effectRef idx="2">
              <a:schemeClr val="accent3"/>
            </a:effectRef>
            <a:fontRef idx="minor">
              <a:schemeClr val="tx1"/>
            </a:fontRef>
          </p:style>
        </p:cxnSp>
        <p:cxnSp>
          <p:nvCxnSpPr>
            <p:cNvPr id="40" name="Straight Connector 39"/>
            <p:cNvCxnSpPr/>
            <p:nvPr/>
          </p:nvCxnSpPr>
          <p:spPr>
            <a:xfrm rot="16200000" flipV="1">
              <a:off x="3759987" y="2116922"/>
              <a:ext cx="428628" cy="71438"/>
            </a:xfrm>
            <a:prstGeom prst="line">
              <a:avLst/>
            </a:prstGeom>
          </p:spPr>
          <p:style>
            <a:lnRef idx="3">
              <a:schemeClr val="accent6"/>
            </a:lnRef>
            <a:fillRef idx="0">
              <a:schemeClr val="accent6"/>
            </a:fillRef>
            <a:effectRef idx="2">
              <a:schemeClr val="accent6"/>
            </a:effectRef>
            <a:fontRef idx="minor">
              <a:schemeClr val="tx1"/>
            </a:fontRef>
          </p:style>
        </p:cxnSp>
        <p:cxnSp>
          <p:nvCxnSpPr>
            <p:cNvPr id="41" name="Straight Connector 40"/>
            <p:cNvCxnSpPr/>
            <p:nvPr/>
          </p:nvCxnSpPr>
          <p:spPr>
            <a:xfrm rot="16200000" flipV="1">
              <a:off x="4045739" y="2116921"/>
              <a:ext cx="428628" cy="71438"/>
            </a:xfrm>
            <a:prstGeom prst="line">
              <a:avLst/>
            </a:prstGeom>
          </p:spPr>
          <p:style>
            <a:lnRef idx="3">
              <a:schemeClr val="accent1"/>
            </a:lnRef>
            <a:fillRef idx="0">
              <a:schemeClr val="accent1"/>
            </a:fillRef>
            <a:effectRef idx="2">
              <a:schemeClr val="accent1"/>
            </a:effectRef>
            <a:fontRef idx="minor">
              <a:schemeClr val="tx1"/>
            </a:fontRef>
          </p:style>
        </p:cxnSp>
        <p:cxnSp>
          <p:nvCxnSpPr>
            <p:cNvPr id="42" name="Straight Connector 41"/>
            <p:cNvCxnSpPr/>
            <p:nvPr/>
          </p:nvCxnSpPr>
          <p:spPr>
            <a:xfrm rot="16200000" flipV="1">
              <a:off x="4331491" y="2045483"/>
              <a:ext cx="428628" cy="71438"/>
            </a:xfrm>
            <a:prstGeom prst="line">
              <a:avLst/>
            </a:prstGeom>
          </p:spPr>
          <p:style>
            <a:lnRef idx="3">
              <a:schemeClr val="accent2"/>
            </a:lnRef>
            <a:fillRef idx="0">
              <a:schemeClr val="accent2"/>
            </a:fillRef>
            <a:effectRef idx="2">
              <a:schemeClr val="accent2"/>
            </a:effectRef>
            <a:fontRef idx="minor">
              <a:schemeClr val="tx1"/>
            </a:fontRef>
          </p:style>
        </p:cxnSp>
        <p:cxnSp>
          <p:nvCxnSpPr>
            <p:cNvPr id="43" name="Straight Connector 42"/>
            <p:cNvCxnSpPr/>
            <p:nvPr/>
          </p:nvCxnSpPr>
          <p:spPr>
            <a:xfrm rot="16200000" flipV="1">
              <a:off x="4617243" y="2045483"/>
              <a:ext cx="428628" cy="71438"/>
            </a:xfrm>
            <a:prstGeom prst="line">
              <a:avLst/>
            </a:prstGeom>
          </p:spPr>
          <p:style>
            <a:lnRef idx="3">
              <a:schemeClr val="accent3"/>
            </a:lnRef>
            <a:fillRef idx="0">
              <a:schemeClr val="accent3"/>
            </a:fillRef>
            <a:effectRef idx="2">
              <a:schemeClr val="accent3"/>
            </a:effectRef>
            <a:fontRef idx="minor">
              <a:schemeClr val="tx1"/>
            </a:fontRef>
          </p:style>
        </p:cxnSp>
        <p:cxnSp>
          <p:nvCxnSpPr>
            <p:cNvPr id="44" name="Straight Connector 43"/>
            <p:cNvCxnSpPr/>
            <p:nvPr/>
          </p:nvCxnSpPr>
          <p:spPr>
            <a:xfrm rot="16200000" flipV="1">
              <a:off x="4902995" y="1974045"/>
              <a:ext cx="428628" cy="71438"/>
            </a:xfrm>
            <a:prstGeom prst="line">
              <a:avLst/>
            </a:prstGeom>
          </p:spPr>
          <p:style>
            <a:lnRef idx="3">
              <a:schemeClr val="accent2"/>
            </a:lnRef>
            <a:fillRef idx="0">
              <a:schemeClr val="accent2"/>
            </a:fillRef>
            <a:effectRef idx="2">
              <a:schemeClr val="accent2"/>
            </a:effectRef>
            <a:fontRef idx="minor">
              <a:schemeClr val="tx1"/>
            </a:fontRef>
          </p:style>
        </p:cxnSp>
        <p:cxnSp>
          <p:nvCxnSpPr>
            <p:cNvPr id="45" name="Straight Connector 44"/>
            <p:cNvCxnSpPr/>
            <p:nvPr/>
          </p:nvCxnSpPr>
          <p:spPr>
            <a:xfrm rot="16200000" flipV="1">
              <a:off x="5188747" y="1974045"/>
              <a:ext cx="428628" cy="71438"/>
            </a:xfrm>
            <a:prstGeom prst="line">
              <a:avLst/>
            </a:prstGeom>
          </p:spPr>
          <p:style>
            <a:lnRef idx="3">
              <a:schemeClr val="accent6"/>
            </a:lnRef>
            <a:fillRef idx="0">
              <a:schemeClr val="accent6"/>
            </a:fillRef>
            <a:effectRef idx="2">
              <a:schemeClr val="accent6"/>
            </a:effectRef>
            <a:fontRef idx="minor">
              <a:schemeClr val="tx1"/>
            </a:fontRef>
          </p:style>
        </p:cxnSp>
        <p:cxnSp>
          <p:nvCxnSpPr>
            <p:cNvPr id="46" name="Straight Connector 45"/>
            <p:cNvCxnSpPr/>
            <p:nvPr/>
          </p:nvCxnSpPr>
          <p:spPr>
            <a:xfrm rot="16200000" flipV="1">
              <a:off x="5474499" y="1902607"/>
              <a:ext cx="428628" cy="71438"/>
            </a:xfrm>
            <a:prstGeom prst="line">
              <a:avLst/>
            </a:prstGeom>
          </p:spPr>
          <p:style>
            <a:lnRef idx="3">
              <a:schemeClr val="accent1"/>
            </a:lnRef>
            <a:fillRef idx="0">
              <a:schemeClr val="accent1"/>
            </a:fillRef>
            <a:effectRef idx="2">
              <a:schemeClr val="accent1"/>
            </a:effectRef>
            <a:fontRef idx="minor">
              <a:schemeClr val="tx1"/>
            </a:fontRef>
          </p:style>
        </p:cxnSp>
        <p:cxnSp>
          <p:nvCxnSpPr>
            <p:cNvPr id="47" name="Straight Connector 46"/>
            <p:cNvCxnSpPr/>
            <p:nvPr/>
          </p:nvCxnSpPr>
          <p:spPr>
            <a:xfrm rot="16200000" flipV="1">
              <a:off x="5760251" y="1902607"/>
              <a:ext cx="428628" cy="71438"/>
            </a:xfrm>
            <a:prstGeom prst="line">
              <a:avLst/>
            </a:prstGeom>
          </p:spPr>
          <p:style>
            <a:lnRef idx="3">
              <a:schemeClr val="accent2"/>
            </a:lnRef>
            <a:fillRef idx="0">
              <a:schemeClr val="accent2"/>
            </a:fillRef>
            <a:effectRef idx="2">
              <a:schemeClr val="accent2"/>
            </a:effectRef>
            <a:fontRef idx="minor">
              <a:schemeClr val="tx1"/>
            </a:fontRef>
          </p:style>
        </p:cxnSp>
        <p:cxnSp>
          <p:nvCxnSpPr>
            <p:cNvPr id="48" name="Straight Connector 47"/>
            <p:cNvCxnSpPr/>
            <p:nvPr/>
          </p:nvCxnSpPr>
          <p:spPr>
            <a:xfrm rot="16200000" flipV="1">
              <a:off x="6046003" y="1831169"/>
              <a:ext cx="428628" cy="71438"/>
            </a:xfrm>
            <a:prstGeom prst="line">
              <a:avLst/>
            </a:prstGeom>
          </p:spPr>
          <p:style>
            <a:lnRef idx="3">
              <a:schemeClr val="accent6"/>
            </a:lnRef>
            <a:fillRef idx="0">
              <a:schemeClr val="accent6"/>
            </a:fillRef>
            <a:effectRef idx="2">
              <a:schemeClr val="accent6"/>
            </a:effectRef>
            <a:fontRef idx="minor">
              <a:schemeClr val="tx1"/>
            </a:fontRef>
          </p:style>
        </p:cxnSp>
        <p:cxnSp>
          <p:nvCxnSpPr>
            <p:cNvPr id="49" name="Straight Connector 48"/>
            <p:cNvCxnSpPr/>
            <p:nvPr/>
          </p:nvCxnSpPr>
          <p:spPr>
            <a:xfrm rot="16200000" flipV="1">
              <a:off x="6331755" y="1831169"/>
              <a:ext cx="428628" cy="71438"/>
            </a:xfrm>
            <a:prstGeom prst="line">
              <a:avLst/>
            </a:prstGeom>
          </p:spPr>
          <p:style>
            <a:lnRef idx="3">
              <a:schemeClr val="accent1"/>
            </a:lnRef>
            <a:fillRef idx="0">
              <a:schemeClr val="accent1"/>
            </a:fillRef>
            <a:effectRef idx="2">
              <a:schemeClr val="accent1"/>
            </a:effectRef>
            <a:fontRef idx="minor">
              <a:schemeClr val="tx1"/>
            </a:fontRef>
          </p:style>
        </p:cxnSp>
        <p:cxnSp>
          <p:nvCxnSpPr>
            <p:cNvPr id="50" name="Straight Connector 49"/>
            <p:cNvCxnSpPr/>
            <p:nvPr/>
          </p:nvCxnSpPr>
          <p:spPr>
            <a:xfrm rot="16200000" flipV="1">
              <a:off x="6617507" y="1759731"/>
              <a:ext cx="428628" cy="71438"/>
            </a:xfrm>
            <a:prstGeom prst="line">
              <a:avLst/>
            </a:prstGeom>
          </p:spPr>
          <p:style>
            <a:lnRef idx="3">
              <a:schemeClr val="accent3"/>
            </a:lnRef>
            <a:fillRef idx="0">
              <a:schemeClr val="accent3"/>
            </a:fillRef>
            <a:effectRef idx="2">
              <a:schemeClr val="accent3"/>
            </a:effectRef>
            <a:fontRef idx="minor">
              <a:schemeClr val="tx1"/>
            </a:fontRef>
          </p:style>
        </p:cxnSp>
        <p:cxnSp>
          <p:nvCxnSpPr>
            <p:cNvPr id="51" name="Straight Connector 50"/>
            <p:cNvCxnSpPr/>
            <p:nvPr/>
          </p:nvCxnSpPr>
          <p:spPr>
            <a:xfrm rot="16200000" flipV="1">
              <a:off x="6903259" y="1759731"/>
              <a:ext cx="428628" cy="71438"/>
            </a:xfrm>
            <a:prstGeom prst="line">
              <a:avLst/>
            </a:prstGeom>
          </p:spPr>
          <p:style>
            <a:lnRef idx="3">
              <a:schemeClr val="accent2"/>
            </a:lnRef>
            <a:fillRef idx="0">
              <a:schemeClr val="accent2"/>
            </a:fillRef>
            <a:effectRef idx="2">
              <a:schemeClr val="accent2"/>
            </a:effectRef>
            <a:fontRef idx="minor">
              <a:schemeClr val="tx1"/>
            </a:fontRef>
          </p:style>
        </p:cxnSp>
        <p:cxnSp>
          <p:nvCxnSpPr>
            <p:cNvPr id="52" name="Straight Connector 51"/>
            <p:cNvCxnSpPr/>
            <p:nvPr/>
          </p:nvCxnSpPr>
          <p:spPr>
            <a:xfrm rot="16200000" flipV="1">
              <a:off x="7189010" y="1688293"/>
              <a:ext cx="428628" cy="71438"/>
            </a:xfrm>
            <a:prstGeom prst="line">
              <a:avLst/>
            </a:prstGeom>
          </p:spPr>
          <p:style>
            <a:lnRef idx="3">
              <a:schemeClr val="accent1"/>
            </a:lnRef>
            <a:fillRef idx="0">
              <a:schemeClr val="accent1"/>
            </a:fillRef>
            <a:effectRef idx="2">
              <a:schemeClr val="accent1"/>
            </a:effectRef>
            <a:fontRef idx="minor">
              <a:schemeClr val="tx1"/>
            </a:fontRef>
          </p:style>
        </p:cxnSp>
        <p:cxnSp>
          <p:nvCxnSpPr>
            <p:cNvPr id="53" name="Straight Connector 52"/>
            <p:cNvCxnSpPr/>
            <p:nvPr/>
          </p:nvCxnSpPr>
          <p:spPr>
            <a:xfrm rot="16200000" flipV="1">
              <a:off x="7474763" y="1688293"/>
              <a:ext cx="428628" cy="71438"/>
            </a:xfrm>
            <a:prstGeom prst="line">
              <a:avLst/>
            </a:prstGeom>
          </p:spPr>
          <p:style>
            <a:lnRef idx="3">
              <a:schemeClr val="accent2"/>
            </a:lnRef>
            <a:fillRef idx="0">
              <a:schemeClr val="accent2"/>
            </a:fillRef>
            <a:effectRef idx="2">
              <a:schemeClr val="accent2"/>
            </a:effectRef>
            <a:fontRef idx="minor">
              <a:schemeClr val="tx1"/>
            </a:fontRef>
          </p:style>
        </p:cxnSp>
        <p:cxnSp>
          <p:nvCxnSpPr>
            <p:cNvPr id="54" name="Straight Connector 53"/>
            <p:cNvCxnSpPr/>
            <p:nvPr/>
          </p:nvCxnSpPr>
          <p:spPr>
            <a:xfrm flipV="1">
              <a:off x="1581128" y="1938326"/>
              <a:ext cx="6286544" cy="785818"/>
            </a:xfrm>
            <a:prstGeom prst="line">
              <a:avLst/>
            </a:prstGeom>
            <a:ln w="101600"/>
          </p:spPr>
          <p:style>
            <a:lnRef idx="3">
              <a:schemeClr val="dk1"/>
            </a:lnRef>
            <a:fillRef idx="0">
              <a:schemeClr val="dk1"/>
            </a:fillRef>
            <a:effectRef idx="2">
              <a:schemeClr val="dk1"/>
            </a:effectRef>
            <a:fontRef idx="minor">
              <a:schemeClr val="tx1"/>
            </a:fontRef>
          </p:style>
        </p:cxnSp>
      </p:grpSp>
      <p:sp>
        <p:nvSpPr>
          <p:cNvPr id="31" name="Oval 30"/>
          <p:cNvSpPr/>
          <p:nvPr/>
        </p:nvSpPr>
        <p:spPr>
          <a:xfrm rot="21145340">
            <a:off x="1238498" y="1563422"/>
            <a:ext cx="6557132" cy="298964"/>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GB"/>
          </a:p>
        </p:txBody>
      </p:sp>
      <p:sp>
        <p:nvSpPr>
          <p:cNvPr id="56" name="TextBox 55"/>
          <p:cNvSpPr txBox="1"/>
          <p:nvPr/>
        </p:nvSpPr>
        <p:spPr>
          <a:xfrm>
            <a:off x="2857488" y="2786058"/>
            <a:ext cx="3429024" cy="461665"/>
          </a:xfrm>
          <a:prstGeom prst="rect">
            <a:avLst/>
          </a:prstGeom>
          <a:noFill/>
        </p:spPr>
        <p:txBody>
          <a:bodyPr wrap="square" rtlCol="0">
            <a:spAutoFit/>
          </a:bodyPr>
          <a:lstStyle/>
          <a:p>
            <a:pPr algn="ctr"/>
            <a:r>
              <a:rPr lang="en-GB" sz="2400" b="1" dirty="0" smtClean="0"/>
              <a:t>....maybe not</a:t>
            </a:r>
            <a:endParaRPr lang="en-GB" sz="2400" b="1" dirty="0"/>
          </a:p>
        </p:txBody>
      </p:sp>
      <p:sp>
        <p:nvSpPr>
          <p:cNvPr id="57" name="Freeform 56"/>
          <p:cNvSpPr/>
          <p:nvPr/>
        </p:nvSpPr>
        <p:spPr>
          <a:xfrm>
            <a:off x="3929058" y="5286388"/>
            <a:ext cx="2000139" cy="899673"/>
          </a:xfrm>
          <a:custGeom>
            <a:avLst/>
            <a:gdLst>
              <a:gd name="connsiteX0" fmla="*/ 1285741 w 1341549"/>
              <a:gd name="connsiteY0" fmla="*/ 210355 h 663262"/>
              <a:gd name="connsiteX1" fmla="*/ 938011 w 1341549"/>
              <a:gd name="connsiteY1" fmla="*/ 210355 h 663262"/>
              <a:gd name="connsiteX2" fmla="*/ 809222 w 1341549"/>
              <a:gd name="connsiteY2" fmla="*/ 120203 h 663262"/>
              <a:gd name="connsiteX3" fmla="*/ 770586 w 1341549"/>
              <a:gd name="connsiteY3" fmla="*/ 30051 h 663262"/>
              <a:gd name="connsiteX4" fmla="*/ 590282 w 1341549"/>
              <a:gd name="connsiteY4" fmla="*/ 30051 h 663262"/>
              <a:gd name="connsiteX5" fmla="*/ 487251 w 1341549"/>
              <a:gd name="connsiteY5" fmla="*/ 210355 h 663262"/>
              <a:gd name="connsiteX6" fmla="*/ 384220 w 1341549"/>
              <a:gd name="connsiteY6" fmla="*/ 30051 h 663262"/>
              <a:gd name="connsiteX7" fmla="*/ 229673 w 1341549"/>
              <a:gd name="connsiteY7" fmla="*/ 30051 h 663262"/>
              <a:gd name="connsiteX8" fmla="*/ 126642 w 1341549"/>
              <a:gd name="connsiteY8" fmla="*/ 145961 h 663262"/>
              <a:gd name="connsiteX9" fmla="*/ 10732 w 1341549"/>
              <a:gd name="connsiteY9" fmla="*/ 364901 h 663262"/>
              <a:gd name="connsiteX10" fmla="*/ 62248 w 1341549"/>
              <a:gd name="connsiteY10" fmla="*/ 609600 h 663262"/>
              <a:gd name="connsiteX11" fmla="*/ 332704 w 1341549"/>
              <a:gd name="connsiteY11" fmla="*/ 635358 h 663262"/>
              <a:gd name="connsiteX12" fmla="*/ 886496 w 1341549"/>
              <a:gd name="connsiteY12" fmla="*/ 635358 h 663262"/>
              <a:gd name="connsiteX13" fmla="*/ 989527 w 1341549"/>
              <a:gd name="connsiteY13" fmla="*/ 467932 h 663262"/>
              <a:gd name="connsiteX14" fmla="*/ 1041042 w 1341549"/>
              <a:gd name="connsiteY14" fmla="*/ 352023 h 663262"/>
              <a:gd name="connsiteX15" fmla="*/ 1272862 w 1341549"/>
              <a:gd name="connsiteY15" fmla="*/ 326265 h 663262"/>
              <a:gd name="connsiteX16" fmla="*/ 1285741 w 1341549"/>
              <a:gd name="connsiteY16" fmla="*/ 210355 h 663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41549" h="663262">
                <a:moveTo>
                  <a:pt x="1285741" y="210355"/>
                </a:moveTo>
                <a:cubicBezTo>
                  <a:pt x="1229933" y="191037"/>
                  <a:pt x="1017431" y="225380"/>
                  <a:pt x="938011" y="210355"/>
                </a:cubicBezTo>
                <a:cubicBezTo>
                  <a:pt x="858591" y="195330"/>
                  <a:pt x="837126" y="150254"/>
                  <a:pt x="809222" y="120203"/>
                </a:cubicBezTo>
                <a:cubicBezTo>
                  <a:pt x="781318" y="90152"/>
                  <a:pt x="807076" y="45076"/>
                  <a:pt x="770586" y="30051"/>
                </a:cubicBezTo>
                <a:cubicBezTo>
                  <a:pt x="734096" y="15026"/>
                  <a:pt x="637504" y="0"/>
                  <a:pt x="590282" y="30051"/>
                </a:cubicBezTo>
                <a:cubicBezTo>
                  <a:pt x="543060" y="60102"/>
                  <a:pt x="521595" y="210355"/>
                  <a:pt x="487251" y="210355"/>
                </a:cubicBezTo>
                <a:cubicBezTo>
                  <a:pt x="452907" y="210355"/>
                  <a:pt x="427150" y="60102"/>
                  <a:pt x="384220" y="30051"/>
                </a:cubicBezTo>
                <a:cubicBezTo>
                  <a:pt x="341290" y="0"/>
                  <a:pt x="272603" y="10733"/>
                  <a:pt x="229673" y="30051"/>
                </a:cubicBezTo>
                <a:cubicBezTo>
                  <a:pt x="186743" y="49369"/>
                  <a:pt x="163132" y="90153"/>
                  <a:pt x="126642" y="145961"/>
                </a:cubicBezTo>
                <a:cubicBezTo>
                  <a:pt x="90152" y="201769"/>
                  <a:pt x="21464" y="287628"/>
                  <a:pt x="10732" y="364901"/>
                </a:cubicBezTo>
                <a:cubicBezTo>
                  <a:pt x="0" y="442174"/>
                  <a:pt x="8586" y="564524"/>
                  <a:pt x="62248" y="609600"/>
                </a:cubicBezTo>
                <a:cubicBezTo>
                  <a:pt x="115910" y="654676"/>
                  <a:pt x="195329" y="631065"/>
                  <a:pt x="332704" y="635358"/>
                </a:cubicBezTo>
                <a:cubicBezTo>
                  <a:pt x="470079" y="639651"/>
                  <a:pt x="777026" y="663262"/>
                  <a:pt x="886496" y="635358"/>
                </a:cubicBezTo>
                <a:cubicBezTo>
                  <a:pt x="995966" y="607454"/>
                  <a:pt x="963769" y="515155"/>
                  <a:pt x="989527" y="467932"/>
                </a:cubicBezTo>
                <a:cubicBezTo>
                  <a:pt x="1015285" y="420710"/>
                  <a:pt x="993820" y="375634"/>
                  <a:pt x="1041042" y="352023"/>
                </a:cubicBezTo>
                <a:cubicBezTo>
                  <a:pt x="1088264" y="328412"/>
                  <a:pt x="1234225" y="349876"/>
                  <a:pt x="1272862" y="326265"/>
                </a:cubicBezTo>
                <a:cubicBezTo>
                  <a:pt x="1311499" y="302654"/>
                  <a:pt x="1341549" y="229673"/>
                  <a:pt x="1285741" y="210355"/>
                </a:cubicBezTo>
                <a:close/>
              </a:path>
            </a:pathLst>
          </a:cu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8" name="Freeform 57"/>
          <p:cNvSpPr/>
          <p:nvPr/>
        </p:nvSpPr>
        <p:spPr>
          <a:xfrm>
            <a:off x="5735982" y="4857760"/>
            <a:ext cx="1907852" cy="1357322"/>
          </a:xfrm>
          <a:custGeom>
            <a:avLst/>
            <a:gdLst>
              <a:gd name="connsiteX0" fmla="*/ 21465 w 1444580"/>
              <a:gd name="connsiteY0" fmla="*/ 502276 h 944451"/>
              <a:gd name="connsiteX1" fmla="*/ 163133 w 1444580"/>
              <a:gd name="connsiteY1" fmla="*/ 502276 h 944451"/>
              <a:gd name="connsiteX2" fmla="*/ 163133 w 1444580"/>
              <a:gd name="connsiteY2" fmla="*/ 399245 h 944451"/>
              <a:gd name="connsiteX3" fmla="*/ 253285 w 1444580"/>
              <a:gd name="connsiteY3" fmla="*/ 309093 h 944451"/>
              <a:gd name="connsiteX4" fmla="*/ 356316 w 1444580"/>
              <a:gd name="connsiteY4" fmla="*/ 321972 h 944451"/>
              <a:gd name="connsiteX5" fmla="*/ 420710 w 1444580"/>
              <a:gd name="connsiteY5" fmla="*/ 412124 h 944451"/>
              <a:gd name="connsiteX6" fmla="*/ 639651 w 1444580"/>
              <a:gd name="connsiteY6" fmla="*/ 476518 h 944451"/>
              <a:gd name="connsiteX7" fmla="*/ 897228 w 1444580"/>
              <a:gd name="connsiteY7" fmla="*/ 412124 h 944451"/>
              <a:gd name="connsiteX8" fmla="*/ 1077533 w 1444580"/>
              <a:gd name="connsiteY8" fmla="*/ 115910 h 944451"/>
              <a:gd name="connsiteX9" fmla="*/ 1257837 w 1444580"/>
              <a:gd name="connsiteY9" fmla="*/ 77273 h 944451"/>
              <a:gd name="connsiteX10" fmla="*/ 1425262 w 1444580"/>
              <a:gd name="connsiteY10" fmla="*/ 579549 h 944451"/>
              <a:gd name="connsiteX11" fmla="*/ 1141927 w 1444580"/>
              <a:gd name="connsiteY11" fmla="*/ 888642 h 944451"/>
              <a:gd name="connsiteX12" fmla="*/ 948744 w 1444580"/>
              <a:gd name="connsiteY12" fmla="*/ 914400 h 944451"/>
              <a:gd name="connsiteX13" fmla="*/ 922986 w 1444580"/>
              <a:gd name="connsiteY13" fmla="*/ 759853 h 944451"/>
              <a:gd name="connsiteX14" fmla="*/ 922986 w 1444580"/>
              <a:gd name="connsiteY14" fmla="*/ 759853 h 944451"/>
              <a:gd name="connsiteX15" fmla="*/ 678287 w 1444580"/>
              <a:gd name="connsiteY15" fmla="*/ 759853 h 944451"/>
              <a:gd name="connsiteX16" fmla="*/ 678287 w 1444580"/>
              <a:gd name="connsiteY16" fmla="*/ 759853 h 944451"/>
              <a:gd name="connsiteX17" fmla="*/ 678287 w 1444580"/>
              <a:gd name="connsiteY17" fmla="*/ 875763 h 944451"/>
              <a:gd name="connsiteX18" fmla="*/ 613893 w 1444580"/>
              <a:gd name="connsiteY18" fmla="*/ 927279 h 944451"/>
              <a:gd name="connsiteX19" fmla="*/ 304800 w 1444580"/>
              <a:gd name="connsiteY19" fmla="*/ 862884 h 944451"/>
              <a:gd name="connsiteX20" fmla="*/ 201769 w 1444580"/>
              <a:gd name="connsiteY20" fmla="*/ 618186 h 944451"/>
              <a:gd name="connsiteX21" fmla="*/ 34344 w 1444580"/>
              <a:gd name="connsiteY21" fmla="*/ 605307 h 944451"/>
              <a:gd name="connsiteX22" fmla="*/ 21465 w 1444580"/>
              <a:gd name="connsiteY22" fmla="*/ 502276 h 944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44580" h="944451">
                <a:moveTo>
                  <a:pt x="21465" y="502276"/>
                </a:moveTo>
                <a:cubicBezTo>
                  <a:pt x="42930" y="485104"/>
                  <a:pt x="139522" y="519448"/>
                  <a:pt x="163133" y="502276"/>
                </a:cubicBezTo>
                <a:cubicBezTo>
                  <a:pt x="186744" y="485104"/>
                  <a:pt x="148108" y="431442"/>
                  <a:pt x="163133" y="399245"/>
                </a:cubicBezTo>
                <a:cubicBezTo>
                  <a:pt x="178158" y="367048"/>
                  <a:pt x="221088" y="321972"/>
                  <a:pt x="253285" y="309093"/>
                </a:cubicBezTo>
                <a:cubicBezTo>
                  <a:pt x="285482" y="296214"/>
                  <a:pt x="328412" y="304800"/>
                  <a:pt x="356316" y="321972"/>
                </a:cubicBezTo>
                <a:cubicBezTo>
                  <a:pt x="384220" y="339144"/>
                  <a:pt x="373488" y="386366"/>
                  <a:pt x="420710" y="412124"/>
                </a:cubicBezTo>
                <a:cubicBezTo>
                  <a:pt x="467933" y="437882"/>
                  <a:pt x="560231" y="476518"/>
                  <a:pt x="639651" y="476518"/>
                </a:cubicBezTo>
                <a:cubicBezTo>
                  <a:pt x="719071" y="476518"/>
                  <a:pt x="824248" y="472225"/>
                  <a:pt x="897228" y="412124"/>
                </a:cubicBezTo>
                <a:cubicBezTo>
                  <a:pt x="970208" y="352023"/>
                  <a:pt x="1017432" y="171719"/>
                  <a:pt x="1077533" y="115910"/>
                </a:cubicBezTo>
                <a:cubicBezTo>
                  <a:pt x="1137635" y="60102"/>
                  <a:pt x="1199882" y="0"/>
                  <a:pt x="1257837" y="77273"/>
                </a:cubicBezTo>
                <a:cubicBezTo>
                  <a:pt x="1315792" y="154546"/>
                  <a:pt x="1444580" y="444321"/>
                  <a:pt x="1425262" y="579549"/>
                </a:cubicBezTo>
                <a:cubicBezTo>
                  <a:pt x="1405944" y="714777"/>
                  <a:pt x="1221347" y="832833"/>
                  <a:pt x="1141927" y="888642"/>
                </a:cubicBezTo>
                <a:cubicBezTo>
                  <a:pt x="1062507" y="944451"/>
                  <a:pt x="985234" y="935865"/>
                  <a:pt x="948744" y="914400"/>
                </a:cubicBezTo>
                <a:cubicBezTo>
                  <a:pt x="912254" y="892935"/>
                  <a:pt x="922986" y="759853"/>
                  <a:pt x="922986" y="759853"/>
                </a:cubicBezTo>
                <a:lnTo>
                  <a:pt x="922986" y="759853"/>
                </a:lnTo>
                <a:lnTo>
                  <a:pt x="678287" y="759853"/>
                </a:lnTo>
                <a:lnTo>
                  <a:pt x="678287" y="759853"/>
                </a:lnTo>
                <a:cubicBezTo>
                  <a:pt x="678287" y="779171"/>
                  <a:pt x="689019" y="847859"/>
                  <a:pt x="678287" y="875763"/>
                </a:cubicBezTo>
                <a:cubicBezTo>
                  <a:pt x="667555" y="903667"/>
                  <a:pt x="676141" y="929425"/>
                  <a:pt x="613893" y="927279"/>
                </a:cubicBezTo>
                <a:cubicBezTo>
                  <a:pt x="551645" y="925133"/>
                  <a:pt x="373487" y="914400"/>
                  <a:pt x="304800" y="862884"/>
                </a:cubicBezTo>
                <a:cubicBezTo>
                  <a:pt x="236113" y="811368"/>
                  <a:pt x="246845" y="661115"/>
                  <a:pt x="201769" y="618186"/>
                </a:cubicBezTo>
                <a:cubicBezTo>
                  <a:pt x="156693" y="575257"/>
                  <a:pt x="64394" y="624625"/>
                  <a:pt x="34344" y="605307"/>
                </a:cubicBezTo>
                <a:cubicBezTo>
                  <a:pt x="4294" y="585989"/>
                  <a:pt x="0" y="519448"/>
                  <a:pt x="21465" y="502276"/>
                </a:cubicBezTo>
                <a:close/>
              </a:path>
            </a:pathLst>
          </a:cu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GB"/>
          </a:p>
        </p:txBody>
      </p:sp>
      <p:sp>
        <p:nvSpPr>
          <p:cNvPr id="60" name="TextBox 59"/>
          <p:cNvSpPr txBox="1"/>
          <p:nvPr/>
        </p:nvSpPr>
        <p:spPr>
          <a:xfrm>
            <a:off x="500034" y="785794"/>
            <a:ext cx="785818" cy="584775"/>
          </a:xfrm>
          <a:prstGeom prst="rect">
            <a:avLst/>
          </a:prstGeom>
          <a:noFill/>
        </p:spPr>
        <p:txBody>
          <a:bodyPr wrap="square" rtlCol="0">
            <a:spAutoFit/>
          </a:bodyPr>
          <a:lstStyle/>
          <a:p>
            <a:pPr algn="ctr"/>
            <a:r>
              <a:rPr lang="en-GB" sz="3200" dirty="0" smtClean="0"/>
              <a:t>1.</a:t>
            </a:r>
            <a:endParaRPr lang="en-GB" sz="3200" dirty="0"/>
          </a:p>
        </p:txBody>
      </p:sp>
      <p:sp>
        <p:nvSpPr>
          <p:cNvPr id="61" name="TextBox 60"/>
          <p:cNvSpPr txBox="1"/>
          <p:nvPr/>
        </p:nvSpPr>
        <p:spPr>
          <a:xfrm>
            <a:off x="500034" y="3844357"/>
            <a:ext cx="785818" cy="584775"/>
          </a:xfrm>
          <a:prstGeom prst="rect">
            <a:avLst/>
          </a:prstGeom>
          <a:noFill/>
        </p:spPr>
        <p:txBody>
          <a:bodyPr wrap="square" rtlCol="0">
            <a:spAutoFit/>
          </a:bodyPr>
          <a:lstStyle/>
          <a:p>
            <a:pPr algn="ctr"/>
            <a:r>
              <a:rPr lang="en-GB" sz="3200" dirty="0" smtClean="0"/>
              <a:t>2.</a:t>
            </a:r>
            <a:endParaRPr lang="en-GB" sz="3200" dirty="0"/>
          </a:p>
        </p:txBody>
      </p:sp>
      <p:sp>
        <p:nvSpPr>
          <p:cNvPr id="62" name="Freeform 61"/>
          <p:cNvSpPr/>
          <p:nvPr/>
        </p:nvSpPr>
        <p:spPr>
          <a:xfrm rot="14353558">
            <a:off x="4332062" y="4202936"/>
            <a:ext cx="1907852" cy="1357322"/>
          </a:xfrm>
          <a:custGeom>
            <a:avLst/>
            <a:gdLst>
              <a:gd name="connsiteX0" fmla="*/ 21465 w 1444580"/>
              <a:gd name="connsiteY0" fmla="*/ 502276 h 944451"/>
              <a:gd name="connsiteX1" fmla="*/ 163133 w 1444580"/>
              <a:gd name="connsiteY1" fmla="*/ 502276 h 944451"/>
              <a:gd name="connsiteX2" fmla="*/ 163133 w 1444580"/>
              <a:gd name="connsiteY2" fmla="*/ 399245 h 944451"/>
              <a:gd name="connsiteX3" fmla="*/ 253285 w 1444580"/>
              <a:gd name="connsiteY3" fmla="*/ 309093 h 944451"/>
              <a:gd name="connsiteX4" fmla="*/ 356316 w 1444580"/>
              <a:gd name="connsiteY4" fmla="*/ 321972 h 944451"/>
              <a:gd name="connsiteX5" fmla="*/ 420710 w 1444580"/>
              <a:gd name="connsiteY5" fmla="*/ 412124 h 944451"/>
              <a:gd name="connsiteX6" fmla="*/ 639651 w 1444580"/>
              <a:gd name="connsiteY6" fmla="*/ 476518 h 944451"/>
              <a:gd name="connsiteX7" fmla="*/ 897228 w 1444580"/>
              <a:gd name="connsiteY7" fmla="*/ 412124 h 944451"/>
              <a:gd name="connsiteX8" fmla="*/ 1077533 w 1444580"/>
              <a:gd name="connsiteY8" fmla="*/ 115910 h 944451"/>
              <a:gd name="connsiteX9" fmla="*/ 1257837 w 1444580"/>
              <a:gd name="connsiteY9" fmla="*/ 77273 h 944451"/>
              <a:gd name="connsiteX10" fmla="*/ 1425262 w 1444580"/>
              <a:gd name="connsiteY10" fmla="*/ 579549 h 944451"/>
              <a:gd name="connsiteX11" fmla="*/ 1141927 w 1444580"/>
              <a:gd name="connsiteY11" fmla="*/ 888642 h 944451"/>
              <a:gd name="connsiteX12" fmla="*/ 948744 w 1444580"/>
              <a:gd name="connsiteY12" fmla="*/ 914400 h 944451"/>
              <a:gd name="connsiteX13" fmla="*/ 922986 w 1444580"/>
              <a:gd name="connsiteY13" fmla="*/ 759853 h 944451"/>
              <a:gd name="connsiteX14" fmla="*/ 922986 w 1444580"/>
              <a:gd name="connsiteY14" fmla="*/ 759853 h 944451"/>
              <a:gd name="connsiteX15" fmla="*/ 678287 w 1444580"/>
              <a:gd name="connsiteY15" fmla="*/ 759853 h 944451"/>
              <a:gd name="connsiteX16" fmla="*/ 678287 w 1444580"/>
              <a:gd name="connsiteY16" fmla="*/ 759853 h 944451"/>
              <a:gd name="connsiteX17" fmla="*/ 678287 w 1444580"/>
              <a:gd name="connsiteY17" fmla="*/ 875763 h 944451"/>
              <a:gd name="connsiteX18" fmla="*/ 613893 w 1444580"/>
              <a:gd name="connsiteY18" fmla="*/ 927279 h 944451"/>
              <a:gd name="connsiteX19" fmla="*/ 304800 w 1444580"/>
              <a:gd name="connsiteY19" fmla="*/ 862884 h 944451"/>
              <a:gd name="connsiteX20" fmla="*/ 201769 w 1444580"/>
              <a:gd name="connsiteY20" fmla="*/ 618186 h 944451"/>
              <a:gd name="connsiteX21" fmla="*/ 34344 w 1444580"/>
              <a:gd name="connsiteY21" fmla="*/ 605307 h 944451"/>
              <a:gd name="connsiteX22" fmla="*/ 21465 w 1444580"/>
              <a:gd name="connsiteY22" fmla="*/ 502276 h 944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44580" h="944451">
                <a:moveTo>
                  <a:pt x="21465" y="502276"/>
                </a:moveTo>
                <a:cubicBezTo>
                  <a:pt x="42930" y="485104"/>
                  <a:pt x="139522" y="519448"/>
                  <a:pt x="163133" y="502276"/>
                </a:cubicBezTo>
                <a:cubicBezTo>
                  <a:pt x="186744" y="485104"/>
                  <a:pt x="148108" y="431442"/>
                  <a:pt x="163133" y="399245"/>
                </a:cubicBezTo>
                <a:cubicBezTo>
                  <a:pt x="178158" y="367048"/>
                  <a:pt x="221088" y="321972"/>
                  <a:pt x="253285" y="309093"/>
                </a:cubicBezTo>
                <a:cubicBezTo>
                  <a:pt x="285482" y="296214"/>
                  <a:pt x="328412" y="304800"/>
                  <a:pt x="356316" y="321972"/>
                </a:cubicBezTo>
                <a:cubicBezTo>
                  <a:pt x="384220" y="339144"/>
                  <a:pt x="373488" y="386366"/>
                  <a:pt x="420710" y="412124"/>
                </a:cubicBezTo>
                <a:cubicBezTo>
                  <a:pt x="467933" y="437882"/>
                  <a:pt x="560231" y="476518"/>
                  <a:pt x="639651" y="476518"/>
                </a:cubicBezTo>
                <a:cubicBezTo>
                  <a:pt x="719071" y="476518"/>
                  <a:pt x="824248" y="472225"/>
                  <a:pt x="897228" y="412124"/>
                </a:cubicBezTo>
                <a:cubicBezTo>
                  <a:pt x="970208" y="352023"/>
                  <a:pt x="1017432" y="171719"/>
                  <a:pt x="1077533" y="115910"/>
                </a:cubicBezTo>
                <a:cubicBezTo>
                  <a:pt x="1137635" y="60102"/>
                  <a:pt x="1199882" y="0"/>
                  <a:pt x="1257837" y="77273"/>
                </a:cubicBezTo>
                <a:cubicBezTo>
                  <a:pt x="1315792" y="154546"/>
                  <a:pt x="1444580" y="444321"/>
                  <a:pt x="1425262" y="579549"/>
                </a:cubicBezTo>
                <a:cubicBezTo>
                  <a:pt x="1405944" y="714777"/>
                  <a:pt x="1221347" y="832833"/>
                  <a:pt x="1141927" y="888642"/>
                </a:cubicBezTo>
                <a:cubicBezTo>
                  <a:pt x="1062507" y="944451"/>
                  <a:pt x="985234" y="935865"/>
                  <a:pt x="948744" y="914400"/>
                </a:cubicBezTo>
                <a:cubicBezTo>
                  <a:pt x="912254" y="892935"/>
                  <a:pt x="922986" y="759853"/>
                  <a:pt x="922986" y="759853"/>
                </a:cubicBezTo>
                <a:lnTo>
                  <a:pt x="922986" y="759853"/>
                </a:lnTo>
                <a:lnTo>
                  <a:pt x="678287" y="759853"/>
                </a:lnTo>
                <a:lnTo>
                  <a:pt x="678287" y="759853"/>
                </a:lnTo>
                <a:cubicBezTo>
                  <a:pt x="678287" y="779171"/>
                  <a:pt x="689019" y="847859"/>
                  <a:pt x="678287" y="875763"/>
                </a:cubicBezTo>
                <a:cubicBezTo>
                  <a:pt x="667555" y="903667"/>
                  <a:pt x="676141" y="929425"/>
                  <a:pt x="613893" y="927279"/>
                </a:cubicBezTo>
                <a:cubicBezTo>
                  <a:pt x="551645" y="925133"/>
                  <a:pt x="373487" y="914400"/>
                  <a:pt x="304800" y="862884"/>
                </a:cubicBezTo>
                <a:cubicBezTo>
                  <a:pt x="236113" y="811368"/>
                  <a:pt x="246845" y="661115"/>
                  <a:pt x="201769" y="618186"/>
                </a:cubicBezTo>
                <a:cubicBezTo>
                  <a:pt x="156693" y="575257"/>
                  <a:pt x="64394" y="624625"/>
                  <a:pt x="34344" y="605307"/>
                </a:cubicBezTo>
                <a:cubicBezTo>
                  <a:pt x="4294" y="585989"/>
                  <a:pt x="0" y="519448"/>
                  <a:pt x="21465" y="502276"/>
                </a:cubicBezTo>
                <a:close/>
              </a:path>
            </a:pathLst>
          </a:cu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GB"/>
          </a:p>
        </p:txBody>
      </p:sp>
      <p:sp>
        <p:nvSpPr>
          <p:cNvPr id="64" name="TextBox 63"/>
          <p:cNvSpPr txBox="1"/>
          <p:nvPr/>
        </p:nvSpPr>
        <p:spPr>
          <a:xfrm>
            <a:off x="1500166" y="4143380"/>
            <a:ext cx="2500330" cy="1077218"/>
          </a:xfrm>
          <a:prstGeom prst="rect">
            <a:avLst/>
          </a:prstGeom>
          <a:noFill/>
        </p:spPr>
        <p:txBody>
          <a:bodyPr wrap="square" rtlCol="0">
            <a:spAutoFit/>
          </a:bodyPr>
          <a:lstStyle/>
          <a:p>
            <a:pPr algn="ctr"/>
            <a:r>
              <a:rPr lang="en-GB" sz="3200" b="1" dirty="0" smtClean="0"/>
              <a:t>Inhibitor Molecule</a:t>
            </a:r>
            <a:endParaRPr lang="en-GB" sz="3200" b="1" dirty="0"/>
          </a:p>
        </p:txBody>
      </p:sp>
      <p:cxnSp>
        <p:nvCxnSpPr>
          <p:cNvPr id="66" name="Straight Arrow Connector 65"/>
          <p:cNvCxnSpPr/>
          <p:nvPr/>
        </p:nvCxnSpPr>
        <p:spPr>
          <a:xfrm>
            <a:off x="3500430" y="4714884"/>
            <a:ext cx="928694" cy="28575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67" name="TextBox 66"/>
          <p:cNvSpPr txBox="1"/>
          <p:nvPr/>
        </p:nvSpPr>
        <p:spPr>
          <a:xfrm>
            <a:off x="6215074" y="3084514"/>
            <a:ext cx="2643206" cy="341632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GB" dirty="0" smtClean="0"/>
              <a:t>When a gene is not being expressed, the DNA binding site on its </a:t>
            </a:r>
            <a:r>
              <a:rPr lang="en-GB" b="1" dirty="0" smtClean="0"/>
              <a:t>complimentary transcription factor is BLOCKED</a:t>
            </a:r>
            <a:r>
              <a:rPr lang="en-GB" dirty="0" smtClean="0"/>
              <a:t>.</a:t>
            </a:r>
          </a:p>
          <a:p>
            <a:pPr algn="ctr"/>
            <a:endParaRPr lang="en-GB" dirty="0"/>
          </a:p>
          <a:p>
            <a:pPr algn="ctr"/>
            <a:r>
              <a:rPr lang="en-GB" dirty="0" smtClean="0"/>
              <a:t>This inhibitor stops the transcription factor from binding to DNA, thus blocking transcription from occurring.</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par>
                                <p:cTn id="8" presetID="5" presetClass="entr" presetSubtype="1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checkerboard(across)">
                                      <p:cBhvr>
                                        <p:cTn id="10" dur="500"/>
                                        <p:tgtEl>
                                          <p:spTgt spid="9"/>
                                        </p:tgtEl>
                                      </p:cBhvr>
                                    </p:animEffect>
                                  </p:childTnLst>
                                </p:cTn>
                              </p:par>
                              <p:par>
                                <p:cTn id="11" presetID="5" presetClass="entr" presetSubtype="1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checkerboard(across)">
                                      <p:cBhvr>
                                        <p:cTn id="13" dur="500"/>
                                        <p:tgtEl>
                                          <p:spTgt spid="10"/>
                                        </p:tgtEl>
                                      </p:cBhvr>
                                    </p:animEffect>
                                  </p:childTnLst>
                                </p:cTn>
                              </p:par>
                              <p:par>
                                <p:cTn id="14" presetID="5" presetClass="entr" presetSubtype="10"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checkerboard(across)">
                                      <p:cBhvr>
                                        <p:cTn id="16" dur="500"/>
                                        <p:tgtEl>
                                          <p:spTgt spid="11"/>
                                        </p:tgtEl>
                                      </p:cBhvr>
                                    </p:animEffect>
                                  </p:childTnLst>
                                </p:cTn>
                              </p:par>
                              <p:par>
                                <p:cTn id="17" presetID="5" presetClass="entr" presetSubtype="1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checkerboard(across)">
                                      <p:cBhvr>
                                        <p:cTn id="19" dur="500"/>
                                        <p:tgtEl>
                                          <p:spTgt spid="12"/>
                                        </p:tgtEl>
                                      </p:cBhvr>
                                    </p:animEffect>
                                  </p:childTnLst>
                                </p:cTn>
                              </p:par>
                              <p:par>
                                <p:cTn id="20" presetID="5" presetClass="entr" presetSubtype="10" fill="hold"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checkerboard(across)">
                                      <p:cBhvr>
                                        <p:cTn id="22" dur="500"/>
                                        <p:tgtEl>
                                          <p:spTgt spid="13"/>
                                        </p:tgtEl>
                                      </p:cBhvr>
                                    </p:animEffect>
                                  </p:childTnLst>
                                </p:cTn>
                              </p:par>
                              <p:par>
                                <p:cTn id="23" presetID="5" presetClass="entr" presetSubtype="1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checkerboard(across)">
                                      <p:cBhvr>
                                        <p:cTn id="25" dur="500"/>
                                        <p:tgtEl>
                                          <p:spTgt spid="14"/>
                                        </p:tgtEl>
                                      </p:cBhvr>
                                    </p:animEffect>
                                  </p:childTnLst>
                                </p:cTn>
                              </p:par>
                              <p:par>
                                <p:cTn id="26" presetID="5" presetClass="entr" presetSubtype="10" fill="hold"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checkerboard(across)">
                                      <p:cBhvr>
                                        <p:cTn id="28" dur="500"/>
                                        <p:tgtEl>
                                          <p:spTgt spid="15"/>
                                        </p:tgtEl>
                                      </p:cBhvr>
                                    </p:animEffect>
                                  </p:childTnLst>
                                </p:cTn>
                              </p:par>
                              <p:par>
                                <p:cTn id="29" presetID="5" presetClass="entr" presetSubtype="10" fill="hold"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checkerboard(across)">
                                      <p:cBhvr>
                                        <p:cTn id="31" dur="500"/>
                                        <p:tgtEl>
                                          <p:spTgt spid="16"/>
                                        </p:tgtEl>
                                      </p:cBhvr>
                                    </p:animEffect>
                                  </p:childTnLst>
                                </p:cTn>
                              </p:par>
                              <p:par>
                                <p:cTn id="32" presetID="5" presetClass="entr" presetSubtype="10" fill="hold"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checkerboard(across)">
                                      <p:cBhvr>
                                        <p:cTn id="34" dur="500"/>
                                        <p:tgtEl>
                                          <p:spTgt spid="17"/>
                                        </p:tgtEl>
                                      </p:cBhvr>
                                    </p:animEffect>
                                  </p:childTnLst>
                                </p:cTn>
                              </p:par>
                              <p:par>
                                <p:cTn id="35" presetID="5" presetClass="entr" presetSubtype="10" fill="hold"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checkerboard(across)">
                                      <p:cBhvr>
                                        <p:cTn id="37" dur="500"/>
                                        <p:tgtEl>
                                          <p:spTgt spid="18"/>
                                        </p:tgtEl>
                                      </p:cBhvr>
                                    </p:animEffect>
                                  </p:childTnLst>
                                </p:cTn>
                              </p:par>
                              <p:par>
                                <p:cTn id="38" presetID="5" presetClass="entr" presetSubtype="10" fill="hold" nodeType="with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checkerboard(across)">
                                      <p:cBhvr>
                                        <p:cTn id="40" dur="500"/>
                                        <p:tgtEl>
                                          <p:spTgt spid="19"/>
                                        </p:tgtEl>
                                      </p:cBhvr>
                                    </p:animEffect>
                                  </p:childTnLst>
                                </p:cTn>
                              </p:par>
                              <p:par>
                                <p:cTn id="41" presetID="5" presetClass="entr" presetSubtype="10" fill="hold" nodeType="with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checkerboard(across)">
                                      <p:cBhvr>
                                        <p:cTn id="43" dur="500"/>
                                        <p:tgtEl>
                                          <p:spTgt spid="20"/>
                                        </p:tgtEl>
                                      </p:cBhvr>
                                    </p:animEffect>
                                  </p:childTnLst>
                                </p:cTn>
                              </p:par>
                              <p:par>
                                <p:cTn id="44" presetID="5" presetClass="entr" presetSubtype="10" fill="hold" nodeType="with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checkerboard(across)">
                                      <p:cBhvr>
                                        <p:cTn id="46" dur="500"/>
                                        <p:tgtEl>
                                          <p:spTgt spid="21"/>
                                        </p:tgtEl>
                                      </p:cBhvr>
                                    </p:animEffect>
                                  </p:childTnLst>
                                </p:cTn>
                              </p:par>
                              <p:par>
                                <p:cTn id="47" presetID="5" presetClass="entr" presetSubtype="10" fill="hold" nodeType="with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checkerboard(across)">
                                      <p:cBhvr>
                                        <p:cTn id="49" dur="500"/>
                                        <p:tgtEl>
                                          <p:spTgt spid="22"/>
                                        </p:tgtEl>
                                      </p:cBhvr>
                                    </p:animEffect>
                                  </p:childTnLst>
                                </p:cTn>
                              </p:par>
                              <p:par>
                                <p:cTn id="50" presetID="5" presetClass="entr" presetSubtype="10" fill="hold" nodeType="with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checkerboard(across)">
                                      <p:cBhvr>
                                        <p:cTn id="52" dur="500"/>
                                        <p:tgtEl>
                                          <p:spTgt spid="23"/>
                                        </p:tgtEl>
                                      </p:cBhvr>
                                    </p:animEffect>
                                  </p:childTnLst>
                                </p:cTn>
                              </p:par>
                              <p:par>
                                <p:cTn id="53" presetID="5" presetClass="entr" presetSubtype="10" fill="hold" nodeType="with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checkerboard(across)">
                                      <p:cBhvr>
                                        <p:cTn id="55" dur="500"/>
                                        <p:tgtEl>
                                          <p:spTgt spid="24"/>
                                        </p:tgtEl>
                                      </p:cBhvr>
                                    </p:animEffect>
                                  </p:childTnLst>
                                </p:cTn>
                              </p:par>
                              <p:par>
                                <p:cTn id="56" presetID="5" presetClass="entr" presetSubtype="10" fill="hold" nodeType="with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checkerboard(across)">
                                      <p:cBhvr>
                                        <p:cTn id="58" dur="500"/>
                                        <p:tgtEl>
                                          <p:spTgt spid="25"/>
                                        </p:tgtEl>
                                      </p:cBhvr>
                                    </p:animEffect>
                                  </p:childTnLst>
                                </p:cTn>
                              </p:par>
                              <p:par>
                                <p:cTn id="59" presetID="5" presetClass="entr" presetSubtype="10" fill="hold" nodeType="with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checkerboard(across)">
                                      <p:cBhvr>
                                        <p:cTn id="61" dur="500"/>
                                        <p:tgtEl>
                                          <p:spTgt spid="26"/>
                                        </p:tgtEl>
                                      </p:cBhvr>
                                    </p:animEffect>
                                  </p:childTnLst>
                                </p:cTn>
                              </p:par>
                              <p:par>
                                <p:cTn id="62" presetID="5" presetClass="entr" presetSubtype="10" fill="hold" nodeType="withEffect">
                                  <p:stCondLst>
                                    <p:cond delay="0"/>
                                  </p:stCondLst>
                                  <p:childTnLst>
                                    <p:set>
                                      <p:cBhvr>
                                        <p:cTn id="63" dur="1" fill="hold">
                                          <p:stCondLst>
                                            <p:cond delay="0"/>
                                          </p:stCondLst>
                                        </p:cTn>
                                        <p:tgtEl>
                                          <p:spTgt spid="27"/>
                                        </p:tgtEl>
                                        <p:attrNameLst>
                                          <p:attrName>style.visibility</p:attrName>
                                        </p:attrNameLst>
                                      </p:cBhvr>
                                      <p:to>
                                        <p:strVal val="visible"/>
                                      </p:to>
                                    </p:set>
                                    <p:animEffect transition="in" filter="checkerboard(across)">
                                      <p:cBhvr>
                                        <p:cTn id="64" dur="500"/>
                                        <p:tgtEl>
                                          <p:spTgt spid="27"/>
                                        </p:tgtEl>
                                      </p:cBhvr>
                                    </p:animEffect>
                                  </p:childTnLst>
                                </p:cTn>
                              </p:par>
                              <p:par>
                                <p:cTn id="65" presetID="5" presetClass="entr" presetSubtype="10" fill="hold" nodeType="with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checkerboard(across)">
                                      <p:cBhvr>
                                        <p:cTn id="67" dur="500"/>
                                        <p:tgtEl>
                                          <p:spTgt spid="28"/>
                                        </p:tgtEl>
                                      </p:cBhvr>
                                    </p:animEffect>
                                  </p:childTnLst>
                                </p:cTn>
                              </p:par>
                              <p:par>
                                <p:cTn id="68" presetID="5" presetClass="entr" presetSubtype="10" fill="hold" nodeType="withEffect">
                                  <p:stCondLst>
                                    <p:cond delay="0"/>
                                  </p:stCondLst>
                                  <p:childTnLst>
                                    <p:set>
                                      <p:cBhvr>
                                        <p:cTn id="69" dur="1" fill="hold">
                                          <p:stCondLst>
                                            <p:cond delay="0"/>
                                          </p:stCondLst>
                                        </p:cTn>
                                        <p:tgtEl>
                                          <p:spTgt spid="29"/>
                                        </p:tgtEl>
                                        <p:attrNameLst>
                                          <p:attrName>style.visibility</p:attrName>
                                        </p:attrNameLst>
                                      </p:cBhvr>
                                      <p:to>
                                        <p:strVal val="visible"/>
                                      </p:to>
                                    </p:set>
                                    <p:animEffect transition="in" filter="checkerboard(across)">
                                      <p:cBhvr>
                                        <p:cTn id="70" dur="500"/>
                                        <p:tgtEl>
                                          <p:spTgt spid="29"/>
                                        </p:tgtEl>
                                      </p:cBhvr>
                                    </p:animEffect>
                                  </p:childTnLst>
                                </p:cTn>
                              </p:par>
                              <p:par>
                                <p:cTn id="71" presetID="5" presetClass="entr" presetSubtype="10" fill="hold" nodeType="withEffect">
                                  <p:stCondLst>
                                    <p:cond delay="0"/>
                                  </p:stCondLst>
                                  <p:childTnLst>
                                    <p:set>
                                      <p:cBhvr>
                                        <p:cTn id="72" dur="1" fill="hold">
                                          <p:stCondLst>
                                            <p:cond delay="0"/>
                                          </p:stCondLst>
                                        </p:cTn>
                                        <p:tgtEl>
                                          <p:spTgt spid="6"/>
                                        </p:tgtEl>
                                        <p:attrNameLst>
                                          <p:attrName>style.visibility</p:attrName>
                                        </p:attrNameLst>
                                      </p:cBhvr>
                                      <p:to>
                                        <p:strVal val="visible"/>
                                      </p:to>
                                    </p:set>
                                    <p:animEffect transition="in" filter="checkerboard(across)">
                                      <p:cBhvr>
                                        <p:cTn id="73" dur="500"/>
                                        <p:tgtEl>
                                          <p:spTgt spid="6"/>
                                        </p:tgtEl>
                                      </p:cBhvr>
                                    </p:animEffect>
                                  </p:childTnLst>
                                </p:cTn>
                              </p:par>
                              <p:par>
                                <p:cTn id="74" presetID="5" presetClass="entr" presetSubtype="10" fill="hold" nodeType="withEffect">
                                  <p:stCondLst>
                                    <p:cond delay="0"/>
                                  </p:stCondLst>
                                  <p:childTnLst>
                                    <p:set>
                                      <p:cBhvr>
                                        <p:cTn id="75" dur="1" fill="hold">
                                          <p:stCondLst>
                                            <p:cond delay="0"/>
                                          </p:stCondLst>
                                        </p:cTn>
                                        <p:tgtEl>
                                          <p:spTgt spid="55"/>
                                        </p:tgtEl>
                                        <p:attrNameLst>
                                          <p:attrName>style.visibility</p:attrName>
                                        </p:attrNameLst>
                                      </p:cBhvr>
                                      <p:to>
                                        <p:strVal val="visible"/>
                                      </p:to>
                                    </p:set>
                                    <p:animEffect transition="in" filter="checkerboard(across)">
                                      <p:cBhvr>
                                        <p:cTn id="76" dur="500"/>
                                        <p:tgtEl>
                                          <p:spTgt spid="55"/>
                                        </p:tgtEl>
                                      </p:cBhvr>
                                    </p:animEffect>
                                  </p:childTnLst>
                                </p:cTn>
                              </p:par>
                              <p:par>
                                <p:cTn id="77" presetID="5" presetClass="entr" presetSubtype="10" fill="hold" grpId="0" nodeType="withEffect">
                                  <p:stCondLst>
                                    <p:cond delay="0"/>
                                  </p:stCondLst>
                                  <p:childTnLst>
                                    <p:set>
                                      <p:cBhvr>
                                        <p:cTn id="78" dur="1" fill="hold">
                                          <p:stCondLst>
                                            <p:cond delay="0"/>
                                          </p:stCondLst>
                                        </p:cTn>
                                        <p:tgtEl>
                                          <p:spTgt spid="60"/>
                                        </p:tgtEl>
                                        <p:attrNameLst>
                                          <p:attrName>style.visibility</p:attrName>
                                        </p:attrNameLst>
                                      </p:cBhvr>
                                      <p:to>
                                        <p:strVal val="visible"/>
                                      </p:to>
                                    </p:set>
                                    <p:animEffect transition="in" filter="checkerboard(across)">
                                      <p:cBhvr>
                                        <p:cTn id="79" dur="500"/>
                                        <p:tgtEl>
                                          <p:spTgt spid="60"/>
                                        </p:tgtEl>
                                      </p:cBhvr>
                                    </p:animEffect>
                                  </p:childTnLst>
                                </p:cTn>
                              </p:par>
                            </p:childTnLst>
                          </p:cTn>
                        </p:par>
                      </p:childTnLst>
                    </p:cTn>
                  </p:par>
                  <p:par>
                    <p:cTn id="80" fill="hold">
                      <p:stCondLst>
                        <p:cond delay="indefinite"/>
                      </p:stCondLst>
                      <p:childTnLst>
                        <p:par>
                          <p:cTn id="81" fill="hold">
                            <p:stCondLst>
                              <p:cond delay="0"/>
                            </p:stCondLst>
                            <p:childTnLst>
                              <p:par>
                                <p:cTn id="82" presetID="5" presetClass="entr" presetSubtype="10" fill="hold" grpId="0" nodeType="clickEffect">
                                  <p:stCondLst>
                                    <p:cond delay="0"/>
                                  </p:stCondLst>
                                  <p:childTnLst>
                                    <p:set>
                                      <p:cBhvr>
                                        <p:cTn id="83" dur="1" fill="hold">
                                          <p:stCondLst>
                                            <p:cond delay="0"/>
                                          </p:stCondLst>
                                        </p:cTn>
                                        <p:tgtEl>
                                          <p:spTgt spid="31"/>
                                        </p:tgtEl>
                                        <p:attrNameLst>
                                          <p:attrName>style.visibility</p:attrName>
                                        </p:attrNameLst>
                                      </p:cBhvr>
                                      <p:to>
                                        <p:strVal val="visible"/>
                                      </p:to>
                                    </p:set>
                                    <p:animEffect transition="in" filter="checkerboard(across)">
                                      <p:cBhvr>
                                        <p:cTn id="84" dur="500"/>
                                        <p:tgtEl>
                                          <p:spTgt spid="31"/>
                                        </p:tgtEl>
                                      </p:cBhvr>
                                    </p:animEffect>
                                  </p:childTnLst>
                                </p:cTn>
                              </p:par>
                            </p:childTnLst>
                          </p:cTn>
                        </p:par>
                      </p:childTnLst>
                    </p:cTn>
                  </p:par>
                  <p:par>
                    <p:cTn id="85" fill="hold">
                      <p:stCondLst>
                        <p:cond delay="indefinite"/>
                      </p:stCondLst>
                      <p:childTnLst>
                        <p:par>
                          <p:cTn id="86" fill="hold">
                            <p:stCondLst>
                              <p:cond delay="0"/>
                            </p:stCondLst>
                            <p:childTnLst>
                              <p:par>
                                <p:cTn id="87" presetID="5" presetClass="entr" presetSubtype="10" fill="hold" grpId="0" nodeType="clickEffect">
                                  <p:stCondLst>
                                    <p:cond delay="0"/>
                                  </p:stCondLst>
                                  <p:childTnLst>
                                    <p:set>
                                      <p:cBhvr>
                                        <p:cTn id="88" dur="1" fill="hold">
                                          <p:stCondLst>
                                            <p:cond delay="0"/>
                                          </p:stCondLst>
                                        </p:cTn>
                                        <p:tgtEl>
                                          <p:spTgt spid="56"/>
                                        </p:tgtEl>
                                        <p:attrNameLst>
                                          <p:attrName>style.visibility</p:attrName>
                                        </p:attrNameLst>
                                      </p:cBhvr>
                                      <p:to>
                                        <p:strVal val="visible"/>
                                      </p:to>
                                    </p:set>
                                    <p:animEffect transition="in" filter="checkerboard(across)">
                                      <p:cBhvr>
                                        <p:cTn id="89" dur="500"/>
                                        <p:tgtEl>
                                          <p:spTgt spid="56"/>
                                        </p:tgtEl>
                                      </p:cBhvr>
                                    </p:animEffect>
                                  </p:childTnLst>
                                </p:cTn>
                              </p:par>
                            </p:childTnLst>
                          </p:cTn>
                        </p:par>
                      </p:childTnLst>
                    </p:cTn>
                  </p:par>
                  <p:par>
                    <p:cTn id="90" fill="hold">
                      <p:stCondLst>
                        <p:cond delay="indefinite"/>
                      </p:stCondLst>
                      <p:childTnLst>
                        <p:par>
                          <p:cTn id="91" fill="hold">
                            <p:stCondLst>
                              <p:cond delay="0"/>
                            </p:stCondLst>
                            <p:childTnLst>
                              <p:par>
                                <p:cTn id="92" presetID="5" presetClass="entr" presetSubtype="10" fill="hold" grpId="0" nodeType="clickEffect">
                                  <p:stCondLst>
                                    <p:cond delay="0"/>
                                  </p:stCondLst>
                                  <p:childTnLst>
                                    <p:set>
                                      <p:cBhvr>
                                        <p:cTn id="93" dur="1" fill="hold">
                                          <p:stCondLst>
                                            <p:cond delay="0"/>
                                          </p:stCondLst>
                                        </p:cTn>
                                        <p:tgtEl>
                                          <p:spTgt spid="61"/>
                                        </p:tgtEl>
                                        <p:attrNameLst>
                                          <p:attrName>style.visibility</p:attrName>
                                        </p:attrNameLst>
                                      </p:cBhvr>
                                      <p:to>
                                        <p:strVal val="visible"/>
                                      </p:to>
                                    </p:set>
                                    <p:animEffect transition="in" filter="checkerboard(across)">
                                      <p:cBhvr>
                                        <p:cTn id="94" dur="500"/>
                                        <p:tgtEl>
                                          <p:spTgt spid="61"/>
                                        </p:tgtEl>
                                      </p:cBhvr>
                                    </p:animEffect>
                                  </p:childTnLst>
                                </p:cTn>
                              </p:par>
                              <p:par>
                                <p:cTn id="95" presetID="5" presetClass="entr" presetSubtype="10" fill="hold" grpId="0" nodeType="withEffect">
                                  <p:stCondLst>
                                    <p:cond delay="0"/>
                                  </p:stCondLst>
                                  <p:childTnLst>
                                    <p:set>
                                      <p:cBhvr>
                                        <p:cTn id="96" dur="1" fill="hold">
                                          <p:stCondLst>
                                            <p:cond delay="0"/>
                                          </p:stCondLst>
                                        </p:cTn>
                                        <p:tgtEl>
                                          <p:spTgt spid="57"/>
                                        </p:tgtEl>
                                        <p:attrNameLst>
                                          <p:attrName>style.visibility</p:attrName>
                                        </p:attrNameLst>
                                      </p:cBhvr>
                                      <p:to>
                                        <p:strVal val="visible"/>
                                      </p:to>
                                    </p:set>
                                    <p:animEffect transition="in" filter="checkerboard(across)">
                                      <p:cBhvr>
                                        <p:cTn id="97" dur="500"/>
                                        <p:tgtEl>
                                          <p:spTgt spid="57"/>
                                        </p:tgtEl>
                                      </p:cBhvr>
                                    </p:animEffect>
                                  </p:childTnLst>
                                </p:cTn>
                              </p:par>
                              <p:par>
                                <p:cTn id="98" presetID="5" presetClass="entr" presetSubtype="10" fill="hold" grpId="0" nodeType="withEffect">
                                  <p:stCondLst>
                                    <p:cond delay="0"/>
                                  </p:stCondLst>
                                  <p:childTnLst>
                                    <p:set>
                                      <p:cBhvr>
                                        <p:cTn id="99" dur="1" fill="hold">
                                          <p:stCondLst>
                                            <p:cond delay="0"/>
                                          </p:stCondLst>
                                        </p:cTn>
                                        <p:tgtEl>
                                          <p:spTgt spid="58"/>
                                        </p:tgtEl>
                                        <p:attrNameLst>
                                          <p:attrName>style.visibility</p:attrName>
                                        </p:attrNameLst>
                                      </p:cBhvr>
                                      <p:to>
                                        <p:strVal val="visible"/>
                                      </p:to>
                                    </p:set>
                                    <p:animEffect transition="in" filter="checkerboard(across)">
                                      <p:cBhvr>
                                        <p:cTn id="100" dur="500"/>
                                        <p:tgtEl>
                                          <p:spTgt spid="58"/>
                                        </p:tgtEl>
                                      </p:cBhvr>
                                    </p:animEffect>
                                  </p:childTnLst>
                                </p:cTn>
                              </p:par>
                            </p:childTnLst>
                          </p:cTn>
                        </p:par>
                      </p:childTnLst>
                    </p:cTn>
                  </p:par>
                  <p:par>
                    <p:cTn id="101" fill="hold">
                      <p:stCondLst>
                        <p:cond delay="indefinite"/>
                      </p:stCondLst>
                      <p:childTnLst>
                        <p:par>
                          <p:cTn id="102" fill="hold">
                            <p:stCondLst>
                              <p:cond delay="0"/>
                            </p:stCondLst>
                            <p:childTnLst>
                              <p:par>
                                <p:cTn id="103" presetID="5" presetClass="entr" presetSubtype="10" fill="hold" grpId="0" nodeType="clickEffect">
                                  <p:stCondLst>
                                    <p:cond delay="0"/>
                                  </p:stCondLst>
                                  <p:childTnLst>
                                    <p:set>
                                      <p:cBhvr>
                                        <p:cTn id="104" dur="1" fill="hold">
                                          <p:stCondLst>
                                            <p:cond delay="0"/>
                                          </p:stCondLst>
                                        </p:cTn>
                                        <p:tgtEl>
                                          <p:spTgt spid="63"/>
                                        </p:tgtEl>
                                        <p:attrNameLst>
                                          <p:attrName>style.visibility</p:attrName>
                                        </p:attrNameLst>
                                      </p:cBhvr>
                                      <p:to>
                                        <p:strVal val="visible"/>
                                      </p:to>
                                    </p:set>
                                    <p:animEffect transition="in" filter="checkerboard(across)">
                                      <p:cBhvr>
                                        <p:cTn id="105" dur="500"/>
                                        <p:tgtEl>
                                          <p:spTgt spid="63"/>
                                        </p:tgtEl>
                                      </p:cBhvr>
                                    </p:animEffect>
                                  </p:childTnLst>
                                </p:cTn>
                              </p:par>
                              <p:par>
                                <p:cTn id="106" presetID="5" presetClass="entr" presetSubtype="10" fill="hold" grpId="0" nodeType="withEffect">
                                  <p:stCondLst>
                                    <p:cond delay="0"/>
                                  </p:stCondLst>
                                  <p:childTnLst>
                                    <p:set>
                                      <p:cBhvr>
                                        <p:cTn id="107" dur="1" fill="hold">
                                          <p:stCondLst>
                                            <p:cond delay="0"/>
                                          </p:stCondLst>
                                        </p:cTn>
                                        <p:tgtEl>
                                          <p:spTgt spid="64"/>
                                        </p:tgtEl>
                                        <p:attrNameLst>
                                          <p:attrName>style.visibility</p:attrName>
                                        </p:attrNameLst>
                                      </p:cBhvr>
                                      <p:to>
                                        <p:strVal val="visible"/>
                                      </p:to>
                                    </p:set>
                                    <p:animEffect transition="in" filter="checkerboard(across)">
                                      <p:cBhvr>
                                        <p:cTn id="108" dur="500"/>
                                        <p:tgtEl>
                                          <p:spTgt spid="64"/>
                                        </p:tgtEl>
                                      </p:cBhvr>
                                    </p:animEffect>
                                  </p:childTnLst>
                                </p:cTn>
                              </p:par>
                              <p:par>
                                <p:cTn id="109" presetID="5" presetClass="entr" presetSubtype="10" fill="hold" nodeType="withEffect">
                                  <p:stCondLst>
                                    <p:cond delay="0"/>
                                  </p:stCondLst>
                                  <p:childTnLst>
                                    <p:set>
                                      <p:cBhvr>
                                        <p:cTn id="110" dur="1" fill="hold">
                                          <p:stCondLst>
                                            <p:cond delay="0"/>
                                          </p:stCondLst>
                                        </p:cTn>
                                        <p:tgtEl>
                                          <p:spTgt spid="66"/>
                                        </p:tgtEl>
                                        <p:attrNameLst>
                                          <p:attrName>style.visibility</p:attrName>
                                        </p:attrNameLst>
                                      </p:cBhvr>
                                      <p:to>
                                        <p:strVal val="visible"/>
                                      </p:to>
                                    </p:set>
                                    <p:animEffect transition="in" filter="checkerboard(across)">
                                      <p:cBhvr>
                                        <p:cTn id="111" dur="500"/>
                                        <p:tgtEl>
                                          <p:spTgt spid="66"/>
                                        </p:tgtEl>
                                      </p:cBhvr>
                                    </p:animEffect>
                                  </p:childTnLst>
                                </p:cTn>
                              </p:par>
                            </p:childTnLst>
                          </p:cTn>
                        </p:par>
                      </p:childTnLst>
                    </p:cTn>
                  </p:par>
                  <p:par>
                    <p:cTn id="112" fill="hold">
                      <p:stCondLst>
                        <p:cond delay="indefinite"/>
                      </p:stCondLst>
                      <p:childTnLst>
                        <p:par>
                          <p:cTn id="113" fill="hold">
                            <p:stCondLst>
                              <p:cond delay="0"/>
                            </p:stCondLst>
                            <p:childTnLst>
                              <p:par>
                                <p:cTn id="114" presetID="5" presetClass="entr" presetSubtype="10" fill="hold" grpId="0" nodeType="clickEffect">
                                  <p:stCondLst>
                                    <p:cond delay="0"/>
                                  </p:stCondLst>
                                  <p:childTnLst>
                                    <p:set>
                                      <p:cBhvr>
                                        <p:cTn id="115" dur="1" fill="hold">
                                          <p:stCondLst>
                                            <p:cond delay="0"/>
                                          </p:stCondLst>
                                        </p:cTn>
                                        <p:tgtEl>
                                          <p:spTgt spid="62"/>
                                        </p:tgtEl>
                                        <p:attrNameLst>
                                          <p:attrName>style.visibility</p:attrName>
                                        </p:attrNameLst>
                                      </p:cBhvr>
                                      <p:to>
                                        <p:strVal val="visible"/>
                                      </p:to>
                                    </p:set>
                                    <p:animEffect transition="in" filter="checkerboard(across)">
                                      <p:cBhvr>
                                        <p:cTn id="116" dur="500"/>
                                        <p:tgtEl>
                                          <p:spTgt spid="62"/>
                                        </p:tgtEl>
                                      </p:cBhvr>
                                    </p:animEffect>
                                  </p:childTnLst>
                                </p:cTn>
                              </p:par>
                              <p:par>
                                <p:cTn id="117" presetID="5" presetClass="exit" presetSubtype="10" fill="hold" grpId="1" nodeType="withEffect">
                                  <p:stCondLst>
                                    <p:cond delay="0"/>
                                  </p:stCondLst>
                                  <p:childTnLst>
                                    <p:animEffect transition="out" filter="checkerboard(across)">
                                      <p:cBhvr>
                                        <p:cTn id="118" dur="500"/>
                                        <p:tgtEl>
                                          <p:spTgt spid="58"/>
                                        </p:tgtEl>
                                      </p:cBhvr>
                                    </p:animEffect>
                                    <p:set>
                                      <p:cBhvr>
                                        <p:cTn id="119" dur="1" fill="hold">
                                          <p:stCondLst>
                                            <p:cond delay="499"/>
                                          </p:stCondLst>
                                        </p:cTn>
                                        <p:tgtEl>
                                          <p:spTgt spid="58"/>
                                        </p:tgtEl>
                                        <p:attrNameLst>
                                          <p:attrName>style.visibility</p:attrName>
                                        </p:attrNameLst>
                                      </p:cBhvr>
                                      <p:to>
                                        <p:strVal val="hidden"/>
                                      </p:to>
                                    </p:set>
                                  </p:childTnLst>
                                </p:cTn>
                              </p:par>
                            </p:childTnLst>
                          </p:cTn>
                        </p:par>
                      </p:childTnLst>
                    </p:cTn>
                  </p:par>
                  <p:par>
                    <p:cTn id="120" fill="hold">
                      <p:stCondLst>
                        <p:cond delay="indefinite"/>
                      </p:stCondLst>
                      <p:childTnLst>
                        <p:par>
                          <p:cTn id="121" fill="hold">
                            <p:stCondLst>
                              <p:cond delay="0"/>
                            </p:stCondLst>
                            <p:childTnLst>
                              <p:par>
                                <p:cTn id="122" presetID="5" presetClass="entr" presetSubtype="10" fill="hold" grpId="0" nodeType="clickEffect">
                                  <p:stCondLst>
                                    <p:cond delay="0"/>
                                  </p:stCondLst>
                                  <p:childTnLst>
                                    <p:set>
                                      <p:cBhvr>
                                        <p:cTn id="123" dur="1" fill="hold">
                                          <p:stCondLst>
                                            <p:cond delay="0"/>
                                          </p:stCondLst>
                                        </p:cTn>
                                        <p:tgtEl>
                                          <p:spTgt spid="67"/>
                                        </p:tgtEl>
                                        <p:attrNameLst>
                                          <p:attrName>style.visibility</p:attrName>
                                        </p:attrNameLst>
                                      </p:cBhvr>
                                      <p:to>
                                        <p:strVal val="visible"/>
                                      </p:to>
                                    </p:set>
                                    <p:animEffect transition="in" filter="checkerboard(across)">
                                      <p:cBhvr>
                                        <p:cTn id="124"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31" grpId="0" animBg="1"/>
      <p:bldP spid="56" grpId="0"/>
      <p:bldP spid="57" grpId="0" animBg="1"/>
      <p:bldP spid="58" grpId="0" animBg="1"/>
      <p:bldP spid="58" grpId="1" animBg="1"/>
      <p:bldP spid="60" grpId="0"/>
      <p:bldP spid="61" grpId="0"/>
      <p:bldP spid="62" grpId="0" animBg="1"/>
      <p:bldP spid="64" grpId="0"/>
      <p:bldP spid="6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TotalTime>
  <Words>820</Words>
  <Application>Microsoft Office PowerPoint</Application>
  <PresentationFormat>On-screen Show (4:3)</PresentationFormat>
  <Paragraphs>103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15.2 Regulation of Transcription &amp; Translation</vt:lpstr>
      <vt:lpstr>Learning Objectives</vt:lpstr>
      <vt:lpstr>Recap of 15.1</vt:lpstr>
      <vt:lpstr>Slide 4</vt:lpstr>
      <vt:lpstr>Gene expression</vt:lpstr>
      <vt:lpstr>Gene Expression</vt:lpstr>
      <vt:lpstr>Transcription Factors</vt:lpstr>
      <vt:lpstr>How do the Transcription Factors Work?</vt:lpstr>
      <vt:lpstr>Slide 9</vt:lpstr>
      <vt:lpstr>hormones</vt:lpstr>
      <vt:lpstr>There are 2 Mechanisms of Hormone Action</vt:lpstr>
      <vt:lpstr>Hormones like oestrogen can switch on a gene and start transcription.  They do this by binding to their receptor on the transcription factor.  This changes the transcription factors shape, and thus releases the inhibitor molecule.  The transcription factor can then bind to DNA, starting up the process of transcription.  </vt:lpstr>
      <vt:lpstr>Slide 13</vt:lpstr>
      <vt:lpstr>Using siRNA to Prevent Gene Expression</vt:lpstr>
      <vt:lpstr>siRNA</vt:lpstr>
      <vt:lpstr>siRNA inhibits translation of mRNA and turns genes OFF</vt:lpstr>
      <vt:lpstr>Uses of siRNA</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 Regulation of Transcription &amp; Translation</dc:title>
  <dc:creator> </dc:creator>
  <cp:lastModifiedBy> </cp:lastModifiedBy>
  <cp:revision>15</cp:revision>
  <dcterms:created xsi:type="dcterms:W3CDTF">2010-03-09T12:13:30Z</dcterms:created>
  <dcterms:modified xsi:type="dcterms:W3CDTF">2010-03-09T15:04:31Z</dcterms:modified>
</cp:coreProperties>
</file>