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8F6-2297-42B9-965A-5D700FCED75E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FFB-E57B-430C-80F7-AE4FC97551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8F6-2297-42B9-965A-5D700FCED75E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FFB-E57B-430C-80F7-AE4FC97551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8F6-2297-42B9-965A-5D700FCED75E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FFB-E57B-430C-80F7-AE4FC97551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8F6-2297-42B9-965A-5D700FCED75E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FFB-E57B-430C-80F7-AE4FC97551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8F6-2297-42B9-965A-5D700FCED75E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FFB-E57B-430C-80F7-AE4FC97551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8F6-2297-42B9-965A-5D700FCED75E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FFB-E57B-430C-80F7-AE4FC97551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8F6-2297-42B9-965A-5D700FCED75E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FFB-E57B-430C-80F7-AE4FC97551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8F6-2297-42B9-965A-5D700FCED75E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FFB-E57B-430C-80F7-AE4FC97551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8F6-2297-42B9-965A-5D700FCED75E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FFB-E57B-430C-80F7-AE4FC97551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8F6-2297-42B9-965A-5D700FCED75E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FFB-E57B-430C-80F7-AE4FC97551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8F6-2297-42B9-965A-5D700FCED75E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6DEFFB-E57B-430C-80F7-AE4FC97551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C88F6-2297-42B9-965A-5D700FCED75E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6DEFFB-E57B-430C-80F7-AE4FC97551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loon%20video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Evidence of relationships between organisms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000" dirty="0" smtClean="0"/>
              <a:t>15.2 Courtship behaviour</a:t>
            </a:r>
            <a:endParaRPr lang="en-GB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1744"/>
            <a:ext cx="3829048" cy="3752856"/>
          </a:xfrm>
        </p:spPr>
        <p:txBody>
          <a:bodyPr/>
          <a:lstStyle/>
          <a:p>
            <a:r>
              <a:rPr lang="en-GB" dirty="0" smtClean="0"/>
              <a:t>The male needs to be sure that the  female is sexually receptive at the time.</a:t>
            </a:r>
            <a:endParaRPr lang="en-GB" dirty="0"/>
          </a:p>
        </p:txBody>
      </p:sp>
      <p:pic>
        <p:nvPicPr>
          <p:cNvPr id="18434" name="Picture 2" descr="http://www.cartoonstock.com/newscartoons/cartoonists/cgo/lowres/cgon91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00240"/>
            <a:ext cx="3919544" cy="463586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/>
              <a:t>Why such elaborate and prolonged courtship displays?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/>
              <a:t>Why such elaborate and prolonged courtship displays?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3757610" cy="4252922"/>
          </a:xfrm>
        </p:spPr>
        <p:txBody>
          <a:bodyPr/>
          <a:lstStyle/>
          <a:p>
            <a:r>
              <a:rPr lang="en-GB" dirty="0" smtClean="0"/>
              <a:t>The quality of the display may make the female more likely to choose a particular male.</a:t>
            </a:r>
            <a:endParaRPr lang="en-GB" dirty="0"/>
          </a:p>
        </p:txBody>
      </p:sp>
      <p:pic>
        <p:nvPicPr>
          <p:cNvPr id="1026" name="Picture 2" descr="http://www.ecuador-travel.net/biodiversity.birds-booby12.jpg"/>
          <p:cNvPicPr>
            <a:picLocks noChangeAspect="1" noChangeArrowheads="1"/>
          </p:cNvPicPr>
          <p:nvPr/>
        </p:nvPicPr>
        <p:blipFill>
          <a:blip r:embed="rId2"/>
          <a:srcRect t="7564"/>
          <a:stretch>
            <a:fillRect/>
          </a:stretch>
        </p:blipFill>
        <p:spPr bwMode="auto">
          <a:xfrm>
            <a:off x="5643570" y="1857364"/>
            <a:ext cx="3254788" cy="2273039"/>
          </a:xfrm>
          <a:prstGeom prst="rect">
            <a:avLst/>
          </a:prstGeom>
          <a:noFill/>
        </p:spPr>
      </p:pic>
      <p:pic>
        <p:nvPicPr>
          <p:cNvPr id="1028" name="Picture 4" descr="http://l.yimg.com/img.tv.yahoo.com/tv/us/img/site/81/22/0000038122_20070301141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008"/>
            <a:ext cx="3670239" cy="2071678"/>
          </a:xfrm>
          <a:prstGeom prst="rect">
            <a:avLst/>
          </a:prstGeom>
          <a:noFill/>
        </p:spPr>
      </p:pic>
      <p:pic>
        <p:nvPicPr>
          <p:cNvPr id="1030" name="Picture 6" descr="http://www.discovergalapagos.com/PhotoJournal/frigat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929066"/>
            <a:ext cx="381000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style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P215 – 217 </a:t>
            </a:r>
          </a:p>
          <a:p>
            <a:r>
              <a:rPr lang="en-GB" dirty="0" smtClean="0"/>
              <a:t>Answer all questions – finish for homework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Students should understand the following:</a:t>
            </a:r>
          </a:p>
          <a:p>
            <a:r>
              <a:rPr lang="en-GB" dirty="0" smtClean="0"/>
              <a:t>Courtship behaviour as a necessary precursor to successful mating.  The role of courtship in species recognition.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Students should understand the following:</a:t>
            </a:r>
          </a:p>
          <a:p>
            <a:r>
              <a:rPr lang="en-GB" dirty="0" smtClean="0"/>
              <a:t>Courtship behaviour as a necessary precursor to successful mating.  The role of courtship in species recognition.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Just as the physical and chemical make-up of organisms help them to distinguish member of their own species, so does </a:t>
            </a:r>
            <a:r>
              <a:rPr lang="en-GB" dirty="0" smtClean="0">
                <a:solidFill>
                  <a:srgbClr val="FF0000"/>
                </a:solidFill>
              </a:rPr>
              <a:t>behaviour</a:t>
            </a:r>
            <a:r>
              <a:rPr lang="en-GB" dirty="0" smtClean="0"/>
              <a:t>. </a:t>
            </a:r>
          </a:p>
          <a:p>
            <a:endParaRPr lang="en-GB" sz="800" dirty="0" smtClean="0"/>
          </a:p>
          <a:p>
            <a:r>
              <a:rPr lang="en-GB" dirty="0" smtClean="0"/>
              <a:t>Individuals can recognise their own species  by the way they act.</a:t>
            </a:r>
          </a:p>
          <a:p>
            <a:endParaRPr lang="en-GB" sz="800" dirty="0" smtClean="0"/>
          </a:p>
          <a:p>
            <a:r>
              <a:rPr lang="en-GB" dirty="0" smtClean="0"/>
              <a:t>Most behaviour is genetically determined.</a:t>
            </a:r>
          </a:p>
          <a:p>
            <a:endParaRPr lang="en-GB" sz="800" dirty="0" smtClean="0"/>
          </a:p>
          <a:p>
            <a:r>
              <a:rPr lang="en-GB" dirty="0" smtClean="0"/>
              <a:t>When it comes to </a:t>
            </a:r>
            <a:r>
              <a:rPr lang="en-GB" dirty="0" smtClean="0"/>
              <a:t>survival, courtship </a:t>
            </a:r>
            <a:r>
              <a:rPr lang="en-GB" dirty="0" smtClean="0"/>
              <a:t>and mating are essential.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Why is courtship behaviour necessary?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It enables individuals to:</a:t>
            </a:r>
          </a:p>
          <a:p>
            <a:pPr>
              <a:buNone/>
            </a:pPr>
            <a:endParaRPr lang="en-GB" sz="800" dirty="0" smtClean="0"/>
          </a:p>
          <a:p>
            <a:r>
              <a:rPr lang="en-GB" dirty="0" smtClean="0"/>
              <a:t>Recognise members of their own species</a:t>
            </a:r>
          </a:p>
          <a:p>
            <a:pPr lvl="1"/>
            <a:r>
              <a:rPr lang="en-GB" dirty="0" smtClean="0"/>
              <a:t>In order to produce fertile offspring</a:t>
            </a:r>
          </a:p>
          <a:p>
            <a:pPr lvl="1"/>
            <a:endParaRPr lang="en-GB" sz="800" dirty="0" smtClean="0"/>
          </a:p>
          <a:p>
            <a:r>
              <a:rPr lang="en-GB" dirty="0" smtClean="0"/>
              <a:t>Identify a mate that is capable of breeding</a:t>
            </a:r>
          </a:p>
          <a:p>
            <a:pPr lvl="1"/>
            <a:r>
              <a:rPr lang="en-GB" dirty="0" smtClean="0"/>
              <a:t>Need to be sexually mature, fertile and receptive</a:t>
            </a:r>
          </a:p>
          <a:p>
            <a:pPr lvl="1"/>
            <a:endParaRPr lang="en-GB" sz="800" dirty="0" smtClean="0"/>
          </a:p>
          <a:p>
            <a:r>
              <a:rPr lang="en-GB" dirty="0" smtClean="0"/>
              <a:t>Choose a strong and healthy mate</a:t>
            </a:r>
          </a:p>
          <a:p>
            <a:pPr lvl="1"/>
            <a:endParaRPr lang="en-GB" sz="800" dirty="0" smtClean="0"/>
          </a:p>
          <a:p>
            <a:r>
              <a:rPr lang="en-GB" dirty="0" smtClean="0"/>
              <a:t>Approach each other closely without triggering aggression</a:t>
            </a:r>
          </a:p>
          <a:p>
            <a:pPr lvl="1"/>
            <a:endParaRPr lang="en-GB" sz="800" dirty="0" smtClean="0"/>
          </a:p>
          <a:p>
            <a:r>
              <a:rPr lang="en-GB" dirty="0" smtClean="0"/>
              <a:t>Form a pair bond and synchronised mating</a:t>
            </a:r>
          </a:p>
          <a:p>
            <a:pPr lvl="1"/>
            <a:r>
              <a:rPr lang="en-GB" dirty="0" smtClean="0"/>
              <a:t>Leading to successful mating and raising of offspring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Courtship rituals</a:t>
            </a:r>
            <a:endParaRPr lang="en-GB" dirty="0"/>
          </a:p>
        </p:txBody>
      </p:sp>
      <p:pic>
        <p:nvPicPr>
          <p:cNvPr id="1030" name="Picture 6" descr="http://www.cartoonstock.com/newscartoons/cartoonists/jlv/lowres/jlvn473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928802"/>
            <a:ext cx="3590925" cy="38100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hlinkClick r:id="rId3" action="ppaction://hlinkfile"/>
              </a:rPr>
              <a:t>loon song video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Courtship rituals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Visual signals – colourful plumage</a:t>
            </a:r>
          </a:p>
          <a:p>
            <a:endParaRPr lang="en-GB" dirty="0"/>
          </a:p>
        </p:txBody>
      </p:sp>
      <p:pic>
        <p:nvPicPr>
          <p:cNvPr id="4" name="Picture 2" descr="http://subjunctive.net/photoblog/2003/peacock-wooing-peah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143248"/>
            <a:ext cx="3241052" cy="2786058"/>
          </a:xfrm>
          <a:prstGeom prst="rect">
            <a:avLst/>
          </a:prstGeom>
          <a:noFill/>
        </p:spPr>
      </p:pic>
      <p:pic>
        <p:nvPicPr>
          <p:cNvPr id="17410" name="Picture 2" descr="http://www.smh.com.au/ffximage/2005/11/03/bird_wideweb__430x327,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4095750" cy="3114675"/>
          </a:xfrm>
          <a:prstGeom prst="rect">
            <a:avLst/>
          </a:prstGeom>
          <a:noFill/>
        </p:spPr>
      </p:pic>
      <p:pic>
        <p:nvPicPr>
          <p:cNvPr id="17412" name="Picture 4" descr="http://www.statesymbolsusa.org/IMAGES/Pennsylvania/firefly_pennsylvania3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0"/>
            <a:ext cx="3286116" cy="2135975"/>
          </a:xfrm>
          <a:prstGeom prst="rect">
            <a:avLst/>
          </a:prstGeom>
          <a:noFill/>
        </p:spPr>
      </p:pic>
      <p:pic>
        <p:nvPicPr>
          <p:cNvPr id="17414" name="Picture 6" descr="http://www.cartoonstock.com/lowres/jlo0003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3698" y="3143248"/>
            <a:ext cx="426030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Courtship rituals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Behaviour – e.g. courtship dances, nest building</a:t>
            </a:r>
          </a:p>
          <a:p>
            <a:endParaRPr lang="en-GB" dirty="0"/>
          </a:p>
        </p:txBody>
      </p:sp>
      <p:pic>
        <p:nvPicPr>
          <p:cNvPr id="4" name="Picture 4" descr="http://www.wherelightmeetsdark.com/images/pagemaster/satin_bowerbird_bower_2.jpg"/>
          <p:cNvPicPr>
            <a:picLocks noChangeAspect="1" noChangeArrowheads="1"/>
          </p:cNvPicPr>
          <p:nvPr/>
        </p:nvPicPr>
        <p:blipFill>
          <a:blip r:embed="rId2"/>
          <a:srcRect b="7852"/>
          <a:stretch>
            <a:fillRect/>
          </a:stretch>
        </p:blipFill>
        <p:spPr bwMode="auto">
          <a:xfrm>
            <a:off x="4714876" y="3286124"/>
            <a:ext cx="3957785" cy="2571744"/>
          </a:xfrm>
          <a:prstGeom prst="rect">
            <a:avLst/>
          </a:prstGeom>
          <a:noFill/>
        </p:spPr>
      </p:pic>
      <p:pic>
        <p:nvPicPr>
          <p:cNvPr id="16386" name="Picture 2" descr="http://www.wildaboutbritain.co.uk/gallery/files/3/1/5/0/552GCgrebe23M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4000528" cy="28590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85789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				Bower bird nest</a:t>
            </a:r>
          </a:p>
          <a:p>
            <a:r>
              <a:rPr lang="en-GB" dirty="0" smtClean="0"/>
              <a:t>Great crested grebe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en-GB" b="1" smtClean="0"/>
              <a:t>Pheromones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62136"/>
            <a:ext cx="3543296" cy="4110070"/>
          </a:xfrm>
        </p:spPr>
        <p:txBody>
          <a:bodyPr>
            <a:normAutofit/>
          </a:bodyPr>
          <a:lstStyle/>
          <a:p>
            <a:r>
              <a:rPr lang="en-GB" dirty="0" smtClean="0"/>
              <a:t>Pheromones are chemicals released by an organism into its environment enabling it to communicate with other members of </a:t>
            </a:r>
            <a:r>
              <a:rPr lang="en-GB" b="1" dirty="0" smtClean="0"/>
              <a:t>its own species</a:t>
            </a:r>
            <a:r>
              <a:rPr lang="en-GB" dirty="0" smtClean="0"/>
              <a:t>. 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 descr="http://www.shef.ac.uk/aps/mbiolsci/stuart-hutchinson/pharclose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785926"/>
            <a:ext cx="476250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/>
              <a:t>Why such elaborate and prolonged courtship displays?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496"/>
            <a:ext cx="2828916" cy="3467104"/>
          </a:xfrm>
        </p:spPr>
        <p:txBody>
          <a:bodyPr/>
          <a:lstStyle/>
          <a:p>
            <a:r>
              <a:rPr lang="en-GB" dirty="0" smtClean="0"/>
              <a:t>Female needs to be sure that the male is of the right species</a:t>
            </a:r>
            <a:endParaRPr lang="en-GB" dirty="0"/>
          </a:p>
        </p:txBody>
      </p:sp>
      <p:pic>
        <p:nvPicPr>
          <p:cNvPr id="19458" name="Picture 2" descr="http://brandautopsy.typepad.com/brandautopsy/images/2007/11/19/santa_pickup_noarti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3116"/>
            <a:ext cx="5214974" cy="3780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311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Evidence of relationships between organisms</vt:lpstr>
      <vt:lpstr>Learning objectives</vt:lpstr>
      <vt:lpstr>Behaviour </vt:lpstr>
      <vt:lpstr>Why is courtship behaviour necessary?</vt:lpstr>
      <vt:lpstr>Courtship rituals</vt:lpstr>
      <vt:lpstr>Courtship rituals</vt:lpstr>
      <vt:lpstr>Courtship rituals</vt:lpstr>
      <vt:lpstr>Pheromones</vt:lpstr>
      <vt:lpstr>Why such elaborate and prolonged courtship displays?</vt:lpstr>
      <vt:lpstr>Why such elaborate and prolonged courtship displays?</vt:lpstr>
      <vt:lpstr>Why such elaborate and prolonged courtship displays?</vt:lpstr>
      <vt:lpstr>Exam style questions</vt:lpstr>
      <vt:lpstr>Learning objectives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6</cp:revision>
  <dcterms:created xsi:type="dcterms:W3CDTF">2008-12-26T10:56:26Z</dcterms:created>
  <dcterms:modified xsi:type="dcterms:W3CDTF">2008-12-29T18:46:22Z</dcterms:modified>
</cp:coreProperties>
</file>