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70" d="100"/>
          <a:sy n="70" d="100"/>
        </p:scale>
        <p:origin x="-468" y="-18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DBB4D2-6ECE-4E0E-BA56-D926D908D0A7}" type="datetimeFigureOut">
              <a:rPr lang="en-US" smtClean="0"/>
              <a:pPr/>
              <a:t>4/11/2010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302F26-FFD5-43C6-B33A-3316F572DAF4}"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B732CCC-ABEF-4F94-AC2F-1CDE78913B5E}" type="datetimeFigureOut">
              <a:rPr lang="en-US" smtClean="0"/>
              <a:pPr/>
              <a:t>4/11/2010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FD24F7-4CAE-418B-85C7-553D7A84F3CE}"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B732CCC-ABEF-4F94-AC2F-1CDE78913B5E}" type="datetimeFigureOut">
              <a:rPr lang="en-US" smtClean="0"/>
              <a:pPr/>
              <a:t>4/11/2010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FD24F7-4CAE-418B-85C7-553D7A84F3CE}"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B732CCC-ABEF-4F94-AC2F-1CDE78913B5E}" type="datetimeFigureOut">
              <a:rPr lang="en-US" smtClean="0"/>
              <a:pPr/>
              <a:t>4/11/2010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FD24F7-4CAE-418B-85C7-553D7A84F3CE}"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B732CCC-ABEF-4F94-AC2F-1CDE78913B5E}" type="datetimeFigureOut">
              <a:rPr lang="en-US" smtClean="0"/>
              <a:pPr/>
              <a:t>4/11/2010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FD24F7-4CAE-418B-85C7-553D7A84F3CE}"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732CCC-ABEF-4F94-AC2F-1CDE78913B5E}" type="datetimeFigureOut">
              <a:rPr lang="en-US" smtClean="0"/>
              <a:pPr/>
              <a:t>4/11/2010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FD24F7-4CAE-418B-85C7-553D7A84F3CE}"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B732CCC-ABEF-4F94-AC2F-1CDE78913B5E}" type="datetimeFigureOut">
              <a:rPr lang="en-US" smtClean="0"/>
              <a:pPr/>
              <a:t>4/11/2010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1FD24F7-4CAE-418B-85C7-553D7A84F3CE}"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B732CCC-ABEF-4F94-AC2F-1CDE78913B5E}" type="datetimeFigureOut">
              <a:rPr lang="en-US" smtClean="0"/>
              <a:pPr/>
              <a:t>4/11/2010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1FD24F7-4CAE-418B-85C7-553D7A84F3CE}"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B732CCC-ABEF-4F94-AC2F-1CDE78913B5E}" type="datetimeFigureOut">
              <a:rPr lang="en-US" smtClean="0"/>
              <a:pPr/>
              <a:t>4/11/2010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1FD24F7-4CAE-418B-85C7-553D7A84F3CE}"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732CCC-ABEF-4F94-AC2F-1CDE78913B5E}" type="datetimeFigureOut">
              <a:rPr lang="en-US" smtClean="0"/>
              <a:pPr/>
              <a:t>4/11/2010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1FD24F7-4CAE-418B-85C7-553D7A84F3CE}"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732CCC-ABEF-4F94-AC2F-1CDE78913B5E}" type="datetimeFigureOut">
              <a:rPr lang="en-US" smtClean="0"/>
              <a:pPr/>
              <a:t>4/11/2010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1FD24F7-4CAE-418B-85C7-553D7A84F3CE}"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732CCC-ABEF-4F94-AC2F-1CDE78913B5E}" type="datetimeFigureOut">
              <a:rPr lang="en-US" smtClean="0"/>
              <a:pPr/>
              <a:t>4/11/2010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1FD24F7-4CAE-418B-85C7-553D7A84F3CE}"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732CCC-ABEF-4F94-AC2F-1CDE78913B5E}" type="datetimeFigureOut">
              <a:rPr lang="en-US" smtClean="0"/>
              <a:pPr/>
              <a:t>4/11/2010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FD24F7-4CAE-418B-85C7-553D7A84F3CE}"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hyperlink" Target="http://upload.wikimedia.org/wikipedia/commons/0/05/Hypothalamus.gif"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16.1 – Producing DNA Fragments</a:t>
            </a:r>
            <a:endParaRPr lang="en-GB" dirty="0"/>
          </a:p>
        </p:txBody>
      </p:sp>
      <p:sp>
        <p:nvSpPr>
          <p:cNvPr id="3" name="Subtitle 2"/>
          <p:cNvSpPr>
            <a:spLocks noGrp="1"/>
          </p:cNvSpPr>
          <p:nvPr>
            <p:ph type="subTitle" idx="1"/>
          </p:nvPr>
        </p:nvSpPr>
        <p:spPr/>
        <p:txBody>
          <a:bodyPr/>
          <a:lstStyle/>
          <a:p>
            <a:endParaRPr lang="en-GB"/>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0"/>
            <a:ext cx="8229600" cy="582594"/>
          </a:xfrm>
        </p:spPr>
        <p:txBody>
          <a:bodyPr>
            <a:normAutofit fontScale="90000"/>
          </a:bodyPr>
          <a:lstStyle/>
          <a:p>
            <a:r>
              <a:rPr lang="en-GB" dirty="0" smtClean="0"/>
              <a:t>Genetic Engineering</a:t>
            </a:r>
            <a:endParaRPr lang="en-GB" dirty="0"/>
          </a:p>
        </p:txBody>
      </p:sp>
      <p:sp>
        <p:nvSpPr>
          <p:cNvPr id="3" name="Content Placeholder 2"/>
          <p:cNvSpPr>
            <a:spLocks noGrp="1"/>
          </p:cNvSpPr>
          <p:nvPr>
            <p:ph idx="1"/>
          </p:nvPr>
        </p:nvSpPr>
        <p:spPr>
          <a:xfrm>
            <a:off x="142844" y="857232"/>
            <a:ext cx="8858312" cy="5857916"/>
          </a:xfrm>
        </p:spPr>
        <p:txBody>
          <a:bodyPr>
            <a:normAutofit/>
          </a:bodyPr>
          <a:lstStyle/>
          <a:p>
            <a:r>
              <a:rPr lang="en-GB" sz="2800" b="1" dirty="0" smtClean="0">
                <a:solidFill>
                  <a:srgbClr val="FF0000"/>
                </a:solidFill>
              </a:rPr>
              <a:t>Genetic engineering </a:t>
            </a:r>
            <a:r>
              <a:rPr lang="en-GB" sz="2800" dirty="0" smtClean="0"/>
              <a:t>is a rapidly advancing field of Biology.</a:t>
            </a:r>
          </a:p>
          <a:p>
            <a:r>
              <a:rPr lang="en-GB" sz="2800" dirty="0" smtClean="0"/>
              <a:t>We can now </a:t>
            </a:r>
            <a:r>
              <a:rPr lang="en-GB" sz="2800" b="1" dirty="0" smtClean="0">
                <a:solidFill>
                  <a:srgbClr val="00B050"/>
                </a:solidFill>
              </a:rPr>
              <a:t>manipulate</a:t>
            </a:r>
            <a:r>
              <a:rPr lang="en-GB" sz="2800" dirty="0" smtClean="0"/>
              <a:t>, </a:t>
            </a:r>
            <a:r>
              <a:rPr lang="en-GB" sz="2800" b="1" dirty="0" smtClean="0">
                <a:solidFill>
                  <a:srgbClr val="7030A0"/>
                </a:solidFill>
              </a:rPr>
              <a:t>alter</a:t>
            </a:r>
            <a:r>
              <a:rPr lang="en-GB" sz="2800" dirty="0" smtClean="0"/>
              <a:t> and even </a:t>
            </a:r>
            <a:r>
              <a:rPr lang="en-GB" sz="2800" b="1" dirty="0" smtClean="0">
                <a:solidFill>
                  <a:srgbClr val="0070C0"/>
                </a:solidFill>
              </a:rPr>
              <a:t>transfer</a:t>
            </a:r>
            <a:r>
              <a:rPr lang="en-GB" sz="2800" dirty="0" smtClean="0"/>
              <a:t> genes from one organism to another.</a:t>
            </a:r>
          </a:p>
          <a:p>
            <a:r>
              <a:rPr lang="en-GB" sz="2800" dirty="0" smtClean="0"/>
              <a:t>The ability to do these things has proved invaluable in the </a:t>
            </a:r>
            <a:r>
              <a:rPr lang="en-GB" sz="2800" b="1" dirty="0" smtClean="0">
                <a:solidFill>
                  <a:schemeClr val="accent6">
                    <a:lumMod val="75000"/>
                  </a:schemeClr>
                </a:solidFill>
              </a:rPr>
              <a:t>industrial</a:t>
            </a:r>
            <a:r>
              <a:rPr lang="en-GB" sz="2800" dirty="0" smtClean="0"/>
              <a:t> and </a:t>
            </a:r>
            <a:r>
              <a:rPr lang="en-GB" sz="2800" b="1" dirty="0" smtClean="0">
                <a:solidFill>
                  <a:srgbClr val="FF0000"/>
                </a:solidFill>
              </a:rPr>
              <a:t>medical</a:t>
            </a:r>
            <a:r>
              <a:rPr lang="en-GB" sz="2800" dirty="0" smtClean="0"/>
              <a:t> sectors.</a:t>
            </a:r>
            <a:endParaRPr lang="en-GB" sz="2800" dirty="0"/>
          </a:p>
        </p:txBody>
      </p:sp>
      <p:pic>
        <p:nvPicPr>
          <p:cNvPr id="1026" name="Picture 2" descr="http://pascalg.files.wordpress.com/2007/12/ist2_352492_genetic_engineering.jpg"/>
          <p:cNvPicPr>
            <a:picLocks noChangeAspect="1" noChangeArrowheads="1"/>
          </p:cNvPicPr>
          <p:nvPr/>
        </p:nvPicPr>
        <p:blipFill>
          <a:blip r:embed="rId2"/>
          <a:srcRect/>
          <a:stretch>
            <a:fillRect/>
          </a:stretch>
        </p:blipFill>
        <p:spPr bwMode="auto">
          <a:xfrm>
            <a:off x="714348" y="3857628"/>
            <a:ext cx="2928958" cy="2659186"/>
          </a:xfrm>
          <a:prstGeom prst="rect">
            <a:avLst/>
          </a:prstGeom>
          <a:noFill/>
        </p:spPr>
      </p:pic>
      <p:pic>
        <p:nvPicPr>
          <p:cNvPr id="1028" name="Picture 4" descr="http://www.aaec.vt.edu/biotechimpact/images/tobacco/tobacco26.jpg"/>
          <p:cNvPicPr>
            <a:picLocks noChangeAspect="1" noChangeArrowheads="1"/>
          </p:cNvPicPr>
          <p:nvPr/>
        </p:nvPicPr>
        <p:blipFill>
          <a:blip r:embed="rId3"/>
          <a:srcRect/>
          <a:stretch>
            <a:fillRect/>
          </a:stretch>
        </p:blipFill>
        <p:spPr bwMode="auto">
          <a:xfrm>
            <a:off x="4786314" y="3827631"/>
            <a:ext cx="3862375" cy="271603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checkerboard(across)">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heckerboard(across)">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checkerboard(across)">
                                      <p:cBhvr>
                                        <p:cTn id="20" dur="500"/>
                                        <p:tgtEl>
                                          <p:spTgt spid="3">
                                            <p:txEl>
                                              <p:pRg st="2" end="2"/>
                                            </p:txEl>
                                          </p:spTgt>
                                        </p:tgtEl>
                                      </p:cBhvr>
                                    </p:animEffect>
                                  </p:childTnLst>
                                </p:cTn>
                              </p:par>
                              <p:par>
                                <p:cTn id="21" presetID="5" presetClass="entr" presetSubtype="10" fill="hold" nodeType="withEffect">
                                  <p:stCondLst>
                                    <p:cond delay="0"/>
                                  </p:stCondLst>
                                  <p:childTnLst>
                                    <p:set>
                                      <p:cBhvr>
                                        <p:cTn id="22" dur="1" fill="hold">
                                          <p:stCondLst>
                                            <p:cond delay="0"/>
                                          </p:stCondLst>
                                        </p:cTn>
                                        <p:tgtEl>
                                          <p:spTgt spid="1028"/>
                                        </p:tgtEl>
                                        <p:attrNameLst>
                                          <p:attrName>style.visibility</p:attrName>
                                        </p:attrNameLst>
                                      </p:cBhvr>
                                      <p:to>
                                        <p:strVal val="visible"/>
                                      </p:to>
                                    </p:set>
                                    <p:animEffect transition="in" filter="checkerboard(across)">
                                      <p:cBhvr>
                                        <p:cTn id="23"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0"/>
            <a:ext cx="8229600" cy="582594"/>
          </a:xfrm>
        </p:spPr>
        <p:txBody>
          <a:bodyPr>
            <a:normAutofit fontScale="90000"/>
          </a:bodyPr>
          <a:lstStyle/>
          <a:p>
            <a:r>
              <a:rPr lang="en-GB" dirty="0" smtClean="0"/>
              <a:t>Helping Humans</a:t>
            </a:r>
            <a:endParaRPr lang="en-GB" dirty="0"/>
          </a:p>
        </p:txBody>
      </p:sp>
      <p:sp>
        <p:nvSpPr>
          <p:cNvPr id="3" name="Content Placeholder 2"/>
          <p:cNvSpPr>
            <a:spLocks noGrp="1"/>
          </p:cNvSpPr>
          <p:nvPr>
            <p:ph idx="1"/>
          </p:nvPr>
        </p:nvSpPr>
        <p:spPr>
          <a:xfrm>
            <a:off x="142844" y="857232"/>
            <a:ext cx="8858312" cy="5857916"/>
          </a:xfrm>
        </p:spPr>
        <p:txBody>
          <a:bodyPr>
            <a:normAutofit/>
          </a:bodyPr>
          <a:lstStyle/>
          <a:p>
            <a:r>
              <a:rPr lang="en-GB" sz="2800" dirty="0" smtClean="0"/>
              <a:t>Many </a:t>
            </a:r>
            <a:r>
              <a:rPr lang="en-GB" sz="2800" b="1" dirty="0" smtClean="0">
                <a:solidFill>
                  <a:srgbClr val="FF0000"/>
                </a:solidFill>
              </a:rPr>
              <a:t>human diseases </a:t>
            </a:r>
            <a:r>
              <a:rPr lang="en-GB" sz="2800" dirty="0" smtClean="0"/>
              <a:t>are caused by the </a:t>
            </a:r>
            <a:r>
              <a:rPr lang="en-GB" sz="2800" b="1" dirty="0" smtClean="0">
                <a:solidFill>
                  <a:srgbClr val="00B050"/>
                </a:solidFill>
              </a:rPr>
              <a:t>inability</a:t>
            </a:r>
            <a:r>
              <a:rPr lang="en-GB" sz="2800" dirty="0" smtClean="0"/>
              <a:t> of the body to produce </a:t>
            </a:r>
            <a:r>
              <a:rPr lang="en-GB" sz="2800" b="1" dirty="0" smtClean="0">
                <a:solidFill>
                  <a:srgbClr val="7030A0"/>
                </a:solidFill>
              </a:rPr>
              <a:t>certain protein products</a:t>
            </a:r>
            <a:r>
              <a:rPr lang="en-GB" sz="2800" dirty="0" smtClean="0"/>
              <a:t>. </a:t>
            </a:r>
          </a:p>
          <a:p>
            <a:r>
              <a:rPr lang="en-GB" sz="2800" dirty="0" smtClean="0"/>
              <a:t>These proteins of course, are the products of a gene.</a:t>
            </a:r>
          </a:p>
          <a:p>
            <a:r>
              <a:rPr lang="en-GB" sz="2800" dirty="0" smtClean="0"/>
              <a:t>This gene may be </a:t>
            </a:r>
            <a:r>
              <a:rPr lang="en-GB" sz="2800" b="1" dirty="0" smtClean="0">
                <a:solidFill>
                  <a:srgbClr val="0070C0"/>
                </a:solidFill>
              </a:rPr>
              <a:t>faulty</a:t>
            </a:r>
            <a:r>
              <a:rPr lang="en-GB" sz="2800" dirty="0" smtClean="0"/>
              <a:t>, preventing the correct expression of the gene.</a:t>
            </a:r>
          </a:p>
          <a:p>
            <a:r>
              <a:rPr lang="en-GB" sz="2800" dirty="0" smtClean="0"/>
              <a:t>There are now ways of </a:t>
            </a:r>
            <a:r>
              <a:rPr lang="en-GB" sz="2800" b="1" dirty="0" smtClean="0">
                <a:solidFill>
                  <a:srgbClr val="FF0000"/>
                </a:solidFill>
              </a:rPr>
              <a:t>isolating</a:t>
            </a:r>
            <a:r>
              <a:rPr lang="en-GB" sz="2800" b="1" dirty="0" smtClean="0"/>
              <a:t> </a:t>
            </a:r>
            <a:r>
              <a:rPr lang="en-GB" sz="2800" dirty="0" smtClean="0"/>
              <a:t>a gene, </a:t>
            </a:r>
            <a:r>
              <a:rPr lang="en-GB" sz="2800" b="1" dirty="0" smtClean="0">
                <a:solidFill>
                  <a:srgbClr val="00B050"/>
                </a:solidFill>
              </a:rPr>
              <a:t>cloning </a:t>
            </a:r>
            <a:r>
              <a:rPr lang="en-GB" sz="2800" dirty="0" smtClean="0"/>
              <a:t>it, and then </a:t>
            </a:r>
            <a:r>
              <a:rPr lang="en-GB" sz="2800" b="1" dirty="0" smtClean="0">
                <a:solidFill>
                  <a:srgbClr val="0070C0"/>
                </a:solidFill>
              </a:rPr>
              <a:t>transferring</a:t>
            </a:r>
            <a:r>
              <a:rPr lang="en-GB" sz="2800" dirty="0" smtClean="0"/>
              <a:t> it into </a:t>
            </a:r>
            <a:r>
              <a:rPr lang="en-GB" sz="2800" b="1" dirty="0" smtClean="0">
                <a:solidFill>
                  <a:srgbClr val="7030A0"/>
                </a:solidFill>
              </a:rPr>
              <a:t>microorganisms</a:t>
            </a:r>
            <a:r>
              <a:rPr lang="en-GB" sz="2800" dirty="0" smtClean="0"/>
              <a:t>.</a:t>
            </a:r>
          </a:p>
          <a:p>
            <a:r>
              <a:rPr lang="en-GB" sz="2800" dirty="0" smtClean="0"/>
              <a:t>The microorganisms then act as </a:t>
            </a:r>
            <a:r>
              <a:rPr lang="en-GB" sz="2800" b="1" dirty="0" smtClean="0"/>
              <a:t>‘</a:t>
            </a:r>
            <a:r>
              <a:rPr lang="en-GB" sz="2800" b="1" dirty="0" smtClean="0">
                <a:solidFill>
                  <a:srgbClr val="FF0000"/>
                </a:solidFill>
              </a:rPr>
              <a:t>factories</a:t>
            </a:r>
            <a:r>
              <a:rPr lang="en-GB" sz="2800" b="1" dirty="0" smtClean="0"/>
              <a:t>’</a:t>
            </a:r>
            <a:r>
              <a:rPr lang="en-GB" sz="2800" dirty="0" smtClean="0"/>
              <a:t> where the gene product (the desired protein) is continuously manufactured.</a:t>
            </a:r>
          </a:p>
          <a:p>
            <a:pPr algn="ctr">
              <a:buNone/>
            </a:pPr>
            <a:r>
              <a:rPr lang="en-GB" sz="2800" dirty="0" smtClean="0"/>
              <a:t>An example: </a:t>
            </a:r>
            <a:r>
              <a:rPr lang="en-GB" sz="2800" b="1" dirty="0" smtClean="0">
                <a:solidFill>
                  <a:schemeClr val="accent6">
                    <a:lumMod val="75000"/>
                  </a:schemeClr>
                </a:solidFill>
              </a:rPr>
              <a:t>The production of </a:t>
            </a:r>
            <a:r>
              <a:rPr lang="en-GB" sz="2800" b="1" u="sng" dirty="0" smtClean="0">
                <a:solidFill>
                  <a:schemeClr val="accent6">
                    <a:lumMod val="75000"/>
                  </a:schemeClr>
                </a:solidFill>
              </a:rPr>
              <a:t>Insulin</a:t>
            </a:r>
            <a:endParaRPr lang="en-GB" sz="2800" dirty="0" smtClean="0">
              <a:solidFill>
                <a:schemeClr val="accent6">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heckerboard(across)">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14"/>
            <a:ext cx="8229600" cy="582594"/>
          </a:xfrm>
        </p:spPr>
        <p:txBody>
          <a:bodyPr>
            <a:normAutofit/>
          </a:bodyPr>
          <a:lstStyle/>
          <a:p>
            <a:r>
              <a:rPr lang="en-GB" sz="3200" dirty="0" smtClean="0"/>
              <a:t>Genetically Modified Organisms</a:t>
            </a:r>
            <a:endParaRPr lang="en-GB" sz="3200" dirty="0"/>
          </a:p>
        </p:txBody>
      </p:sp>
      <p:sp>
        <p:nvSpPr>
          <p:cNvPr id="3" name="Content Placeholder 2"/>
          <p:cNvSpPr>
            <a:spLocks noGrp="1"/>
          </p:cNvSpPr>
          <p:nvPr>
            <p:ph idx="1"/>
          </p:nvPr>
        </p:nvSpPr>
        <p:spPr>
          <a:xfrm>
            <a:off x="142844" y="642918"/>
            <a:ext cx="8858312" cy="6072230"/>
          </a:xfrm>
        </p:spPr>
        <p:txBody>
          <a:bodyPr>
            <a:normAutofit/>
          </a:bodyPr>
          <a:lstStyle/>
          <a:p>
            <a:r>
              <a:rPr lang="en-GB" sz="2600" dirty="0" smtClean="0"/>
              <a:t>When a certain gene is introduced into the DNA of another organism (such as a bacterial cell), it is then called </a:t>
            </a:r>
            <a:r>
              <a:rPr lang="en-GB" sz="2600" b="1" dirty="0" smtClean="0">
                <a:solidFill>
                  <a:srgbClr val="FF0000"/>
                </a:solidFill>
              </a:rPr>
              <a:t>recombinant DNA</a:t>
            </a:r>
            <a:r>
              <a:rPr lang="en-GB" sz="2600" dirty="0" smtClean="0"/>
              <a:t>.</a:t>
            </a:r>
          </a:p>
          <a:p>
            <a:r>
              <a:rPr lang="en-GB" sz="2600" dirty="0" smtClean="0"/>
              <a:t>The resulting organism is known as a </a:t>
            </a:r>
            <a:r>
              <a:rPr lang="en-GB" sz="2600" b="1" dirty="0" smtClean="0">
                <a:solidFill>
                  <a:srgbClr val="00B050"/>
                </a:solidFill>
              </a:rPr>
              <a:t>genetically modified organism (GMO)</a:t>
            </a:r>
            <a:r>
              <a:rPr lang="en-GB" sz="2600" dirty="0" smtClean="0"/>
              <a:t>.</a:t>
            </a:r>
          </a:p>
        </p:txBody>
      </p:sp>
      <p:sp>
        <p:nvSpPr>
          <p:cNvPr id="4" name="TextBox 3"/>
          <p:cNvSpPr txBox="1"/>
          <p:nvPr/>
        </p:nvSpPr>
        <p:spPr>
          <a:xfrm>
            <a:off x="285720" y="3714752"/>
            <a:ext cx="2357454"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indent="-342900" algn="ctr">
              <a:buAutoNum type="arabicPeriod"/>
            </a:pPr>
            <a:r>
              <a:rPr lang="en-GB" b="1" dirty="0" smtClean="0"/>
              <a:t>Isolation</a:t>
            </a:r>
            <a:endParaRPr lang="en-GB" dirty="0" smtClean="0"/>
          </a:p>
          <a:p>
            <a:pPr indent="-342900" algn="ctr"/>
            <a:r>
              <a:rPr lang="en-GB" dirty="0" smtClean="0"/>
              <a:t>of the DNA fragments that have the gene for the desired protein.</a:t>
            </a:r>
            <a:endParaRPr lang="en-GB" dirty="0"/>
          </a:p>
        </p:txBody>
      </p:sp>
      <p:sp>
        <p:nvSpPr>
          <p:cNvPr id="5" name="TextBox 4"/>
          <p:cNvSpPr txBox="1"/>
          <p:nvPr/>
        </p:nvSpPr>
        <p:spPr>
          <a:xfrm>
            <a:off x="1142976" y="5643578"/>
            <a:ext cx="2357454" cy="92333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indent="-342900" algn="ctr"/>
            <a:r>
              <a:rPr lang="en-GB" b="1" dirty="0" smtClean="0"/>
              <a:t>2. Insertion</a:t>
            </a:r>
          </a:p>
          <a:p>
            <a:pPr indent="-342900" algn="ctr"/>
            <a:r>
              <a:rPr lang="en-GB" dirty="0" smtClean="0"/>
              <a:t>of the DNA fragment into a </a:t>
            </a:r>
            <a:r>
              <a:rPr lang="en-GB" b="1" dirty="0" smtClean="0"/>
              <a:t>vector</a:t>
            </a:r>
            <a:r>
              <a:rPr lang="en-GB" dirty="0" smtClean="0"/>
              <a:t>.</a:t>
            </a:r>
            <a:endParaRPr lang="en-GB" dirty="0"/>
          </a:p>
        </p:txBody>
      </p:sp>
      <p:sp>
        <p:nvSpPr>
          <p:cNvPr id="6" name="TextBox 5"/>
          <p:cNvSpPr txBox="1"/>
          <p:nvPr/>
        </p:nvSpPr>
        <p:spPr>
          <a:xfrm>
            <a:off x="3214678" y="3786190"/>
            <a:ext cx="2500330"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indent="-342900" algn="ctr"/>
            <a:r>
              <a:rPr lang="en-GB" b="1" dirty="0" smtClean="0"/>
              <a:t>3. Transformation</a:t>
            </a:r>
          </a:p>
          <a:p>
            <a:pPr indent="-342900" algn="ctr"/>
            <a:r>
              <a:rPr lang="en-GB" dirty="0" smtClean="0"/>
              <a:t>...Inserting the vector into a suitable host (such as a bacterial cell)</a:t>
            </a:r>
            <a:endParaRPr lang="en-GB" dirty="0"/>
          </a:p>
        </p:txBody>
      </p:sp>
      <p:sp>
        <p:nvSpPr>
          <p:cNvPr id="7" name="TextBox 6"/>
          <p:cNvSpPr txBox="1"/>
          <p:nvPr/>
        </p:nvSpPr>
        <p:spPr>
          <a:xfrm>
            <a:off x="4786314" y="5429264"/>
            <a:ext cx="2357454"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indent="-342900" algn="ctr"/>
            <a:r>
              <a:rPr lang="en-GB" b="1" dirty="0" smtClean="0"/>
              <a:t>4. </a:t>
            </a:r>
            <a:r>
              <a:rPr lang="en-GB" b="1" dirty="0" err="1" smtClean="0"/>
              <a:t>Indentification</a:t>
            </a:r>
            <a:endParaRPr lang="en-GB" b="1" dirty="0" smtClean="0"/>
          </a:p>
          <a:p>
            <a:pPr indent="-342900" algn="ctr"/>
            <a:r>
              <a:rPr lang="en-GB" dirty="0" smtClean="0"/>
              <a:t>of host cells that have taken up the gene, using gene markers</a:t>
            </a:r>
            <a:endParaRPr lang="en-GB" dirty="0"/>
          </a:p>
        </p:txBody>
      </p:sp>
      <p:sp>
        <p:nvSpPr>
          <p:cNvPr id="8" name="TextBox 7"/>
          <p:cNvSpPr txBox="1"/>
          <p:nvPr/>
        </p:nvSpPr>
        <p:spPr>
          <a:xfrm>
            <a:off x="6429388" y="3571876"/>
            <a:ext cx="2357454" cy="92333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indent="-342900" algn="ctr"/>
            <a:r>
              <a:rPr lang="en-GB" b="1" dirty="0" smtClean="0"/>
              <a:t>5. Growth/cloning</a:t>
            </a:r>
            <a:endParaRPr lang="en-GB" dirty="0" smtClean="0"/>
          </a:p>
          <a:p>
            <a:pPr indent="-342900" algn="ctr"/>
            <a:r>
              <a:rPr lang="en-GB" dirty="0" smtClean="0"/>
              <a:t>of the population of host cells</a:t>
            </a:r>
            <a:endParaRPr lang="en-GB" dirty="0"/>
          </a:p>
        </p:txBody>
      </p:sp>
      <p:cxnSp>
        <p:nvCxnSpPr>
          <p:cNvPr id="10" name="Straight Arrow Connector 9"/>
          <p:cNvCxnSpPr/>
          <p:nvPr/>
        </p:nvCxnSpPr>
        <p:spPr>
          <a:xfrm rot="16200000" flipH="1">
            <a:off x="1571604" y="5072074"/>
            <a:ext cx="714380" cy="42862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2" name="Straight Arrow Connector 11"/>
          <p:cNvCxnSpPr/>
          <p:nvPr/>
        </p:nvCxnSpPr>
        <p:spPr>
          <a:xfrm flipV="1">
            <a:off x="2928926" y="5000636"/>
            <a:ext cx="928694" cy="64294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4" name="Straight Arrow Connector 13"/>
          <p:cNvCxnSpPr/>
          <p:nvPr/>
        </p:nvCxnSpPr>
        <p:spPr>
          <a:xfrm rot="16200000" flipH="1">
            <a:off x="4857752" y="5000636"/>
            <a:ext cx="428628" cy="42862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6" name="Straight Arrow Connector 15"/>
          <p:cNvCxnSpPr/>
          <p:nvPr/>
        </p:nvCxnSpPr>
        <p:spPr>
          <a:xfrm rot="5400000" flipH="1" flipV="1">
            <a:off x="6500826" y="4572008"/>
            <a:ext cx="928694" cy="78581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7" name="TextBox 16"/>
          <p:cNvSpPr txBox="1"/>
          <p:nvPr/>
        </p:nvSpPr>
        <p:spPr>
          <a:xfrm>
            <a:off x="928662" y="2928934"/>
            <a:ext cx="4714908"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b="1" dirty="0" smtClean="0"/>
              <a:t>The process of making a protein using DNA technology</a:t>
            </a:r>
            <a:endParaRPr lang="en-GB" b="1" dirty="0"/>
          </a:p>
        </p:txBody>
      </p:sp>
      <p:sp>
        <p:nvSpPr>
          <p:cNvPr id="18" name="TextBox 17"/>
          <p:cNvSpPr txBox="1"/>
          <p:nvPr/>
        </p:nvSpPr>
        <p:spPr>
          <a:xfrm>
            <a:off x="2786050" y="4429132"/>
            <a:ext cx="3286148" cy="138499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GB" sz="2800" dirty="0" smtClean="0"/>
              <a:t>In this lesson, we will cover ‘Step 1’ (isolation) in detail</a:t>
            </a:r>
            <a:endParaRPr lang="en-GB" sz="2800" dirty="0"/>
          </a:p>
        </p:txBody>
      </p:sp>
      <p:sp>
        <p:nvSpPr>
          <p:cNvPr id="19" name="Down Arrow 18"/>
          <p:cNvSpPr/>
          <p:nvPr/>
        </p:nvSpPr>
        <p:spPr>
          <a:xfrm rot="6896601">
            <a:off x="2133803" y="4673074"/>
            <a:ext cx="500066" cy="928694"/>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checkerboard(across)">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heckerboard(across)">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heckerboard(across)">
                                      <p:cBhvr>
                                        <p:cTn id="27" dur="500"/>
                                        <p:tgtEl>
                                          <p:spTgt spid="10"/>
                                        </p:tgtEl>
                                      </p:cBhvr>
                                    </p:animEffect>
                                  </p:childTnLst>
                                </p:cTn>
                              </p:par>
                              <p:par>
                                <p:cTn id="28" presetID="5" presetClass="entr" presetSubtype="10"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checkerboard(across)">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checkerboard(across)">
                                      <p:cBhvr>
                                        <p:cTn id="35" dur="500"/>
                                        <p:tgtEl>
                                          <p:spTgt spid="12"/>
                                        </p:tgtEl>
                                      </p:cBhvr>
                                    </p:animEffect>
                                  </p:childTnLst>
                                </p:cTn>
                              </p:par>
                              <p:par>
                                <p:cTn id="36" presetID="5" presetClass="entr" presetSubtype="10" fill="hold" grpId="0"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checkerboard(across)">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checkerboard(across)">
                                      <p:cBhvr>
                                        <p:cTn id="43" dur="500"/>
                                        <p:tgtEl>
                                          <p:spTgt spid="14"/>
                                        </p:tgtEl>
                                      </p:cBhvr>
                                    </p:animEffect>
                                  </p:childTnLst>
                                </p:cTn>
                              </p:par>
                              <p:par>
                                <p:cTn id="44" presetID="5" presetClass="entr" presetSubtype="10" fill="hold" grpId="0"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checkerboard(across)">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5" presetClass="entr" presetSubtype="10" fill="hold"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checkerboard(across)">
                                      <p:cBhvr>
                                        <p:cTn id="51" dur="500"/>
                                        <p:tgtEl>
                                          <p:spTgt spid="16"/>
                                        </p:tgtEl>
                                      </p:cBhvr>
                                    </p:animEffect>
                                  </p:childTnLst>
                                </p:cTn>
                              </p:par>
                              <p:par>
                                <p:cTn id="52" presetID="5" presetClass="entr" presetSubtype="10" fill="hold" grpId="0" nodeType="with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checkerboard(across)">
                                      <p:cBhvr>
                                        <p:cTn id="54" dur="500"/>
                                        <p:tgtEl>
                                          <p:spTgt spid="8"/>
                                        </p:tgtEl>
                                      </p:cBhvr>
                                    </p:animEffect>
                                  </p:childTnLst>
                                </p:cTn>
                              </p:par>
                            </p:childTnLst>
                          </p:cTn>
                        </p:par>
                      </p:childTnLst>
                    </p:cTn>
                  </p:par>
                  <p:par>
                    <p:cTn id="55" fill="hold">
                      <p:stCondLst>
                        <p:cond delay="indefinite"/>
                      </p:stCondLst>
                      <p:childTnLst>
                        <p:par>
                          <p:cTn id="56" fill="hold">
                            <p:stCondLst>
                              <p:cond delay="0"/>
                            </p:stCondLst>
                            <p:childTnLst>
                              <p:par>
                                <p:cTn id="57" presetID="5" presetClass="entr" presetSubtype="10"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checkerboard(across)">
                                      <p:cBhvr>
                                        <p:cTn id="59" dur="500"/>
                                        <p:tgtEl>
                                          <p:spTgt spid="18"/>
                                        </p:tgtEl>
                                      </p:cBhvr>
                                    </p:animEffect>
                                  </p:childTnLst>
                                </p:cTn>
                              </p:par>
                              <p:par>
                                <p:cTn id="60" presetID="5" presetClass="entr" presetSubtype="10" fill="hold" grpId="0" nodeType="with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checkerboard(across)">
                                      <p:cBhvr>
                                        <p:cTn id="6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7" grpId="0" animBg="1"/>
      <p:bldP spid="18" grpId="0" animBg="1"/>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42852"/>
            <a:ext cx="8229600" cy="439718"/>
          </a:xfrm>
        </p:spPr>
        <p:txBody>
          <a:bodyPr>
            <a:noAutofit/>
          </a:bodyPr>
          <a:lstStyle/>
          <a:p>
            <a:r>
              <a:rPr lang="en-GB" sz="3200" dirty="0" smtClean="0"/>
              <a:t>Isolation of a gene</a:t>
            </a:r>
            <a:endParaRPr lang="en-GB" sz="3200" dirty="0"/>
          </a:p>
        </p:txBody>
      </p:sp>
      <p:sp>
        <p:nvSpPr>
          <p:cNvPr id="3" name="Content Placeholder 2"/>
          <p:cNvSpPr>
            <a:spLocks noGrp="1"/>
          </p:cNvSpPr>
          <p:nvPr>
            <p:ph idx="1"/>
          </p:nvPr>
        </p:nvSpPr>
        <p:spPr>
          <a:xfrm>
            <a:off x="142844" y="571480"/>
            <a:ext cx="8858312" cy="6143668"/>
          </a:xfrm>
        </p:spPr>
        <p:txBody>
          <a:bodyPr>
            <a:normAutofit/>
          </a:bodyPr>
          <a:lstStyle/>
          <a:p>
            <a:pPr marL="0"/>
            <a:r>
              <a:rPr lang="en-GB" sz="2600" dirty="0" smtClean="0"/>
              <a:t>There are two ways of isolating a gene:</a:t>
            </a:r>
          </a:p>
          <a:p>
            <a:pPr marL="0" algn="ctr">
              <a:buNone/>
            </a:pPr>
            <a:r>
              <a:rPr lang="en-GB" sz="2800" b="1" dirty="0" smtClean="0">
                <a:solidFill>
                  <a:srgbClr val="FF0000"/>
                </a:solidFill>
              </a:rPr>
              <a:t>1. Using Reverse Transcriptase</a:t>
            </a:r>
          </a:p>
          <a:p>
            <a:pPr marL="0" algn="ctr">
              <a:buNone/>
            </a:pPr>
            <a:r>
              <a:rPr lang="en-GB" sz="2600" dirty="0" smtClean="0"/>
              <a:t>This method uses an enzyme that </a:t>
            </a:r>
            <a:r>
              <a:rPr lang="en-GB" sz="2600" b="1" dirty="0" smtClean="0"/>
              <a:t>‘</a:t>
            </a:r>
            <a:r>
              <a:rPr lang="en-GB" sz="2600" b="1" dirty="0" smtClean="0">
                <a:solidFill>
                  <a:srgbClr val="00B050"/>
                </a:solidFill>
              </a:rPr>
              <a:t>works backwards</a:t>
            </a:r>
            <a:r>
              <a:rPr lang="en-GB" sz="2600" b="1" dirty="0" smtClean="0"/>
              <a:t>’</a:t>
            </a:r>
            <a:r>
              <a:rPr lang="en-GB" sz="2600" dirty="0" smtClean="0"/>
              <a:t>. It can produce </a:t>
            </a:r>
            <a:r>
              <a:rPr lang="en-GB" sz="2600" b="1" dirty="0" smtClean="0">
                <a:solidFill>
                  <a:srgbClr val="0070C0"/>
                </a:solidFill>
              </a:rPr>
              <a:t>DNA from mRNA</a:t>
            </a:r>
            <a:r>
              <a:rPr lang="en-GB" sz="2600" dirty="0" smtClean="0"/>
              <a:t>. </a:t>
            </a:r>
            <a:endParaRPr lang="en-GB" sz="2600" dirty="0"/>
          </a:p>
          <a:p>
            <a:pPr marL="0">
              <a:buNone/>
            </a:pPr>
            <a:endParaRPr lang="en-GB" sz="2600" dirty="0" smtClean="0"/>
          </a:p>
          <a:p>
            <a:pPr marL="540000" indent="-514350">
              <a:buAutoNum type="arabicPeriod"/>
            </a:pPr>
            <a:r>
              <a:rPr lang="en-GB" sz="2600" dirty="0" smtClean="0"/>
              <a:t>In a healthy individual, the desired protein is being manufactured in specific cells of the body</a:t>
            </a:r>
          </a:p>
          <a:p>
            <a:pPr marL="540000" indent="-514350">
              <a:buAutoNum type="arabicPeriod"/>
            </a:pPr>
            <a:r>
              <a:rPr lang="en-GB" sz="2600" dirty="0" smtClean="0"/>
              <a:t>It follows that these cells will </a:t>
            </a:r>
            <a:r>
              <a:rPr lang="en-GB" sz="2600" b="1" dirty="0" smtClean="0">
                <a:solidFill>
                  <a:schemeClr val="accent6">
                    <a:lumMod val="75000"/>
                  </a:schemeClr>
                </a:solidFill>
              </a:rPr>
              <a:t>contain large quantities of the relevant mRNA</a:t>
            </a:r>
            <a:r>
              <a:rPr lang="en-GB" sz="2600" dirty="0" smtClean="0"/>
              <a:t> for that protein.</a:t>
            </a:r>
          </a:p>
          <a:p>
            <a:pPr marL="540000" indent="-514350">
              <a:buAutoNum type="arabicPeriod"/>
            </a:pPr>
            <a:r>
              <a:rPr lang="en-GB" sz="2600" dirty="0" smtClean="0"/>
              <a:t>If reverse transcriptase is added, it can make DNA from this RNA.</a:t>
            </a:r>
          </a:p>
          <a:p>
            <a:pPr marL="540000" indent="-514350">
              <a:buAutoNum type="arabicPeriod"/>
            </a:pPr>
            <a:r>
              <a:rPr lang="en-GB" sz="2600" dirty="0" smtClean="0"/>
              <a:t>It does so, by producing </a:t>
            </a:r>
            <a:r>
              <a:rPr lang="en-GB" sz="2600" b="1" dirty="0" smtClean="0">
                <a:solidFill>
                  <a:srgbClr val="7030A0"/>
                </a:solidFill>
              </a:rPr>
              <a:t>complementary DNA (</a:t>
            </a:r>
            <a:r>
              <a:rPr lang="en-GB" sz="2600" b="1" dirty="0" err="1" smtClean="0">
                <a:solidFill>
                  <a:srgbClr val="7030A0"/>
                </a:solidFill>
              </a:rPr>
              <a:t>cDNA</a:t>
            </a:r>
            <a:r>
              <a:rPr lang="en-GB" sz="2600" b="1" dirty="0" smtClean="0">
                <a:solidFill>
                  <a:srgbClr val="7030A0"/>
                </a:solidFill>
              </a:rPr>
              <a:t>)</a:t>
            </a:r>
            <a:r>
              <a:rPr lang="en-GB" sz="2600" dirty="0" smtClean="0"/>
              <a:t>.</a:t>
            </a:r>
          </a:p>
          <a:p>
            <a:pPr marL="540000" indent="-514350" algn="ctr">
              <a:buNone/>
            </a:pPr>
            <a:r>
              <a:rPr lang="en-GB" sz="2600" dirty="0" smtClean="0"/>
              <a:t>(see next slide)</a:t>
            </a:r>
            <a:endParaRPr lang="en-GB" sz="2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heckerboard(across)">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heckerboard(across)">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checkerboard(across)">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checkerboard(across)">
                                      <p:cBhvr>
                                        <p:cTn id="37" dur="500"/>
                                        <p:tgtEl>
                                          <p:spTgt spid="3">
                                            <p:txEl>
                                              <p:pRg st="7" end="7"/>
                                            </p:txEl>
                                          </p:spTgt>
                                        </p:tgtEl>
                                      </p:cBhvr>
                                    </p:animEffect>
                                  </p:childTnLst>
                                </p:cTn>
                              </p:par>
                              <p:par>
                                <p:cTn id="38" presetID="5" presetClass="entr" presetSubtype="10" fill="hold" nodeType="with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checkerboard(across)">
                                      <p:cBhvr>
                                        <p:cTn id="4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le:Hypothalamus.gif">
            <a:hlinkClick r:id="rId2"/>
          </p:cNvPr>
          <p:cNvPicPr>
            <a:picLocks noChangeAspect="1" noChangeArrowheads="1" noCrop="1"/>
          </p:cNvPicPr>
          <p:nvPr/>
        </p:nvPicPr>
        <p:blipFill>
          <a:blip r:embed="rId3"/>
          <a:srcRect/>
          <a:stretch>
            <a:fillRect/>
          </a:stretch>
        </p:blipFill>
        <p:spPr bwMode="auto">
          <a:xfrm>
            <a:off x="0" y="0"/>
            <a:ext cx="2786042" cy="2786042"/>
          </a:xfrm>
          <a:prstGeom prst="rect">
            <a:avLst/>
          </a:prstGeom>
          <a:noFill/>
        </p:spPr>
      </p:pic>
      <p:sp>
        <p:nvSpPr>
          <p:cNvPr id="5" name="Freeform 4"/>
          <p:cNvSpPr/>
          <p:nvPr/>
        </p:nvSpPr>
        <p:spPr>
          <a:xfrm>
            <a:off x="2550415" y="1571612"/>
            <a:ext cx="950015" cy="813126"/>
          </a:xfrm>
          <a:custGeom>
            <a:avLst/>
            <a:gdLst>
              <a:gd name="connsiteX0" fmla="*/ 708338 w 1307205"/>
              <a:gd name="connsiteY0" fmla="*/ 49369 h 991673"/>
              <a:gd name="connsiteX1" fmla="*/ 425002 w 1307205"/>
              <a:gd name="connsiteY1" fmla="*/ 319825 h 991673"/>
              <a:gd name="connsiteX2" fmla="*/ 193183 w 1307205"/>
              <a:gd name="connsiteY2" fmla="*/ 358462 h 991673"/>
              <a:gd name="connsiteX3" fmla="*/ 38636 w 1307205"/>
              <a:gd name="connsiteY3" fmla="*/ 538766 h 991673"/>
              <a:gd name="connsiteX4" fmla="*/ 77273 w 1307205"/>
              <a:gd name="connsiteY4" fmla="*/ 860738 h 991673"/>
              <a:gd name="connsiteX5" fmla="*/ 502276 w 1307205"/>
              <a:gd name="connsiteY5" fmla="*/ 989527 h 991673"/>
              <a:gd name="connsiteX6" fmla="*/ 772732 w 1307205"/>
              <a:gd name="connsiteY6" fmla="*/ 873617 h 991673"/>
              <a:gd name="connsiteX7" fmla="*/ 1068946 w 1307205"/>
              <a:gd name="connsiteY7" fmla="*/ 796343 h 991673"/>
              <a:gd name="connsiteX8" fmla="*/ 1262129 w 1307205"/>
              <a:gd name="connsiteY8" fmla="*/ 693312 h 991673"/>
              <a:gd name="connsiteX9" fmla="*/ 1287887 w 1307205"/>
              <a:gd name="connsiteY9" fmla="*/ 474372 h 991673"/>
              <a:gd name="connsiteX10" fmla="*/ 1146219 w 1307205"/>
              <a:gd name="connsiteY10" fmla="*/ 152400 h 991673"/>
              <a:gd name="connsiteX11" fmla="*/ 965915 w 1307205"/>
              <a:gd name="connsiteY11" fmla="*/ 75127 h 991673"/>
              <a:gd name="connsiteX12" fmla="*/ 798490 w 1307205"/>
              <a:gd name="connsiteY12" fmla="*/ 23611 h 991673"/>
              <a:gd name="connsiteX13" fmla="*/ 708338 w 1307205"/>
              <a:gd name="connsiteY13" fmla="*/ 49369 h 991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7205" h="991673">
                <a:moveTo>
                  <a:pt x="708338" y="49369"/>
                </a:moveTo>
                <a:cubicBezTo>
                  <a:pt x="646090" y="98738"/>
                  <a:pt x="510861" y="268310"/>
                  <a:pt x="425002" y="319825"/>
                </a:cubicBezTo>
                <a:cubicBezTo>
                  <a:pt x="339143" y="371340"/>
                  <a:pt x="257577" y="321972"/>
                  <a:pt x="193183" y="358462"/>
                </a:cubicBezTo>
                <a:cubicBezTo>
                  <a:pt x="128789" y="394952"/>
                  <a:pt x="57954" y="455053"/>
                  <a:pt x="38636" y="538766"/>
                </a:cubicBezTo>
                <a:cubicBezTo>
                  <a:pt x="19318" y="622479"/>
                  <a:pt x="0" y="785611"/>
                  <a:pt x="77273" y="860738"/>
                </a:cubicBezTo>
                <a:cubicBezTo>
                  <a:pt x="154546" y="935865"/>
                  <a:pt x="386366" y="987381"/>
                  <a:pt x="502276" y="989527"/>
                </a:cubicBezTo>
                <a:cubicBezTo>
                  <a:pt x="618186" y="991673"/>
                  <a:pt x="678287" y="905814"/>
                  <a:pt x="772732" y="873617"/>
                </a:cubicBezTo>
                <a:cubicBezTo>
                  <a:pt x="867177" y="841420"/>
                  <a:pt x="987380" y="826394"/>
                  <a:pt x="1068946" y="796343"/>
                </a:cubicBezTo>
                <a:cubicBezTo>
                  <a:pt x="1150512" y="766292"/>
                  <a:pt x="1225639" y="746974"/>
                  <a:pt x="1262129" y="693312"/>
                </a:cubicBezTo>
                <a:cubicBezTo>
                  <a:pt x="1298619" y="639650"/>
                  <a:pt x="1307205" y="564524"/>
                  <a:pt x="1287887" y="474372"/>
                </a:cubicBezTo>
                <a:cubicBezTo>
                  <a:pt x="1268569" y="384220"/>
                  <a:pt x="1199881" y="218941"/>
                  <a:pt x="1146219" y="152400"/>
                </a:cubicBezTo>
                <a:cubicBezTo>
                  <a:pt x="1092557" y="85859"/>
                  <a:pt x="1023870" y="96592"/>
                  <a:pt x="965915" y="75127"/>
                </a:cubicBezTo>
                <a:cubicBezTo>
                  <a:pt x="907960" y="53662"/>
                  <a:pt x="841419" y="27904"/>
                  <a:pt x="798490" y="23611"/>
                </a:cubicBezTo>
                <a:cubicBezTo>
                  <a:pt x="755561" y="19318"/>
                  <a:pt x="770586" y="0"/>
                  <a:pt x="708338" y="49369"/>
                </a:cubicBezTo>
                <a:close/>
              </a:path>
            </a:pathLst>
          </a:cu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5"/>
          <p:cNvSpPr/>
          <p:nvPr/>
        </p:nvSpPr>
        <p:spPr>
          <a:xfrm>
            <a:off x="3030828" y="1921099"/>
            <a:ext cx="356316" cy="201768"/>
          </a:xfrm>
          <a:custGeom>
            <a:avLst/>
            <a:gdLst>
              <a:gd name="connsiteX0" fmla="*/ 279042 w 356316"/>
              <a:gd name="connsiteY0" fmla="*/ 10732 h 201768"/>
              <a:gd name="connsiteX1" fmla="*/ 163133 w 356316"/>
              <a:gd name="connsiteY1" fmla="*/ 10732 h 201768"/>
              <a:gd name="connsiteX2" fmla="*/ 21465 w 356316"/>
              <a:gd name="connsiteY2" fmla="*/ 75126 h 201768"/>
              <a:gd name="connsiteX3" fmla="*/ 34344 w 356316"/>
              <a:gd name="connsiteY3" fmla="*/ 191036 h 201768"/>
              <a:gd name="connsiteX4" fmla="*/ 137375 w 356316"/>
              <a:gd name="connsiteY4" fmla="*/ 139521 h 201768"/>
              <a:gd name="connsiteX5" fmla="*/ 214648 w 356316"/>
              <a:gd name="connsiteY5" fmla="*/ 165278 h 201768"/>
              <a:gd name="connsiteX6" fmla="*/ 304800 w 356316"/>
              <a:gd name="connsiteY6" fmla="*/ 191036 h 201768"/>
              <a:gd name="connsiteX7" fmla="*/ 343437 w 356316"/>
              <a:gd name="connsiteY7" fmla="*/ 126642 h 201768"/>
              <a:gd name="connsiteX8" fmla="*/ 343437 w 356316"/>
              <a:gd name="connsiteY8" fmla="*/ 49369 h 201768"/>
              <a:gd name="connsiteX9" fmla="*/ 279042 w 356316"/>
              <a:gd name="connsiteY9" fmla="*/ 10732 h 201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6316" h="201768">
                <a:moveTo>
                  <a:pt x="279042" y="10732"/>
                </a:moveTo>
                <a:cubicBezTo>
                  <a:pt x="248991" y="4292"/>
                  <a:pt x="206062" y="0"/>
                  <a:pt x="163133" y="10732"/>
                </a:cubicBezTo>
                <a:cubicBezTo>
                  <a:pt x="120204" y="21464"/>
                  <a:pt x="42930" y="45075"/>
                  <a:pt x="21465" y="75126"/>
                </a:cubicBezTo>
                <a:cubicBezTo>
                  <a:pt x="0" y="105177"/>
                  <a:pt x="15026" y="180304"/>
                  <a:pt x="34344" y="191036"/>
                </a:cubicBezTo>
                <a:cubicBezTo>
                  <a:pt x="53662" y="201768"/>
                  <a:pt x="107324" y="143814"/>
                  <a:pt x="137375" y="139521"/>
                </a:cubicBezTo>
                <a:cubicBezTo>
                  <a:pt x="167426" y="135228"/>
                  <a:pt x="186744" y="156692"/>
                  <a:pt x="214648" y="165278"/>
                </a:cubicBezTo>
                <a:cubicBezTo>
                  <a:pt x="242552" y="173864"/>
                  <a:pt x="283335" y="197475"/>
                  <a:pt x="304800" y="191036"/>
                </a:cubicBezTo>
                <a:cubicBezTo>
                  <a:pt x="326265" y="184597"/>
                  <a:pt x="336997" y="150253"/>
                  <a:pt x="343437" y="126642"/>
                </a:cubicBezTo>
                <a:cubicBezTo>
                  <a:pt x="349877" y="103031"/>
                  <a:pt x="356316" y="72980"/>
                  <a:pt x="343437" y="49369"/>
                </a:cubicBezTo>
                <a:cubicBezTo>
                  <a:pt x="330558" y="25758"/>
                  <a:pt x="309093" y="17172"/>
                  <a:pt x="279042" y="10732"/>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 name="Freeform 6"/>
          <p:cNvSpPr/>
          <p:nvPr/>
        </p:nvSpPr>
        <p:spPr>
          <a:xfrm rot="6249220">
            <a:off x="2664354" y="1989778"/>
            <a:ext cx="324118" cy="296214"/>
          </a:xfrm>
          <a:custGeom>
            <a:avLst/>
            <a:gdLst>
              <a:gd name="connsiteX0" fmla="*/ 12879 w 324118"/>
              <a:gd name="connsiteY0" fmla="*/ 296214 h 296214"/>
              <a:gd name="connsiteX1" fmla="*/ 12879 w 324118"/>
              <a:gd name="connsiteY1" fmla="*/ 206062 h 296214"/>
              <a:gd name="connsiteX2" fmla="*/ 90152 w 324118"/>
              <a:gd name="connsiteY2" fmla="*/ 206062 h 296214"/>
              <a:gd name="connsiteX3" fmla="*/ 141667 w 324118"/>
              <a:gd name="connsiteY3" fmla="*/ 206062 h 296214"/>
              <a:gd name="connsiteX4" fmla="*/ 154546 w 324118"/>
              <a:gd name="connsiteY4" fmla="*/ 141668 h 296214"/>
              <a:gd name="connsiteX5" fmla="*/ 180304 w 324118"/>
              <a:gd name="connsiteY5" fmla="*/ 90152 h 296214"/>
              <a:gd name="connsiteX6" fmla="*/ 231819 w 324118"/>
              <a:gd name="connsiteY6" fmla="*/ 103031 h 296214"/>
              <a:gd name="connsiteX7" fmla="*/ 257577 w 324118"/>
              <a:gd name="connsiteY7" fmla="*/ 115910 h 296214"/>
              <a:gd name="connsiteX8" fmla="*/ 309093 w 324118"/>
              <a:gd name="connsiteY8" fmla="*/ 103031 h 296214"/>
              <a:gd name="connsiteX9" fmla="*/ 321972 w 324118"/>
              <a:gd name="connsiteY9" fmla="*/ 25758 h 296214"/>
              <a:gd name="connsiteX10" fmla="*/ 321972 w 324118"/>
              <a:gd name="connsiteY10" fmla="*/ 0 h 296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4118" h="296214">
                <a:moveTo>
                  <a:pt x="12879" y="296214"/>
                </a:moveTo>
                <a:cubicBezTo>
                  <a:pt x="6439" y="258650"/>
                  <a:pt x="0" y="221087"/>
                  <a:pt x="12879" y="206062"/>
                </a:cubicBezTo>
                <a:cubicBezTo>
                  <a:pt x="25758" y="191037"/>
                  <a:pt x="90152" y="206062"/>
                  <a:pt x="90152" y="206062"/>
                </a:cubicBezTo>
                <a:cubicBezTo>
                  <a:pt x="111617" y="206062"/>
                  <a:pt x="130935" y="216794"/>
                  <a:pt x="141667" y="206062"/>
                </a:cubicBezTo>
                <a:cubicBezTo>
                  <a:pt x="152399" y="195330"/>
                  <a:pt x="148107" y="160986"/>
                  <a:pt x="154546" y="141668"/>
                </a:cubicBezTo>
                <a:cubicBezTo>
                  <a:pt x="160985" y="122350"/>
                  <a:pt x="167425" y="96591"/>
                  <a:pt x="180304" y="90152"/>
                </a:cubicBezTo>
                <a:cubicBezTo>
                  <a:pt x="193183" y="83713"/>
                  <a:pt x="218940" y="98738"/>
                  <a:pt x="231819" y="103031"/>
                </a:cubicBezTo>
                <a:cubicBezTo>
                  <a:pt x="244698" y="107324"/>
                  <a:pt x="244698" y="115910"/>
                  <a:pt x="257577" y="115910"/>
                </a:cubicBezTo>
                <a:cubicBezTo>
                  <a:pt x="270456" y="115910"/>
                  <a:pt x="298361" y="118056"/>
                  <a:pt x="309093" y="103031"/>
                </a:cubicBezTo>
                <a:cubicBezTo>
                  <a:pt x="319826" y="88006"/>
                  <a:pt x="319826" y="42930"/>
                  <a:pt x="321972" y="25758"/>
                </a:cubicBezTo>
                <a:cubicBezTo>
                  <a:pt x="324118" y="8586"/>
                  <a:pt x="323045" y="4293"/>
                  <a:pt x="321972" y="0"/>
                </a:cubicBezTo>
              </a:path>
            </a:pathLst>
          </a:cu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n-GB"/>
          </a:p>
        </p:txBody>
      </p:sp>
      <p:cxnSp>
        <p:nvCxnSpPr>
          <p:cNvPr id="9" name="Straight Arrow Connector 8"/>
          <p:cNvCxnSpPr/>
          <p:nvPr/>
        </p:nvCxnSpPr>
        <p:spPr>
          <a:xfrm>
            <a:off x="1571604" y="1428736"/>
            <a:ext cx="1000132" cy="42862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3714744" y="2428868"/>
            <a:ext cx="1500198" cy="6924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GB" sz="1300" b="1" dirty="0" smtClean="0"/>
              <a:t>mRNA template for the hormone, </a:t>
            </a:r>
            <a:r>
              <a:rPr lang="en-GB" sz="1300" b="1" i="1" dirty="0" smtClean="0"/>
              <a:t>vasopressin</a:t>
            </a:r>
            <a:endParaRPr lang="en-GB" sz="1300" b="1" dirty="0"/>
          </a:p>
        </p:txBody>
      </p:sp>
      <p:cxnSp>
        <p:nvCxnSpPr>
          <p:cNvPr id="12" name="Straight Connector 11"/>
          <p:cNvCxnSpPr/>
          <p:nvPr/>
        </p:nvCxnSpPr>
        <p:spPr>
          <a:xfrm>
            <a:off x="5929322" y="785794"/>
            <a:ext cx="2500330" cy="1588"/>
          </a:xfrm>
          <a:prstGeom prst="line">
            <a:avLst/>
          </a:prstGeom>
          <a:ln w="193675"/>
        </p:spPr>
        <p:style>
          <a:lnRef idx="3">
            <a:schemeClr val="accent2"/>
          </a:lnRef>
          <a:fillRef idx="0">
            <a:schemeClr val="accent2"/>
          </a:fillRef>
          <a:effectRef idx="2">
            <a:schemeClr val="accent2"/>
          </a:effectRef>
          <a:fontRef idx="minor">
            <a:schemeClr val="tx1"/>
          </a:fontRef>
        </p:style>
      </p:cxnSp>
      <p:sp>
        <p:nvSpPr>
          <p:cNvPr id="13" name="TextBox 12"/>
          <p:cNvSpPr txBox="1"/>
          <p:nvPr/>
        </p:nvSpPr>
        <p:spPr>
          <a:xfrm>
            <a:off x="6000760" y="857232"/>
            <a:ext cx="357190"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GB" sz="2400" b="1" dirty="0" smtClean="0">
                <a:solidFill>
                  <a:srgbClr val="FF0000"/>
                </a:solidFill>
              </a:rPr>
              <a:t>A</a:t>
            </a:r>
            <a:endParaRPr lang="en-GB" sz="2400" b="1" dirty="0">
              <a:solidFill>
                <a:srgbClr val="FF0000"/>
              </a:solidFill>
            </a:endParaRPr>
          </a:p>
        </p:txBody>
      </p:sp>
      <p:sp>
        <p:nvSpPr>
          <p:cNvPr id="14" name="TextBox 13"/>
          <p:cNvSpPr txBox="1"/>
          <p:nvPr/>
        </p:nvSpPr>
        <p:spPr>
          <a:xfrm>
            <a:off x="6500826" y="857232"/>
            <a:ext cx="357190"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GB" sz="2400" b="1" dirty="0" smtClean="0">
                <a:solidFill>
                  <a:srgbClr val="00B050"/>
                </a:solidFill>
              </a:rPr>
              <a:t>U</a:t>
            </a:r>
            <a:endParaRPr lang="en-GB" sz="2400" b="1" dirty="0">
              <a:solidFill>
                <a:srgbClr val="00B050"/>
              </a:solidFill>
            </a:endParaRPr>
          </a:p>
        </p:txBody>
      </p:sp>
      <p:sp>
        <p:nvSpPr>
          <p:cNvPr id="15" name="TextBox 14"/>
          <p:cNvSpPr txBox="1"/>
          <p:nvPr/>
        </p:nvSpPr>
        <p:spPr>
          <a:xfrm>
            <a:off x="7000892" y="857232"/>
            <a:ext cx="357190"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GB" sz="2400" b="1" dirty="0">
                <a:solidFill>
                  <a:srgbClr val="FFFF00"/>
                </a:solidFill>
              </a:rPr>
              <a:t>G</a:t>
            </a:r>
          </a:p>
        </p:txBody>
      </p:sp>
      <p:sp>
        <p:nvSpPr>
          <p:cNvPr id="16" name="TextBox 15"/>
          <p:cNvSpPr txBox="1"/>
          <p:nvPr/>
        </p:nvSpPr>
        <p:spPr>
          <a:xfrm>
            <a:off x="7500958" y="857232"/>
            <a:ext cx="357190"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GB" sz="2400" b="1" dirty="0">
                <a:solidFill>
                  <a:srgbClr val="0070C0"/>
                </a:solidFill>
              </a:rPr>
              <a:t>C</a:t>
            </a:r>
          </a:p>
        </p:txBody>
      </p:sp>
      <p:sp>
        <p:nvSpPr>
          <p:cNvPr id="17" name="TextBox 16"/>
          <p:cNvSpPr txBox="1"/>
          <p:nvPr/>
        </p:nvSpPr>
        <p:spPr>
          <a:xfrm>
            <a:off x="8001024" y="857232"/>
            <a:ext cx="357190"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GB" sz="2400" b="1" dirty="0" smtClean="0">
                <a:solidFill>
                  <a:srgbClr val="00B050"/>
                </a:solidFill>
              </a:rPr>
              <a:t>U</a:t>
            </a:r>
            <a:endParaRPr lang="en-GB" sz="2400" b="1" dirty="0">
              <a:solidFill>
                <a:srgbClr val="00B050"/>
              </a:solidFill>
            </a:endParaRPr>
          </a:p>
        </p:txBody>
      </p:sp>
      <p:cxnSp>
        <p:nvCxnSpPr>
          <p:cNvPr id="19" name="Straight Arrow Connector 18"/>
          <p:cNvCxnSpPr/>
          <p:nvPr/>
        </p:nvCxnSpPr>
        <p:spPr>
          <a:xfrm flipV="1">
            <a:off x="4714876" y="1071546"/>
            <a:ext cx="1071570" cy="857256"/>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0" name="Straight Connector 19"/>
          <p:cNvCxnSpPr/>
          <p:nvPr/>
        </p:nvCxnSpPr>
        <p:spPr>
          <a:xfrm>
            <a:off x="5929322" y="1997064"/>
            <a:ext cx="500066" cy="1588"/>
          </a:xfrm>
          <a:prstGeom prst="line">
            <a:avLst/>
          </a:prstGeom>
          <a:ln w="193675">
            <a:solidFill>
              <a:srgbClr val="7030A0"/>
            </a:solidFill>
          </a:ln>
        </p:spPr>
        <p:style>
          <a:lnRef idx="3">
            <a:schemeClr val="accent2"/>
          </a:lnRef>
          <a:fillRef idx="0">
            <a:schemeClr val="accent2"/>
          </a:fillRef>
          <a:effectRef idx="2">
            <a:schemeClr val="accent2"/>
          </a:effectRef>
          <a:fontRef idx="minor">
            <a:schemeClr val="tx1"/>
          </a:fontRef>
        </p:style>
      </p:cxnSp>
      <p:cxnSp>
        <p:nvCxnSpPr>
          <p:cNvPr id="22" name="Straight Connector 21"/>
          <p:cNvCxnSpPr/>
          <p:nvPr/>
        </p:nvCxnSpPr>
        <p:spPr>
          <a:xfrm>
            <a:off x="6429388" y="1998652"/>
            <a:ext cx="500066" cy="1588"/>
          </a:xfrm>
          <a:prstGeom prst="line">
            <a:avLst/>
          </a:prstGeom>
          <a:ln w="193675">
            <a:solidFill>
              <a:srgbClr val="7030A0"/>
            </a:solidFill>
          </a:ln>
        </p:spPr>
        <p:style>
          <a:lnRef idx="3">
            <a:schemeClr val="accent2"/>
          </a:lnRef>
          <a:fillRef idx="0">
            <a:schemeClr val="accent2"/>
          </a:fillRef>
          <a:effectRef idx="2">
            <a:schemeClr val="accent2"/>
          </a:effectRef>
          <a:fontRef idx="minor">
            <a:schemeClr val="tx1"/>
          </a:fontRef>
        </p:style>
      </p:cxnSp>
      <p:cxnSp>
        <p:nvCxnSpPr>
          <p:cNvPr id="23" name="Straight Connector 22"/>
          <p:cNvCxnSpPr/>
          <p:nvPr/>
        </p:nvCxnSpPr>
        <p:spPr>
          <a:xfrm>
            <a:off x="6929454" y="1998652"/>
            <a:ext cx="500066" cy="1588"/>
          </a:xfrm>
          <a:prstGeom prst="line">
            <a:avLst/>
          </a:prstGeom>
          <a:ln w="193675">
            <a:solidFill>
              <a:srgbClr val="7030A0"/>
            </a:solidFill>
          </a:ln>
        </p:spPr>
        <p:style>
          <a:lnRef idx="3">
            <a:schemeClr val="accent2"/>
          </a:lnRef>
          <a:fillRef idx="0">
            <a:schemeClr val="accent2"/>
          </a:fillRef>
          <a:effectRef idx="2">
            <a:schemeClr val="accent2"/>
          </a:effectRef>
          <a:fontRef idx="minor">
            <a:schemeClr val="tx1"/>
          </a:fontRef>
        </p:style>
      </p:cxnSp>
      <p:cxnSp>
        <p:nvCxnSpPr>
          <p:cNvPr id="24" name="Straight Connector 23"/>
          <p:cNvCxnSpPr/>
          <p:nvPr/>
        </p:nvCxnSpPr>
        <p:spPr>
          <a:xfrm>
            <a:off x="7429520" y="1998652"/>
            <a:ext cx="500066" cy="1588"/>
          </a:xfrm>
          <a:prstGeom prst="line">
            <a:avLst/>
          </a:prstGeom>
          <a:ln w="193675">
            <a:solidFill>
              <a:srgbClr val="7030A0"/>
            </a:solidFill>
          </a:ln>
        </p:spPr>
        <p:style>
          <a:lnRef idx="3">
            <a:schemeClr val="accent2"/>
          </a:lnRef>
          <a:fillRef idx="0">
            <a:schemeClr val="accent2"/>
          </a:fillRef>
          <a:effectRef idx="2">
            <a:schemeClr val="accent2"/>
          </a:effectRef>
          <a:fontRef idx="minor">
            <a:schemeClr val="tx1"/>
          </a:fontRef>
        </p:style>
      </p:cxnSp>
      <p:cxnSp>
        <p:nvCxnSpPr>
          <p:cNvPr id="25" name="Straight Connector 24"/>
          <p:cNvCxnSpPr/>
          <p:nvPr/>
        </p:nvCxnSpPr>
        <p:spPr>
          <a:xfrm>
            <a:off x="7929586" y="1998652"/>
            <a:ext cx="500066" cy="1588"/>
          </a:xfrm>
          <a:prstGeom prst="line">
            <a:avLst/>
          </a:prstGeom>
          <a:ln w="193675">
            <a:solidFill>
              <a:srgbClr val="7030A0"/>
            </a:solidFill>
          </a:ln>
        </p:spPr>
        <p:style>
          <a:lnRef idx="3">
            <a:schemeClr val="accent2"/>
          </a:lnRef>
          <a:fillRef idx="0">
            <a:schemeClr val="accent2"/>
          </a:fillRef>
          <a:effectRef idx="2">
            <a:schemeClr val="accent2"/>
          </a:effectRef>
          <a:fontRef idx="minor">
            <a:schemeClr val="tx1"/>
          </a:fontRef>
        </p:style>
      </p:cxnSp>
      <p:sp>
        <p:nvSpPr>
          <p:cNvPr id="26" name="TextBox 25"/>
          <p:cNvSpPr txBox="1"/>
          <p:nvPr/>
        </p:nvSpPr>
        <p:spPr>
          <a:xfrm>
            <a:off x="6000760" y="1467137"/>
            <a:ext cx="357190"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GB" sz="2400" b="1" dirty="0" smtClean="0">
                <a:solidFill>
                  <a:schemeClr val="accent6">
                    <a:lumMod val="50000"/>
                  </a:schemeClr>
                </a:solidFill>
              </a:rPr>
              <a:t>T</a:t>
            </a:r>
            <a:endParaRPr lang="en-GB" sz="2400" b="1" dirty="0">
              <a:solidFill>
                <a:schemeClr val="accent6">
                  <a:lumMod val="50000"/>
                </a:schemeClr>
              </a:solidFill>
            </a:endParaRPr>
          </a:p>
        </p:txBody>
      </p:sp>
      <p:sp>
        <p:nvSpPr>
          <p:cNvPr id="27" name="TextBox 26"/>
          <p:cNvSpPr txBox="1"/>
          <p:nvPr/>
        </p:nvSpPr>
        <p:spPr>
          <a:xfrm>
            <a:off x="6500826" y="1467137"/>
            <a:ext cx="357190"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GB" sz="2400" b="1" dirty="0" smtClean="0">
                <a:solidFill>
                  <a:srgbClr val="FF0000"/>
                </a:solidFill>
              </a:rPr>
              <a:t>A</a:t>
            </a:r>
            <a:endParaRPr lang="en-GB" sz="2400" b="1" dirty="0">
              <a:solidFill>
                <a:srgbClr val="FF0000"/>
              </a:solidFill>
            </a:endParaRPr>
          </a:p>
        </p:txBody>
      </p:sp>
      <p:sp>
        <p:nvSpPr>
          <p:cNvPr id="28" name="TextBox 27"/>
          <p:cNvSpPr txBox="1"/>
          <p:nvPr/>
        </p:nvSpPr>
        <p:spPr>
          <a:xfrm>
            <a:off x="7000892" y="1467137"/>
            <a:ext cx="357190"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GB" sz="2400" b="1" dirty="0">
                <a:solidFill>
                  <a:srgbClr val="0070C0"/>
                </a:solidFill>
              </a:rPr>
              <a:t>C</a:t>
            </a:r>
          </a:p>
        </p:txBody>
      </p:sp>
      <p:sp>
        <p:nvSpPr>
          <p:cNvPr id="29" name="TextBox 28"/>
          <p:cNvSpPr txBox="1"/>
          <p:nvPr/>
        </p:nvSpPr>
        <p:spPr>
          <a:xfrm>
            <a:off x="7500958" y="1467137"/>
            <a:ext cx="357190"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GB" sz="2400" b="1" dirty="0">
                <a:solidFill>
                  <a:srgbClr val="FFFF00"/>
                </a:solidFill>
              </a:rPr>
              <a:t>G</a:t>
            </a:r>
          </a:p>
        </p:txBody>
      </p:sp>
      <p:sp>
        <p:nvSpPr>
          <p:cNvPr id="31" name="TextBox 30"/>
          <p:cNvSpPr txBox="1"/>
          <p:nvPr/>
        </p:nvSpPr>
        <p:spPr>
          <a:xfrm>
            <a:off x="8001024" y="1467137"/>
            <a:ext cx="357190"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GB" sz="2400" b="1" dirty="0" smtClean="0">
                <a:solidFill>
                  <a:srgbClr val="FF0000"/>
                </a:solidFill>
              </a:rPr>
              <a:t>A</a:t>
            </a:r>
            <a:endParaRPr lang="en-GB" sz="2400" b="1" dirty="0">
              <a:solidFill>
                <a:srgbClr val="FF0000"/>
              </a:solidFill>
            </a:endParaRPr>
          </a:p>
        </p:txBody>
      </p:sp>
      <p:sp>
        <p:nvSpPr>
          <p:cNvPr id="32" name="TextBox 31"/>
          <p:cNvSpPr txBox="1"/>
          <p:nvPr/>
        </p:nvSpPr>
        <p:spPr>
          <a:xfrm>
            <a:off x="214282" y="2857496"/>
            <a:ext cx="3357586" cy="3416320"/>
          </a:xfrm>
          <a:prstGeom prst="rect">
            <a:avLst/>
          </a:prstGeom>
          <a:noFill/>
        </p:spPr>
        <p:txBody>
          <a:bodyPr wrap="square" rtlCol="0">
            <a:spAutoFit/>
          </a:bodyPr>
          <a:lstStyle/>
          <a:p>
            <a:pPr marL="342900" indent="-342900">
              <a:buAutoNum type="arabicPeriod"/>
            </a:pPr>
            <a:r>
              <a:rPr lang="en-GB" dirty="0" smtClean="0"/>
              <a:t>You isolate the </a:t>
            </a:r>
            <a:r>
              <a:rPr lang="en-GB" b="1" dirty="0" smtClean="0"/>
              <a:t>mRNA </a:t>
            </a:r>
            <a:r>
              <a:rPr lang="en-GB" dirty="0" smtClean="0"/>
              <a:t>that has been transcribed from the gene you are interested in.</a:t>
            </a:r>
          </a:p>
          <a:p>
            <a:pPr marL="342900" indent="-342900">
              <a:buAutoNum type="arabicPeriod"/>
            </a:pPr>
            <a:r>
              <a:rPr lang="en-GB" b="1" dirty="0" smtClean="0"/>
              <a:t>Reverse transcriptase</a:t>
            </a:r>
            <a:r>
              <a:rPr lang="en-GB" dirty="0" smtClean="0"/>
              <a:t> is used to synthesis a </a:t>
            </a:r>
            <a:r>
              <a:rPr lang="en-GB" b="1" dirty="0" smtClean="0"/>
              <a:t>complimentary DNA (</a:t>
            </a:r>
            <a:r>
              <a:rPr lang="en-GB" b="1" dirty="0" err="1" smtClean="0"/>
              <a:t>cDNA</a:t>
            </a:r>
            <a:r>
              <a:rPr lang="en-GB" b="1" dirty="0" smtClean="0"/>
              <a:t>) strand</a:t>
            </a:r>
            <a:r>
              <a:rPr lang="en-GB" dirty="0" smtClean="0"/>
              <a:t>, to the mRNA molecule.</a:t>
            </a:r>
          </a:p>
          <a:p>
            <a:pPr marL="342900" indent="-342900">
              <a:buAutoNum type="arabicPeriod"/>
            </a:pPr>
            <a:r>
              <a:rPr lang="en-GB" dirty="0" smtClean="0"/>
              <a:t>Our old friend </a:t>
            </a:r>
            <a:r>
              <a:rPr lang="en-GB" b="1" dirty="0" smtClean="0"/>
              <a:t>DNA Polymerase </a:t>
            </a:r>
            <a:r>
              <a:rPr lang="en-GB" dirty="0" smtClean="0"/>
              <a:t>(from translation) can then synthesise the </a:t>
            </a:r>
            <a:r>
              <a:rPr lang="en-GB" b="1" dirty="0" smtClean="0"/>
              <a:t>other strand of DNA</a:t>
            </a:r>
            <a:r>
              <a:rPr lang="en-GB" dirty="0" smtClean="0"/>
              <a:t> from free nucleotides.</a:t>
            </a:r>
            <a:endParaRPr lang="en-GB" dirty="0"/>
          </a:p>
        </p:txBody>
      </p:sp>
      <p:sp>
        <p:nvSpPr>
          <p:cNvPr id="33" name="Rounded Rectangle 32"/>
          <p:cNvSpPr/>
          <p:nvPr/>
        </p:nvSpPr>
        <p:spPr>
          <a:xfrm>
            <a:off x="5715008" y="1214422"/>
            <a:ext cx="571504" cy="35719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sp>
        <p:nvSpPr>
          <p:cNvPr id="34" name="TextBox 33"/>
          <p:cNvSpPr txBox="1"/>
          <p:nvPr/>
        </p:nvSpPr>
        <p:spPr>
          <a:xfrm>
            <a:off x="71438" y="71414"/>
            <a:ext cx="2857488" cy="923330"/>
          </a:xfrm>
          <a:prstGeom prst="rect">
            <a:avLst/>
          </a:prstGeom>
          <a:gradFill>
            <a:gsLst>
              <a:gs pos="0">
                <a:schemeClr val="accent3">
                  <a:tint val="50000"/>
                  <a:satMod val="300000"/>
                  <a:alpha val="0"/>
                </a:schemeClr>
              </a:gs>
              <a:gs pos="35000">
                <a:schemeClr val="accent3">
                  <a:tint val="37000"/>
                  <a:satMod val="300000"/>
                  <a:alpha val="44000"/>
                </a:schemeClr>
              </a:gs>
              <a:gs pos="100000">
                <a:schemeClr val="accent3">
                  <a:tint val="15000"/>
                  <a:satMod val="350000"/>
                </a:schemeClr>
              </a:gs>
            </a:gsLs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GB" dirty="0" smtClean="0"/>
              <a:t>The Hypothalamus produces a hormone called </a:t>
            </a:r>
            <a:r>
              <a:rPr lang="en-GB" b="1" dirty="0" smtClean="0"/>
              <a:t>vasopressin </a:t>
            </a:r>
            <a:r>
              <a:rPr lang="en-GB" dirty="0" smtClean="0">
                <a:sym typeface="Wingdings" pitchFamily="2" charset="2"/>
              </a:rPr>
              <a:t></a:t>
            </a:r>
            <a:endParaRPr lang="en-GB" dirty="0"/>
          </a:p>
        </p:txBody>
      </p:sp>
      <p:cxnSp>
        <p:nvCxnSpPr>
          <p:cNvPr id="45" name="Straight Connector 44"/>
          <p:cNvCxnSpPr/>
          <p:nvPr/>
        </p:nvCxnSpPr>
        <p:spPr>
          <a:xfrm>
            <a:off x="5929322" y="3071810"/>
            <a:ext cx="500066" cy="1588"/>
          </a:xfrm>
          <a:prstGeom prst="line">
            <a:avLst/>
          </a:prstGeom>
          <a:ln w="193675">
            <a:solidFill>
              <a:srgbClr val="7030A0"/>
            </a:solidFill>
          </a:ln>
        </p:spPr>
        <p:style>
          <a:lnRef idx="3">
            <a:schemeClr val="accent2"/>
          </a:lnRef>
          <a:fillRef idx="0">
            <a:schemeClr val="accent2"/>
          </a:fillRef>
          <a:effectRef idx="2">
            <a:schemeClr val="accent2"/>
          </a:effectRef>
          <a:fontRef idx="minor">
            <a:schemeClr val="tx1"/>
          </a:fontRef>
        </p:style>
      </p:cxnSp>
      <p:cxnSp>
        <p:nvCxnSpPr>
          <p:cNvPr id="52" name="Straight Connector 51"/>
          <p:cNvCxnSpPr/>
          <p:nvPr/>
        </p:nvCxnSpPr>
        <p:spPr>
          <a:xfrm>
            <a:off x="6429388" y="3071810"/>
            <a:ext cx="500066" cy="1588"/>
          </a:xfrm>
          <a:prstGeom prst="line">
            <a:avLst/>
          </a:prstGeom>
          <a:ln w="193675">
            <a:solidFill>
              <a:srgbClr val="7030A0"/>
            </a:solidFill>
          </a:ln>
        </p:spPr>
        <p:style>
          <a:lnRef idx="3">
            <a:schemeClr val="accent2"/>
          </a:lnRef>
          <a:fillRef idx="0">
            <a:schemeClr val="accent2"/>
          </a:fillRef>
          <a:effectRef idx="2">
            <a:schemeClr val="accent2"/>
          </a:effectRef>
          <a:fontRef idx="minor">
            <a:schemeClr val="tx1"/>
          </a:fontRef>
        </p:style>
      </p:cxnSp>
      <p:cxnSp>
        <p:nvCxnSpPr>
          <p:cNvPr id="53" name="Straight Connector 52"/>
          <p:cNvCxnSpPr/>
          <p:nvPr/>
        </p:nvCxnSpPr>
        <p:spPr>
          <a:xfrm>
            <a:off x="6929454" y="3071810"/>
            <a:ext cx="500066" cy="1588"/>
          </a:xfrm>
          <a:prstGeom prst="line">
            <a:avLst/>
          </a:prstGeom>
          <a:ln w="193675">
            <a:solidFill>
              <a:srgbClr val="7030A0"/>
            </a:solidFill>
          </a:ln>
        </p:spPr>
        <p:style>
          <a:lnRef idx="3">
            <a:schemeClr val="accent2"/>
          </a:lnRef>
          <a:fillRef idx="0">
            <a:schemeClr val="accent2"/>
          </a:fillRef>
          <a:effectRef idx="2">
            <a:schemeClr val="accent2"/>
          </a:effectRef>
          <a:fontRef idx="minor">
            <a:schemeClr val="tx1"/>
          </a:fontRef>
        </p:style>
      </p:cxnSp>
      <p:cxnSp>
        <p:nvCxnSpPr>
          <p:cNvPr id="54" name="Straight Connector 53"/>
          <p:cNvCxnSpPr/>
          <p:nvPr/>
        </p:nvCxnSpPr>
        <p:spPr>
          <a:xfrm>
            <a:off x="7429520" y="3071810"/>
            <a:ext cx="500066" cy="1588"/>
          </a:xfrm>
          <a:prstGeom prst="line">
            <a:avLst/>
          </a:prstGeom>
          <a:ln w="193675">
            <a:solidFill>
              <a:srgbClr val="7030A0"/>
            </a:solidFill>
          </a:ln>
        </p:spPr>
        <p:style>
          <a:lnRef idx="3">
            <a:schemeClr val="accent2"/>
          </a:lnRef>
          <a:fillRef idx="0">
            <a:schemeClr val="accent2"/>
          </a:fillRef>
          <a:effectRef idx="2">
            <a:schemeClr val="accent2"/>
          </a:effectRef>
          <a:fontRef idx="minor">
            <a:schemeClr val="tx1"/>
          </a:fontRef>
        </p:style>
      </p:cxnSp>
      <p:cxnSp>
        <p:nvCxnSpPr>
          <p:cNvPr id="55" name="Straight Connector 54"/>
          <p:cNvCxnSpPr/>
          <p:nvPr/>
        </p:nvCxnSpPr>
        <p:spPr>
          <a:xfrm>
            <a:off x="7929586" y="3071810"/>
            <a:ext cx="500066" cy="1588"/>
          </a:xfrm>
          <a:prstGeom prst="line">
            <a:avLst/>
          </a:prstGeom>
          <a:ln w="193675">
            <a:solidFill>
              <a:srgbClr val="7030A0"/>
            </a:solidFill>
          </a:ln>
        </p:spPr>
        <p:style>
          <a:lnRef idx="3">
            <a:schemeClr val="accent2"/>
          </a:lnRef>
          <a:fillRef idx="0">
            <a:schemeClr val="accent2"/>
          </a:fillRef>
          <a:effectRef idx="2">
            <a:schemeClr val="accent2"/>
          </a:effectRef>
          <a:fontRef idx="minor">
            <a:schemeClr val="tx1"/>
          </a:fontRef>
        </p:style>
      </p:cxnSp>
      <p:sp>
        <p:nvSpPr>
          <p:cNvPr id="46" name="TextBox 45"/>
          <p:cNvSpPr txBox="1"/>
          <p:nvPr/>
        </p:nvSpPr>
        <p:spPr>
          <a:xfrm>
            <a:off x="6000760" y="3143248"/>
            <a:ext cx="357190"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GB" sz="2400" b="1" dirty="0" smtClean="0">
                <a:solidFill>
                  <a:srgbClr val="FF0000"/>
                </a:solidFill>
              </a:rPr>
              <a:t>A</a:t>
            </a:r>
            <a:endParaRPr lang="en-GB" sz="2400" b="1" dirty="0">
              <a:solidFill>
                <a:srgbClr val="FF0000"/>
              </a:solidFill>
            </a:endParaRPr>
          </a:p>
        </p:txBody>
      </p:sp>
      <p:sp>
        <p:nvSpPr>
          <p:cNvPr id="47" name="TextBox 46"/>
          <p:cNvSpPr txBox="1"/>
          <p:nvPr/>
        </p:nvSpPr>
        <p:spPr>
          <a:xfrm>
            <a:off x="6500826" y="3143248"/>
            <a:ext cx="357190"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GB" sz="2400" b="1" dirty="0">
                <a:solidFill>
                  <a:schemeClr val="accent6">
                    <a:lumMod val="50000"/>
                  </a:schemeClr>
                </a:solidFill>
              </a:rPr>
              <a:t>T</a:t>
            </a:r>
          </a:p>
        </p:txBody>
      </p:sp>
      <p:sp>
        <p:nvSpPr>
          <p:cNvPr id="48" name="TextBox 47"/>
          <p:cNvSpPr txBox="1"/>
          <p:nvPr/>
        </p:nvSpPr>
        <p:spPr>
          <a:xfrm>
            <a:off x="7000892" y="3143248"/>
            <a:ext cx="357190"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GB" sz="2400" b="1" dirty="0" smtClean="0">
                <a:solidFill>
                  <a:srgbClr val="FFFF00"/>
                </a:solidFill>
              </a:rPr>
              <a:t>G</a:t>
            </a:r>
            <a:endParaRPr lang="en-GB" sz="2400" b="1" dirty="0">
              <a:solidFill>
                <a:srgbClr val="FFFF00"/>
              </a:solidFill>
            </a:endParaRPr>
          </a:p>
        </p:txBody>
      </p:sp>
      <p:sp>
        <p:nvSpPr>
          <p:cNvPr id="49" name="TextBox 48"/>
          <p:cNvSpPr txBox="1"/>
          <p:nvPr/>
        </p:nvSpPr>
        <p:spPr>
          <a:xfrm>
            <a:off x="7500958" y="3143248"/>
            <a:ext cx="357190"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GB" sz="2400" b="1" dirty="0" smtClean="0">
                <a:solidFill>
                  <a:srgbClr val="0070C0"/>
                </a:solidFill>
              </a:rPr>
              <a:t>C</a:t>
            </a:r>
            <a:endParaRPr lang="en-GB" sz="2400" b="1" dirty="0">
              <a:solidFill>
                <a:srgbClr val="0070C0"/>
              </a:solidFill>
            </a:endParaRPr>
          </a:p>
        </p:txBody>
      </p:sp>
      <p:sp>
        <p:nvSpPr>
          <p:cNvPr id="50" name="TextBox 49"/>
          <p:cNvSpPr txBox="1"/>
          <p:nvPr/>
        </p:nvSpPr>
        <p:spPr>
          <a:xfrm>
            <a:off x="8001024" y="3143248"/>
            <a:ext cx="357190"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GB" sz="2400" b="1" dirty="0">
                <a:solidFill>
                  <a:schemeClr val="accent6">
                    <a:lumMod val="50000"/>
                  </a:schemeClr>
                </a:solidFill>
              </a:rPr>
              <a:t>T</a:t>
            </a:r>
          </a:p>
        </p:txBody>
      </p:sp>
      <p:sp>
        <p:nvSpPr>
          <p:cNvPr id="56" name="Rounded Rectangle 55"/>
          <p:cNvSpPr/>
          <p:nvPr/>
        </p:nvSpPr>
        <p:spPr>
          <a:xfrm>
            <a:off x="5715008" y="3429000"/>
            <a:ext cx="571504" cy="35719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57" name="TextBox 56"/>
          <p:cNvSpPr txBox="1"/>
          <p:nvPr/>
        </p:nvSpPr>
        <p:spPr>
          <a:xfrm>
            <a:off x="5072066" y="4714884"/>
            <a:ext cx="3714776" cy="1631216"/>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GB" sz="2000" dirty="0" smtClean="0"/>
              <a:t>You now have the actual </a:t>
            </a:r>
            <a:r>
              <a:rPr lang="en-GB" sz="2000" b="1" dirty="0" smtClean="0"/>
              <a:t>gene</a:t>
            </a:r>
            <a:r>
              <a:rPr lang="en-GB" sz="2000" dirty="0" smtClean="0"/>
              <a:t> that codes for your protein!</a:t>
            </a:r>
          </a:p>
          <a:p>
            <a:pPr algn="ctr"/>
            <a:r>
              <a:rPr lang="en-GB" sz="2000" dirty="0" smtClean="0"/>
              <a:t>You can produce it in </a:t>
            </a:r>
            <a:r>
              <a:rPr lang="en-GB" sz="2000" b="1" dirty="0" smtClean="0"/>
              <a:t>vast quantities</a:t>
            </a:r>
            <a:r>
              <a:rPr lang="en-GB" sz="2000" dirty="0" smtClean="0"/>
              <a:t> and then </a:t>
            </a:r>
            <a:r>
              <a:rPr lang="en-GB" sz="2000" b="1" dirty="0" smtClean="0"/>
              <a:t>insert them into plasmids!</a:t>
            </a:r>
            <a:endParaRPr lang="en-GB"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heckerboard(across)">
                                      <p:cBhvr>
                                        <p:cTn id="10" dur="500"/>
                                        <p:tgtEl>
                                          <p:spTgt spid="6"/>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heckerboard(across)">
                                      <p:cBhvr>
                                        <p:cTn id="13" dur="500"/>
                                        <p:tgtEl>
                                          <p:spTgt spid="7"/>
                                        </p:tgtEl>
                                      </p:cBhvr>
                                    </p:animEffect>
                                  </p:childTnLst>
                                </p:cTn>
                              </p:par>
                              <p:par>
                                <p:cTn id="14" presetID="5" presetClass="entr" presetSubtype="1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heckerboard(across)">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32">
                                            <p:txEl>
                                              <p:pRg st="0" end="0"/>
                                            </p:txEl>
                                          </p:spTgt>
                                        </p:tgtEl>
                                        <p:attrNameLst>
                                          <p:attrName>style.visibility</p:attrName>
                                        </p:attrNameLst>
                                      </p:cBhvr>
                                      <p:to>
                                        <p:strVal val="visible"/>
                                      </p:to>
                                    </p:set>
                                    <p:animEffect transition="in" filter="checkerboard(across)">
                                      <p:cBhvr>
                                        <p:cTn id="21" dur="500"/>
                                        <p:tgtEl>
                                          <p:spTgt spid="32">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63" presetClass="path" presetSubtype="0" accel="50000" decel="50000" fill="hold" grpId="1" nodeType="clickEffect">
                                  <p:stCondLst>
                                    <p:cond delay="0"/>
                                  </p:stCondLst>
                                  <p:childTnLst>
                                    <p:animMotion origin="layout" path="M 2.22222E-6 4.15356E-6 L 0.18316 -0.00047 " pathEditMode="relative" rAng="0" ptsTypes="AA">
                                      <p:cBhvr>
                                        <p:cTn id="25" dur="2000" fill="hold"/>
                                        <p:tgtEl>
                                          <p:spTgt spid="7"/>
                                        </p:tgtEl>
                                        <p:attrNameLst>
                                          <p:attrName>ppt_x</p:attrName>
                                          <p:attrName>ppt_y</p:attrName>
                                        </p:attrNameLst>
                                      </p:cBhvr>
                                      <p:rCtr x="91" y="0"/>
                                    </p:animMotion>
                                  </p:childTnLst>
                                </p:cTn>
                              </p:par>
                              <p:par>
                                <p:cTn id="26" presetID="5" presetClass="entr" presetSubtype="1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checkerboard(across)">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checkerboard(across)">
                                      <p:cBhvr>
                                        <p:cTn id="33" dur="500"/>
                                        <p:tgtEl>
                                          <p:spTgt spid="12"/>
                                        </p:tgtEl>
                                      </p:cBhvr>
                                    </p:animEffect>
                                  </p:childTnLst>
                                </p:cTn>
                              </p:par>
                              <p:par>
                                <p:cTn id="34" presetID="5" presetClass="entr" presetSubtype="1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checkerboard(across)">
                                      <p:cBhvr>
                                        <p:cTn id="36" dur="500"/>
                                        <p:tgtEl>
                                          <p:spTgt spid="13"/>
                                        </p:tgtEl>
                                      </p:cBhvr>
                                    </p:animEffect>
                                  </p:childTnLst>
                                </p:cTn>
                              </p:par>
                              <p:par>
                                <p:cTn id="37" presetID="5" presetClass="entr" presetSubtype="1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checkerboard(across)">
                                      <p:cBhvr>
                                        <p:cTn id="39" dur="500"/>
                                        <p:tgtEl>
                                          <p:spTgt spid="14"/>
                                        </p:tgtEl>
                                      </p:cBhvr>
                                    </p:animEffect>
                                  </p:childTnLst>
                                </p:cTn>
                              </p:par>
                              <p:par>
                                <p:cTn id="40" presetID="5" presetClass="entr" presetSubtype="1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checkerboard(across)">
                                      <p:cBhvr>
                                        <p:cTn id="42" dur="500"/>
                                        <p:tgtEl>
                                          <p:spTgt spid="15"/>
                                        </p:tgtEl>
                                      </p:cBhvr>
                                    </p:animEffect>
                                  </p:childTnLst>
                                </p:cTn>
                              </p:par>
                              <p:par>
                                <p:cTn id="43" presetID="5" presetClass="entr" presetSubtype="1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checkerboard(across)">
                                      <p:cBhvr>
                                        <p:cTn id="45" dur="500"/>
                                        <p:tgtEl>
                                          <p:spTgt spid="16"/>
                                        </p:tgtEl>
                                      </p:cBhvr>
                                    </p:animEffect>
                                  </p:childTnLst>
                                </p:cTn>
                              </p:par>
                              <p:par>
                                <p:cTn id="46" presetID="5" presetClass="entr" presetSubtype="10"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checkerboard(across)">
                                      <p:cBhvr>
                                        <p:cTn id="48" dur="500"/>
                                        <p:tgtEl>
                                          <p:spTgt spid="17"/>
                                        </p:tgtEl>
                                      </p:cBhvr>
                                    </p:animEffect>
                                  </p:childTnLst>
                                </p:cTn>
                              </p:par>
                              <p:par>
                                <p:cTn id="49" presetID="5" presetClass="entr" presetSubtype="10" fill="hold"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checkerboard(across)">
                                      <p:cBhvr>
                                        <p:cTn id="51" dur="500"/>
                                        <p:tgtEl>
                                          <p:spTgt spid="19"/>
                                        </p:tgtEl>
                                      </p:cBhvr>
                                    </p:animEffect>
                                  </p:childTnLst>
                                </p:cTn>
                              </p:par>
                            </p:childTnLst>
                          </p:cTn>
                        </p:par>
                      </p:childTnLst>
                    </p:cTn>
                  </p:par>
                  <p:par>
                    <p:cTn id="52" fill="hold">
                      <p:stCondLst>
                        <p:cond delay="indefinite"/>
                      </p:stCondLst>
                      <p:childTnLst>
                        <p:par>
                          <p:cTn id="53" fill="hold">
                            <p:stCondLst>
                              <p:cond delay="0"/>
                            </p:stCondLst>
                            <p:childTnLst>
                              <p:par>
                                <p:cTn id="54" presetID="5" presetClass="entr" presetSubtype="10" fill="hold" nodeType="clickEffect">
                                  <p:stCondLst>
                                    <p:cond delay="0"/>
                                  </p:stCondLst>
                                  <p:childTnLst>
                                    <p:set>
                                      <p:cBhvr>
                                        <p:cTn id="55" dur="1" fill="hold">
                                          <p:stCondLst>
                                            <p:cond delay="0"/>
                                          </p:stCondLst>
                                        </p:cTn>
                                        <p:tgtEl>
                                          <p:spTgt spid="32">
                                            <p:txEl>
                                              <p:pRg st="1" end="1"/>
                                            </p:txEl>
                                          </p:spTgt>
                                        </p:tgtEl>
                                        <p:attrNameLst>
                                          <p:attrName>style.visibility</p:attrName>
                                        </p:attrNameLst>
                                      </p:cBhvr>
                                      <p:to>
                                        <p:strVal val="visible"/>
                                      </p:to>
                                    </p:set>
                                    <p:animEffect transition="in" filter="checkerboard(across)">
                                      <p:cBhvr>
                                        <p:cTn id="56" dur="500"/>
                                        <p:tgtEl>
                                          <p:spTgt spid="32">
                                            <p:txEl>
                                              <p:pRg st="1" end="1"/>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 presetClass="entr" presetSubtype="10" fill="hold" nodeType="click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checkerboard(across)">
                                      <p:cBhvr>
                                        <p:cTn id="61" dur="500"/>
                                        <p:tgtEl>
                                          <p:spTgt spid="20"/>
                                        </p:tgtEl>
                                      </p:cBhvr>
                                    </p:animEffect>
                                  </p:childTnLst>
                                </p:cTn>
                              </p:par>
                              <p:par>
                                <p:cTn id="62" presetID="5" presetClass="entr" presetSubtype="10" fill="hold" grpId="0" nodeType="with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checkerboard(across)">
                                      <p:cBhvr>
                                        <p:cTn id="64" dur="500"/>
                                        <p:tgtEl>
                                          <p:spTgt spid="26"/>
                                        </p:tgtEl>
                                      </p:cBhvr>
                                    </p:animEffect>
                                  </p:childTnLst>
                                </p:cTn>
                              </p:par>
                              <p:par>
                                <p:cTn id="65" presetID="5" presetClass="entr" presetSubtype="10" fill="hold" grpId="0" nodeType="with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checkerboard(across)">
                                      <p:cBhvr>
                                        <p:cTn id="67" dur="500"/>
                                        <p:tgtEl>
                                          <p:spTgt spid="33"/>
                                        </p:tgtEl>
                                      </p:cBhvr>
                                    </p:animEffect>
                                  </p:childTnLst>
                                </p:cTn>
                              </p:par>
                              <p:par>
                                <p:cTn id="68" presetID="5" presetClass="entr" presetSubtype="10" fill="hold"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checkerboard(across)">
                                      <p:cBhvr>
                                        <p:cTn id="70" dur="500"/>
                                        <p:tgtEl>
                                          <p:spTgt spid="22"/>
                                        </p:tgtEl>
                                      </p:cBhvr>
                                    </p:animEffect>
                                  </p:childTnLst>
                                </p:cTn>
                              </p:par>
                              <p:par>
                                <p:cTn id="71" presetID="5" presetClass="entr" presetSubtype="10" fill="hold" grpId="0" nodeType="withEffect">
                                  <p:stCondLst>
                                    <p:cond delay="1000"/>
                                  </p:stCondLst>
                                  <p:childTnLst>
                                    <p:set>
                                      <p:cBhvr>
                                        <p:cTn id="72" dur="1" fill="hold">
                                          <p:stCondLst>
                                            <p:cond delay="0"/>
                                          </p:stCondLst>
                                        </p:cTn>
                                        <p:tgtEl>
                                          <p:spTgt spid="27"/>
                                        </p:tgtEl>
                                        <p:attrNameLst>
                                          <p:attrName>style.visibility</p:attrName>
                                        </p:attrNameLst>
                                      </p:cBhvr>
                                      <p:to>
                                        <p:strVal val="visible"/>
                                      </p:to>
                                    </p:set>
                                    <p:animEffect transition="in" filter="checkerboard(across)">
                                      <p:cBhvr>
                                        <p:cTn id="73" dur="500"/>
                                        <p:tgtEl>
                                          <p:spTgt spid="27"/>
                                        </p:tgtEl>
                                      </p:cBhvr>
                                    </p:animEffect>
                                  </p:childTnLst>
                                </p:cTn>
                              </p:par>
                              <p:par>
                                <p:cTn id="74" presetID="5" presetClass="entr" presetSubtype="10" fill="hold" grpId="0" nodeType="withEffect">
                                  <p:stCondLst>
                                    <p:cond delay="2000"/>
                                  </p:stCondLst>
                                  <p:childTnLst>
                                    <p:set>
                                      <p:cBhvr>
                                        <p:cTn id="75" dur="1" fill="hold">
                                          <p:stCondLst>
                                            <p:cond delay="0"/>
                                          </p:stCondLst>
                                        </p:cTn>
                                        <p:tgtEl>
                                          <p:spTgt spid="28"/>
                                        </p:tgtEl>
                                        <p:attrNameLst>
                                          <p:attrName>style.visibility</p:attrName>
                                        </p:attrNameLst>
                                      </p:cBhvr>
                                      <p:to>
                                        <p:strVal val="visible"/>
                                      </p:to>
                                    </p:set>
                                    <p:animEffect transition="in" filter="checkerboard(across)">
                                      <p:cBhvr>
                                        <p:cTn id="76" dur="500"/>
                                        <p:tgtEl>
                                          <p:spTgt spid="28"/>
                                        </p:tgtEl>
                                      </p:cBhvr>
                                    </p:animEffect>
                                  </p:childTnLst>
                                </p:cTn>
                              </p:par>
                              <p:par>
                                <p:cTn id="77" presetID="5" presetClass="entr" presetSubtype="10" fill="hold" nodeType="withEffect">
                                  <p:stCondLst>
                                    <p:cond delay="2000"/>
                                  </p:stCondLst>
                                  <p:childTnLst>
                                    <p:set>
                                      <p:cBhvr>
                                        <p:cTn id="78" dur="1" fill="hold">
                                          <p:stCondLst>
                                            <p:cond delay="0"/>
                                          </p:stCondLst>
                                        </p:cTn>
                                        <p:tgtEl>
                                          <p:spTgt spid="23"/>
                                        </p:tgtEl>
                                        <p:attrNameLst>
                                          <p:attrName>style.visibility</p:attrName>
                                        </p:attrNameLst>
                                      </p:cBhvr>
                                      <p:to>
                                        <p:strVal val="visible"/>
                                      </p:to>
                                    </p:set>
                                    <p:animEffect transition="in" filter="checkerboard(across)">
                                      <p:cBhvr>
                                        <p:cTn id="79" dur="500"/>
                                        <p:tgtEl>
                                          <p:spTgt spid="23"/>
                                        </p:tgtEl>
                                      </p:cBhvr>
                                    </p:animEffect>
                                  </p:childTnLst>
                                </p:cTn>
                              </p:par>
                              <p:par>
                                <p:cTn id="80" presetID="5" presetClass="entr" presetSubtype="10" fill="hold" grpId="0" nodeType="withEffect">
                                  <p:stCondLst>
                                    <p:cond delay="3000"/>
                                  </p:stCondLst>
                                  <p:childTnLst>
                                    <p:set>
                                      <p:cBhvr>
                                        <p:cTn id="81" dur="1" fill="hold">
                                          <p:stCondLst>
                                            <p:cond delay="0"/>
                                          </p:stCondLst>
                                        </p:cTn>
                                        <p:tgtEl>
                                          <p:spTgt spid="29"/>
                                        </p:tgtEl>
                                        <p:attrNameLst>
                                          <p:attrName>style.visibility</p:attrName>
                                        </p:attrNameLst>
                                      </p:cBhvr>
                                      <p:to>
                                        <p:strVal val="visible"/>
                                      </p:to>
                                    </p:set>
                                    <p:animEffect transition="in" filter="checkerboard(across)">
                                      <p:cBhvr>
                                        <p:cTn id="82" dur="500"/>
                                        <p:tgtEl>
                                          <p:spTgt spid="29"/>
                                        </p:tgtEl>
                                      </p:cBhvr>
                                    </p:animEffect>
                                  </p:childTnLst>
                                </p:cTn>
                              </p:par>
                              <p:par>
                                <p:cTn id="83" presetID="5" presetClass="entr" presetSubtype="10" fill="hold" nodeType="withEffect">
                                  <p:stCondLst>
                                    <p:cond delay="3000"/>
                                  </p:stCondLst>
                                  <p:childTnLst>
                                    <p:set>
                                      <p:cBhvr>
                                        <p:cTn id="84" dur="1" fill="hold">
                                          <p:stCondLst>
                                            <p:cond delay="0"/>
                                          </p:stCondLst>
                                        </p:cTn>
                                        <p:tgtEl>
                                          <p:spTgt spid="24"/>
                                        </p:tgtEl>
                                        <p:attrNameLst>
                                          <p:attrName>style.visibility</p:attrName>
                                        </p:attrNameLst>
                                      </p:cBhvr>
                                      <p:to>
                                        <p:strVal val="visible"/>
                                      </p:to>
                                    </p:set>
                                    <p:animEffect transition="in" filter="checkerboard(across)">
                                      <p:cBhvr>
                                        <p:cTn id="85" dur="500"/>
                                        <p:tgtEl>
                                          <p:spTgt spid="24"/>
                                        </p:tgtEl>
                                      </p:cBhvr>
                                    </p:animEffect>
                                  </p:childTnLst>
                                </p:cTn>
                              </p:par>
                              <p:par>
                                <p:cTn id="86" presetID="5" presetClass="entr" presetSubtype="10" fill="hold" grpId="0" nodeType="withEffect">
                                  <p:stCondLst>
                                    <p:cond delay="4000"/>
                                  </p:stCondLst>
                                  <p:childTnLst>
                                    <p:set>
                                      <p:cBhvr>
                                        <p:cTn id="87" dur="1" fill="hold">
                                          <p:stCondLst>
                                            <p:cond delay="0"/>
                                          </p:stCondLst>
                                        </p:cTn>
                                        <p:tgtEl>
                                          <p:spTgt spid="31"/>
                                        </p:tgtEl>
                                        <p:attrNameLst>
                                          <p:attrName>style.visibility</p:attrName>
                                        </p:attrNameLst>
                                      </p:cBhvr>
                                      <p:to>
                                        <p:strVal val="visible"/>
                                      </p:to>
                                    </p:set>
                                    <p:animEffect transition="in" filter="checkerboard(across)">
                                      <p:cBhvr>
                                        <p:cTn id="88" dur="500"/>
                                        <p:tgtEl>
                                          <p:spTgt spid="31"/>
                                        </p:tgtEl>
                                      </p:cBhvr>
                                    </p:animEffect>
                                  </p:childTnLst>
                                </p:cTn>
                              </p:par>
                              <p:par>
                                <p:cTn id="89" presetID="5" presetClass="entr" presetSubtype="10" fill="hold" nodeType="withEffect">
                                  <p:stCondLst>
                                    <p:cond delay="4000"/>
                                  </p:stCondLst>
                                  <p:childTnLst>
                                    <p:set>
                                      <p:cBhvr>
                                        <p:cTn id="90" dur="1" fill="hold">
                                          <p:stCondLst>
                                            <p:cond delay="0"/>
                                          </p:stCondLst>
                                        </p:cTn>
                                        <p:tgtEl>
                                          <p:spTgt spid="25"/>
                                        </p:tgtEl>
                                        <p:attrNameLst>
                                          <p:attrName>style.visibility</p:attrName>
                                        </p:attrNameLst>
                                      </p:cBhvr>
                                      <p:to>
                                        <p:strVal val="visible"/>
                                      </p:to>
                                    </p:set>
                                    <p:animEffect transition="in" filter="checkerboard(across)">
                                      <p:cBhvr>
                                        <p:cTn id="91" dur="500"/>
                                        <p:tgtEl>
                                          <p:spTgt spid="25"/>
                                        </p:tgtEl>
                                      </p:cBhvr>
                                    </p:animEffect>
                                  </p:childTnLst>
                                </p:cTn>
                              </p:par>
                              <p:par>
                                <p:cTn id="92" presetID="63" presetClass="path" presetSubtype="0" accel="50000" decel="50000" fill="hold" grpId="1" nodeType="withEffect">
                                  <p:stCondLst>
                                    <p:cond delay="0"/>
                                  </p:stCondLst>
                                  <p:childTnLst>
                                    <p:animMotion origin="layout" path="M 0 0  L 0.25 0  E" pathEditMode="relative" ptsTypes="">
                                      <p:cBhvr>
                                        <p:cTn id="93" dur="5000" fill="hold"/>
                                        <p:tgtEl>
                                          <p:spTgt spid="33"/>
                                        </p:tgtEl>
                                        <p:attrNameLst>
                                          <p:attrName>ppt_x</p:attrName>
                                          <p:attrName>ppt_y</p:attrName>
                                        </p:attrNameLst>
                                      </p:cBhvr>
                                    </p:animMotion>
                                  </p:childTnLst>
                                </p:cTn>
                              </p:par>
                            </p:childTnLst>
                          </p:cTn>
                        </p:par>
                      </p:childTnLst>
                    </p:cTn>
                  </p:par>
                  <p:par>
                    <p:cTn id="94" fill="hold">
                      <p:stCondLst>
                        <p:cond delay="indefinite"/>
                      </p:stCondLst>
                      <p:childTnLst>
                        <p:par>
                          <p:cTn id="95" fill="hold">
                            <p:stCondLst>
                              <p:cond delay="0"/>
                            </p:stCondLst>
                            <p:childTnLst>
                              <p:par>
                                <p:cTn id="96" presetID="5" presetClass="exit" presetSubtype="10" fill="hold" grpId="2" nodeType="clickEffect">
                                  <p:stCondLst>
                                    <p:cond delay="0"/>
                                  </p:stCondLst>
                                  <p:childTnLst>
                                    <p:animEffect transition="out" filter="checkerboard(across)">
                                      <p:cBhvr>
                                        <p:cTn id="97" dur="500"/>
                                        <p:tgtEl>
                                          <p:spTgt spid="33"/>
                                        </p:tgtEl>
                                      </p:cBhvr>
                                    </p:animEffect>
                                    <p:set>
                                      <p:cBhvr>
                                        <p:cTn id="98" dur="1" fill="hold">
                                          <p:stCondLst>
                                            <p:cond delay="499"/>
                                          </p:stCondLst>
                                        </p:cTn>
                                        <p:tgtEl>
                                          <p:spTgt spid="33"/>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42" presetClass="path" presetSubtype="0" accel="50000" decel="50000" fill="hold" nodeType="clickEffect">
                                  <p:stCondLst>
                                    <p:cond delay="0"/>
                                  </p:stCondLst>
                                  <p:childTnLst>
                                    <p:animMotion origin="layout" path="M 0 0  L 0 0.33302  E" pathEditMode="relative" ptsTypes="">
                                      <p:cBhvr>
                                        <p:cTn id="102" dur="2000" fill="hold"/>
                                        <p:tgtEl>
                                          <p:spTgt spid="20"/>
                                        </p:tgtEl>
                                        <p:attrNameLst>
                                          <p:attrName>ppt_x</p:attrName>
                                          <p:attrName>ppt_y</p:attrName>
                                        </p:attrNameLst>
                                      </p:cBhvr>
                                    </p:animMotion>
                                  </p:childTnLst>
                                </p:cTn>
                              </p:par>
                              <p:par>
                                <p:cTn id="103" presetID="42" presetClass="path" presetSubtype="0" accel="50000" decel="50000" fill="hold" nodeType="withEffect">
                                  <p:stCondLst>
                                    <p:cond delay="0"/>
                                  </p:stCondLst>
                                  <p:childTnLst>
                                    <p:animMotion origin="layout" path="M 0 0  L 0 0.33302  E" pathEditMode="relative" ptsTypes="">
                                      <p:cBhvr>
                                        <p:cTn id="104" dur="2000" fill="hold"/>
                                        <p:tgtEl>
                                          <p:spTgt spid="22"/>
                                        </p:tgtEl>
                                        <p:attrNameLst>
                                          <p:attrName>ppt_x</p:attrName>
                                          <p:attrName>ppt_y</p:attrName>
                                        </p:attrNameLst>
                                      </p:cBhvr>
                                    </p:animMotion>
                                  </p:childTnLst>
                                </p:cTn>
                              </p:par>
                              <p:par>
                                <p:cTn id="105" presetID="42" presetClass="path" presetSubtype="0" accel="50000" decel="50000" fill="hold" nodeType="withEffect">
                                  <p:stCondLst>
                                    <p:cond delay="0"/>
                                  </p:stCondLst>
                                  <p:childTnLst>
                                    <p:animMotion origin="layout" path="M 0 0  L 0 0.33302  E" pathEditMode="relative" ptsTypes="">
                                      <p:cBhvr>
                                        <p:cTn id="106" dur="2000" fill="hold"/>
                                        <p:tgtEl>
                                          <p:spTgt spid="23"/>
                                        </p:tgtEl>
                                        <p:attrNameLst>
                                          <p:attrName>ppt_x</p:attrName>
                                          <p:attrName>ppt_y</p:attrName>
                                        </p:attrNameLst>
                                      </p:cBhvr>
                                    </p:animMotion>
                                  </p:childTnLst>
                                </p:cTn>
                              </p:par>
                              <p:par>
                                <p:cTn id="107" presetID="42" presetClass="path" presetSubtype="0" accel="50000" decel="50000" fill="hold" nodeType="withEffect">
                                  <p:stCondLst>
                                    <p:cond delay="0"/>
                                  </p:stCondLst>
                                  <p:childTnLst>
                                    <p:animMotion origin="layout" path="M 0 0  L 0 0.33302  E" pathEditMode="relative" ptsTypes="">
                                      <p:cBhvr>
                                        <p:cTn id="108" dur="2000" fill="hold"/>
                                        <p:tgtEl>
                                          <p:spTgt spid="24"/>
                                        </p:tgtEl>
                                        <p:attrNameLst>
                                          <p:attrName>ppt_x</p:attrName>
                                          <p:attrName>ppt_y</p:attrName>
                                        </p:attrNameLst>
                                      </p:cBhvr>
                                    </p:animMotion>
                                  </p:childTnLst>
                                </p:cTn>
                              </p:par>
                              <p:par>
                                <p:cTn id="109" presetID="42" presetClass="path" presetSubtype="0" accel="50000" decel="50000" fill="hold" nodeType="withEffect">
                                  <p:stCondLst>
                                    <p:cond delay="0"/>
                                  </p:stCondLst>
                                  <p:childTnLst>
                                    <p:animMotion origin="layout" path="M 0 0  L 0 0.33302  E" pathEditMode="relative" ptsTypes="">
                                      <p:cBhvr>
                                        <p:cTn id="110" dur="2000" fill="hold"/>
                                        <p:tgtEl>
                                          <p:spTgt spid="25"/>
                                        </p:tgtEl>
                                        <p:attrNameLst>
                                          <p:attrName>ppt_x</p:attrName>
                                          <p:attrName>ppt_y</p:attrName>
                                        </p:attrNameLst>
                                      </p:cBhvr>
                                    </p:animMotion>
                                  </p:childTnLst>
                                </p:cTn>
                              </p:par>
                              <p:par>
                                <p:cTn id="111" presetID="42" presetClass="path" presetSubtype="0" accel="50000" decel="50000" fill="hold" grpId="1" nodeType="withEffect">
                                  <p:stCondLst>
                                    <p:cond delay="0"/>
                                  </p:stCondLst>
                                  <p:childTnLst>
                                    <p:animMotion origin="layout" path="M 0 0  L 0 0.33302  E" pathEditMode="relative" ptsTypes="">
                                      <p:cBhvr>
                                        <p:cTn id="112" dur="2000" fill="hold"/>
                                        <p:tgtEl>
                                          <p:spTgt spid="26"/>
                                        </p:tgtEl>
                                        <p:attrNameLst>
                                          <p:attrName>ppt_x</p:attrName>
                                          <p:attrName>ppt_y</p:attrName>
                                        </p:attrNameLst>
                                      </p:cBhvr>
                                    </p:animMotion>
                                  </p:childTnLst>
                                </p:cTn>
                              </p:par>
                              <p:par>
                                <p:cTn id="113" presetID="42" presetClass="path" presetSubtype="0" accel="50000" decel="50000" fill="hold" grpId="1" nodeType="withEffect">
                                  <p:stCondLst>
                                    <p:cond delay="0"/>
                                  </p:stCondLst>
                                  <p:childTnLst>
                                    <p:animMotion origin="layout" path="M 0 0  L 0 0.33302  E" pathEditMode="relative" ptsTypes="">
                                      <p:cBhvr>
                                        <p:cTn id="114" dur="2000" fill="hold"/>
                                        <p:tgtEl>
                                          <p:spTgt spid="27"/>
                                        </p:tgtEl>
                                        <p:attrNameLst>
                                          <p:attrName>ppt_x</p:attrName>
                                          <p:attrName>ppt_y</p:attrName>
                                        </p:attrNameLst>
                                      </p:cBhvr>
                                    </p:animMotion>
                                  </p:childTnLst>
                                </p:cTn>
                              </p:par>
                              <p:par>
                                <p:cTn id="115" presetID="42" presetClass="path" presetSubtype="0" accel="50000" decel="50000" fill="hold" grpId="1" nodeType="withEffect">
                                  <p:stCondLst>
                                    <p:cond delay="0"/>
                                  </p:stCondLst>
                                  <p:childTnLst>
                                    <p:animMotion origin="layout" path="M 0 0  L 0 0.33302  E" pathEditMode="relative" ptsTypes="">
                                      <p:cBhvr>
                                        <p:cTn id="116" dur="2000" fill="hold"/>
                                        <p:tgtEl>
                                          <p:spTgt spid="28"/>
                                        </p:tgtEl>
                                        <p:attrNameLst>
                                          <p:attrName>ppt_x</p:attrName>
                                          <p:attrName>ppt_y</p:attrName>
                                        </p:attrNameLst>
                                      </p:cBhvr>
                                    </p:animMotion>
                                  </p:childTnLst>
                                </p:cTn>
                              </p:par>
                              <p:par>
                                <p:cTn id="117" presetID="42" presetClass="path" presetSubtype="0" accel="50000" decel="50000" fill="hold" grpId="1" nodeType="withEffect">
                                  <p:stCondLst>
                                    <p:cond delay="0"/>
                                  </p:stCondLst>
                                  <p:childTnLst>
                                    <p:animMotion origin="layout" path="M 0 0  L 0 0.33302  E" pathEditMode="relative" ptsTypes="">
                                      <p:cBhvr>
                                        <p:cTn id="118" dur="2000" fill="hold"/>
                                        <p:tgtEl>
                                          <p:spTgt spid="29"/>
                                        </p:tgtEl>
                                        <p:attrNameLst>
                                          <p:attrName>ppt_x</p:attrName>
                                          <p:attrName>ppt_y</p:attrName>
                                        </p:attrNameLst>
                                      </p:cBhvr>
                                    </p:animMotion>
                                  </p:childTnLst>
                                </p:cTn>
                              </p:par>
                              <p:par>
                                <p:cTn id="119" presetID="42" presetClass="path" presetSubtype="0" accel="50000" decel="50000" fill="hold" grpId="1" nodeType="withEffect">
                                  <p:stCondLst>
                                    <p:cond delay="0"/>
                                  </p:stCondLst>
                                  <p:childTnLst>
                                    <p:animMotion origin="layout" path="M 0 0  L 0 0.33302  E" pathEditMode="relative" ptsTypes="">
                                      <p:cBhvr>
                                        <p:cTn id="120" dur="2000" fill="hold"/>
                                        <p:tgtEl>
                                          <p:spTgt spid="31"/>
                                        </p:tgtEl>
                                        <p:attrNameLst>
                                          <p:attrName>ppt_x</p:attrName>
                                          <p:attrName>ppt_y</p:attrName>
                                        </p:attrNameLst>
                                      </p:cBhvr>
                                    </p:animMotion>
                                  </p:childTnLst>
                                </p:cTn>
                              </p:par>
                              <p:par>
                                <p:cTn id="121" presetID="5" presetClass="entr" presetSubtype="10" fill="hold" nodeType="withEffect">
                                  <p:stCondLst>
                                    <p:cond delay="0"/>
                                  </p:stCondLst>
                                  <p:childTnLst>
                                    <p:set>
                                      <p:cBhvr>
                                        <p:cTn id="122" dur="1" fill="hold">
                                          <p:stCondLst>
                                            <p:cond delay="0"/>
                                          </p:stCondLst>
                                        </p:cTn>
                                        <p:tgtEl>
                                          <p:spTgt spid="32">
                                            <p:txEl>
                                              <p:pRg st="2" end="2"/>
                                            </p:txEl>
                                          </p:spTgt>
                                        </p:tgtEl>
                                        <p:attrNameLst>
                                          <p:attrName>style.visibility</p:attrName>
                                        </p:attrNameLst>
                                      </p:cBhvr>
                                      <p:to>
                                        <p:strVal val="visible"/>
                                      </p:to>
                                    </p:set>
                                    <p:animEffect transition="in" filter="checkerboard(across)">
                                      <p:cBhvr>
                                        <p:cTn id="123" dur="500"/>
                                        <p:tgtEl>
                                          <p:spTgt spid="32">
                                            <p:txEl>
                                              <p:pRg st="2" end="2"/>
                                            </p:txEl>
                                          </p:spTgt>
                                        </p:tgtEl>
                                      </p:cBhvr>
                                    </p:animEffect>
                                  </p:childTnLst>
                                </p:cTn>
                              </p:par>
                            </p:childTnLst>
                          </p:cTn>
                        </p:par>
                      </p:childTnLst>
                    </p:cTn>
                  </p:par>
                  <p:par>
                    <p:cTn id="124" fill="hold">
                      <p:stCondLst>
                        <p:cond delay="indefinite"/>
                      </p:stCondLst>
                      <p:childTnLst>
                        <p:par>
                          <p:cTn id="125" fill="hold">
                            <p:stCondLst>
                              <p:cond delay="0"/>
                            </p:stCondLst>
                            <p:childTnLst>
                              <p:par>
                                <p:cTn id="126" presetID="5" presetClass="entr" presetSubtype="10" fill="hold" nodeType="clickEffect">
                                  <p:stCondLst>
                                    <p:cond delay="0"/>
                                  </p:stCondLst>
                                  <p:childTnLst>
                                    <p:set>
                                      <p:cBhvr>
                                        <p:cTn id="127" dur="1" fill="hold">
                                          <p:stCondLst>
                                            <p:cond delay="0"/>
                                          </p:stCondLst>
                                        </p:cTn>
                                        <p:tgtEl>
                                          <p:spTgt spid="45"/>
                                        </p:tgtEl>
                                        <p:attrNameLst>
                                          <p:attrName>style.visibility</p:attrName>
                                        </p:attrNameLst>
                                      </p:cBhvr>
                                      <p:to>
                                        <p:strVal val="visible"/>
                                      </p:to>
                                    </p:set>
                                    <p:animEffect transition="in" filter="checkerboard(across)">
                                      <p:cBhvr>
                                        <p:cTn id="128" dur="500"/>
                                        <p:tgtEl>
                                          <p:spTgt spid="45"/>
                                        </p:tgtEl>
                                      </p:cBhvr>
                                    </p:animEffect>
                                  </p:childTnLst>
                                </p:cTn>
                              </p:par>
                              <p:par>
                                <p:cTn id="129" presetID="5" presetClass="entr" presetSubtype="10" fill="hold" grpId="1" nodeType="withEffect">
                                  <p:stCondLst>
                                    <p:cond delay="0"/>
                                  </p:stCondLst>
                                  <p:childTnLst>
                                    <p:set>
                                      <p:cBhvr>
                                        <p:cTn id="130" dur="1" fill="hold">
                                          <p:stCondLst>
                                            <p:cond delay="0"/>
                                          </p:stCondLst>
                                        </p:cTn>
                                        <p:tgtEl>
                                          <p:spTgt spid="56"/>
                                        </p:tgtEl>
                                        <p:attrNameLst>
                                          <p:attrName>style.visibility</p:attrName>
                                        </p:attrNameLst>
                                      </p:cBhvr>
                                      <p:to>
                                        <p:strVal val="visible"/>
                                      </p:to>
                                    </p:set>
                                    <p:animEffect transition="in" filter="checkerboard(across)">
                                      <p:cBhvr>
                                        <p:cTn id="131" dur="500"/>
                                        <p:tgtEl>
                                          <p:spTgt spid="56"/>
                                        </p:tgtEl>
                                      </p:cBhvr>
                                    </p:animEffect>
                                  </p:childTnLst>
                                </p:cTn>
                              </p:par>
                              <p:par>
                                <p:cTn id="132" presetID="5" presetClass="entr" presetSubtype="10" fill="hold" nodeType="withEffect">
                                  <p:stCondLst>
                                    <p:cond delay="1000"/>
                                  </p:stCondLst>
                                  <p:childTnLst>
                                    <p:set>
                                      <p:cBhvr>
                                        <p:cTn id="133" dur="1" fill="hold">
                                          <p:stCondLst>
                                            <p:cond delay="0"/>
                                          </p:stCondLst>
                                        </p:cTn>
                                        <p:tgtEl>
                                          <p:spTgt spid="52"/>
                                        </p:tgtEl>
                                        <p:attrNameLst>
                                          <p:attrName>style.visibility</p:attrName>
                                        </p:attrNameLst>
                                      </p:cBhvr>
                                      <p:to>
                                        <p:strVal val="visible"/>
                                      </p:to>
                                    </p:set>
                                    <p:animEffect transition="in" filter="checkerboard(across)">
                                      <p:cBhvr>
                                        <p:cTn id="134" dur="500"/>
                                        <p:tgtEl>
                                          <p:spTgt spid="52"/>
                                        </p:tgtEl>
                                      </p:cBhvr>
                                    </p:animEffect>
                                  </p:childTnLst>
                                </p:cTn>
                              </p:par>
                              <p:par>
                                <p:cTn id="135" presetID="5" presetClass="entr" presetSubtype="10" fill="hold" nodeType="withEffect">
                                  <p:stCondLst>
                                    <p:cond delay="2000"/>
                                  </p:stCondLst>
                                  <p:childTnLst>
                                    <p:set>
                                      <p:cBhvr>
                                        <p:cTn id="136" dur="1" fill="hold">
                                          <p:stCondLst>
                                            <p:cond delay="0"/>
                                          </p:stCondLst>
                                        </p:cTn>
                                        <p:tgtEl>
                                          <p:spTgt spid="53"/>
                                        </p:tgtEl>
                                        <p:attrNameLst>
                                          <p:attrName>style.visibility</p:attrName>
                                        </p:attrNameLst>
                                      </p:cBhvr>
                                      <p:to>
                                        <p:strVal val="visible"/>
                                      </p:to>
                                    </p:set>
                                    <p:animEffect transition="in" filter="checkerboard(across)">
                                      <p:cBhvr>
                                        <p:cTn id="137" dur="500"/>
                                        <p:tgtEl>
                                          <p:spTgt spid="53"/>
                                        </p:tgtEl>
                                      </p:cBhvr>
                                    </p:animEffect>
                                  </p:childTnLst>
                                </p:cTn>
                              </p:par>
                              <p:par>
                                <p:cTn id="138" presetID="5" presetClass="entr" presetSubtype="10" fill="hold" nodeType="withEffect">
                                  <p:stCondLst>
                                    <p:cond delay="3000"/>
                                  </p:stCondLst>
                                  <p:childTnLst>
                                    <p:set>
                                      <p:cBhvr>
                                        <p:cTn id="139" dur="1" fill="hold">
                                          <p:stCondLst>
                                            <p:cond delay="0"/>
                                          </p:stCondLst>
                                        </p:cTn>
                                        <p:tgtEl>
                                          <p:spTgt spid="54"/>
                                        </p:tgtEl>
                                        <p:attrNameLst>
                                          <p:attrName>style.visibility</p:attrName>
                                        </p:attrNameLst>
                                      </p:cBhvr>
                                      <p:to>
                                        <p:strVal val="visible"/>
                                      </p:to>
                                    </p:set>
                                    <p:animEffect transition="in" filter="checkerboard(across)">
                                      <p:cBhvr>
                                        <p:cTn id="140" dur="500"/>
                                        <p:tgtEl>
                                          <p:spTgt spid="54"/>
                                        </p:tgtEl>
                                      </p:cBhvr>
                                    </p:animEffect>
                                  </p:childTnLst>
                                </p:cTn>
                              </p:par>
                              <p:par>
                                <p:cTn id="141" presetID="5" presetClass="entr" presetSubtype="10" fill="hold" nodeType="withEffect">
                                  <p:stCondLst>
                                    <p:cond delay="4000"/>
                                  </p:stCondLst>
                                  <p:childTnLst>
                                    <p:set>
                                      <p:cBhvr>
                                        <p:cTn id="142" dur="1" fill="hold">
                                          <p:stCondLst>
                                            <p:cond delay="0"/>
                                          </p:stCondLst>
                                        </p:cTn>
                                        <p:tgtEl>
                                          <p:spTgt spid="55"/>
                                        </p:tgtEl>
                                        <p:attrNameLst>
                                          <p:attrName>style.visibility</p:attrName>
                                        </p:attrNameLst>
                                      </p:cBhvr>
                                      <p:to>
                                        <p:strVal val="visible"/>
                                      </p:to>
                                    </p:set>
                                    <p:animEffect transition="in" filter="checkerboard(across)">
                                      <p:cBhvr>
                                        <p:cTn id="143" dur="500"/>
                                        <p:tgtEl>
                                          <p:spTgt spid="55"/>
                                        </p:tgtEl>
                                      </p:cBhvr>
                                    </p:animEffect>
                                  </p:childTnLst>
                                </p:cTn>
                              </p:par>
                              <p:par>
                                <p:cTn id="144" presetID="5" presetClass="entr" presetSubtype="10" fill="hold" grpId="0" nodeType="withEffect">
                                  <p:stCondLst>
                                    <p:cond delay="0"/>
                                  </p:stCondLst>
                                  <p:childTnLst>
                                    <p:set>
                                      <p:cBhvr>
                                        <p:cTn id="145" dur="1" fill="hold">
                                          <p:stCondLst>
                                            <p:cond delay="0"/>
                                          </p:stCondLst>
                                        </p:cTn>
                                        <p:tgtEl>
                                          <p:spTgt spid="46"/>
                                        </p:tgtEl>
                                        <p:attrNameLst>
                                          <p:attrName>style.visibility</p:attrName>
                                        </p:attrNameLst>
                                      </p:cBhvr>
                                      <p:to>
                                        <p:strVal val="visible"/>
                                      </p:to>
                                    </p:set>
                                    <p:animEffect transition="in" filter="checkerboard(across)">
                                      <p:cBhvr>
                                        <p:cTn id="146" dur="500"/>
                                        <p:tgtEl>
                                          <p:spTgt spid="46"/>
                                        </p:tgtEl>
                                      </p:cBhvr>
                                    </p:animEffect>
                                  </p:childTnLst>
                                </p:cTn>
                              </p:par>
                              <p:par>
                                <p:cTn id="147" presetID="5" presetClass="entr" presetSubtype="10" fill="hold" grpId="0" nodeType="withEffect">
                                  <p:stCondLst>
                                    <p:cond delay="1000"/>
                                  </p:stCondLst>
                                  <p:childTnLst>
                                    <p:set>
                                      <p:cBhvr>
                                        <p:cTn id="148" dur="1" fill="hold">
                                          <p:stCondLst>
                                            <p:cond delay="0"/>
                                          </p:stCondLst>
                                        </p:cTn>
                                        <p:tgtEl>
                                          <p:spTgt spid="47"/>
                                        </p:tgtEl>
                                        <p:attrNameLst>
                                          <p:attrName>style.visibility</p:attrName>
                                        </p:attrNameLst>
                                      </p:cBhvr>
                                      <p:to>
                                        <p:strVal val="visible"/>
                                      </p:to>
                                    </p:set>
                                    <p:animEffect transition="in" filter="checkerboard(across)">
                                      <p:cBhvr>
                                        <p:cTn id="149" dur="500"/>
                                        <p:tgtEl>
                                          <p:spTgt spid="47"/>
                                        </p:tgtEl>
                                      </p:cBhvr>
                                    </p:animEffect>
                                  </p:childTnLst>
                                </p:cTn>
                              </p:par>
                              <p:par>
                                <p:cTn id="150" presetID="5" presetClass="entr" presetSubtype="10" fill="hold" grpId="0" nodeType="withEffect">
                                  <p:stCondLst>
                                    <p:cond delay="2000"/>
                                  </p:stCondLst>
                                  <p:childTnLst>
                                    <p:set>
                                      <p:cBhvr>
                                        <p:cTn id="151" dur="1" fill="hold">
                                          <p:stCondLst>
                                            <p:cond delay="0"/>
                                          </p:stCondLst>
                                        </p:cTn>
                                        <p:tgtEl>
                                          <p:spTgt spid="48"/>
                                        </p:tgtEl>
                                        <p:attrNameLst>
                                          <p:attrName>style.visibility</p:attrName>
                                        </p:attrNameLst>
                                      </p:cBhvr>
                                      <p:to>
                                        <p:strVal val="visible"/>
                                      </p:to>
                                    </p:set>
                                    <p:animEffect transition="in" filter="checkerboard(across)">
                                      <p:cBhvr>
                                        <p:cTn id="152" dur="500"/>
                                        <p:tgtEl>
                                          <p:spTgt spid="48"/>
                                        </p:tgtEl>
                                      </p:cBhvr>
                                    </p:animEffect>
                                  </p:childTnLst>
                                </p:cTn>
                              </p:par>
                              <p:par>
                                <p:cTn id="153" presetID="5" presetClass="entr" presetSubtype="10" fill="hold" grpId="0" nodeType="withEffect">
                                  <p:stCondLst>
                                    <p:cond delay="3000"/>
                                  </p:stCondLst>
                                  <p:childTnLst>
                                    <p:set>
                                      <p:cBhvr>
                                        <p:cTn id="154" dur="1" fill="hold">
                                          <p:stCondLst>
                                            <p:cond delay="0"/>
                                          </p:stCondLst>
                                        </p:cTn>
                                        <p:tgtEl>
                                          <p:spTgt spid="49"/>
                                        </p:tgtEl>
                                        <p:attrNameLst>
                                          <p:attrName>style.visibility</p:attrName>
                                        </p:attrNameLst>
                                      </p:cBhvr>
                                      <p:to>
                                        <p:strVal val="visible"/>
                                      </p:to>
                                    </p:set>
                                    <p:animEffect transition="in" filter="checkerboard(across)">
                                      <p:cBhvr>
                                        <p:cTn id="155" dur="500"/>
                                        <p:tgtEl>
                                          <p:spTgt spid="49"/>
                                        </p:tgtEl>
                                      </p:cBhvr>
                                    </p:animEffect>
                                  </p:childTnLst>
                                </p:cTn>
                              </p:par>
                              <p:par>
                                <p:cTn id="156" presetID="5" presetClass="entr" presetSubtype="10" fill="hold" grpId="0" nodeType="withEffect">
                                  <p:stCondLst>
                                    <p:cond delay="4000"/>
                                  </p:stCondLst>
                                  <p:childTnLst>
                                    <p:set>
                                      <p:cBhvr>
                                        <p:cTn id="157" dur="1" fill="hold">
                                          <p:stCondLst>
                                            <p:cond delay="0"/>
                                          </p:stCondLst>
                                        </p:cTn>
                                        <p:tgtEl>
                                          <p:spTgt spid="50"/>
                                        </p:tgtEl>
                                        <p:attrNameLst>
                                          <p:attrName>style.visibility</p:attrName>
                                        </p:attrNameLst>
                                      </p:cBhvr>
                                      <p:to>
                                        <p:strVal val="visible"/>
                                      </p:to>
                                    </p:set>
                                    <p:animEffect transition="in" filter="checkerboard(across)">
                                      <p:cBhvr>
                                        <p:cTn id="158" dur="500"/>
                                        <p:tgtEl>
                                          <p:spTgt spid="50"/>
                                        </p:tgtEl>
                                      </p:cBhvr>
                                    </p:animEffect>
                                  </p:childTnLst>
                                </p:cTn>
                              </p:par>
                              <p:par>
                                <p:cTn id="159" presetID="63" presetClass="path" presetSubtype="0" accel="50000" decel="50000" fill="hold" grpId="0" nodeType="withEffect">
                                  <p:stCondLst>
                                    <p:cond delay="0"/>
                                  </p:stCondLst>
                                  <p:childTnLst>
                                    <p:animMotion origin="layout" path="M 0 0  L 0.25 0  E" pathEditMode="relative" ptsTypes="">
                                      <p:cBhvr>
                                        <p:cTn id="160" dur="5000" fill="hold"/>
                                        <p:tgtEl>
                                          <p:spTgt spid="56"/>
                                        </p:tgtEl>
                                        <p:attrNameLst>
                                          <p:attrName>ppt_x</p:attrName>
                                          <p:attrName>ppt_y</p:attrName>
                                        </p:attrNameLst>
                                      </p:cBhvr>
                                    </p:animMotion>
                                  </p:childTnLst>
                                </p:cTn>
                              </p:par>
                            </p:childTnLst>
                          </p:cTn>
                        </p:par>
                      </p:childTnLst>
                    </p:cTn>
                  </p:par>
                  <p:par>
                    <p:cTn id="161" fill="hold">
                      <p:stCondLst>
                        <p:cond delay="indefinite"/>
                      </p:stCondLst>
                      <p:childTnLst>
                        <p:par>
                          <p:cTn id="162" fill="hold">
                            <p:stCondLst>
                              <p:cond delay="0"/>
                            </p:stCondLst>
                            <p:childTnLst>
                              <p:par>
                                <p:cTn id="163" presetID="5" presetClass="exit" presetSubtype="10" fill="hold" grpId="2" nodeType="clickEffect">
                                  <p:stCondLst>
                                    <p:cond delay="0"/>
                                  </p:stCondLst>
                                  <p:childTnLst>
                                    <p:animEffect transition="out" filter="checkerboard(across)">
                                      <p:cBhvr>
                                        <p:cTn id="164" dur="500"/>
                                        <p:tgtEl>
                                          <p:spTgt spid="56"/>
                                        </p:tgtEl>
                                      </p:cBhvr>
                                    </p:animEffect>
                                    <p:set>
                                      <p:cBhvr>
                                        <p:cTn id="165" dur="1" fill="hold">
                                          <p:stCondLst>
                                            <p:cond delay="499"/>
                                          </p:stCondLst>
                                        </p:cTn>
                                        <p:tgtEl>
                                          <p:spTgt spid="56"/>
                                        </p:tgtEl>
                                        <p:attrNameLst>
                                          <p:attrName>style.visibility</p:attrName>
                                        </p:attrNameLst>
                                      </p:cBhvr>
                                      <p:to>
                                        <p:strVal val="hidden"/>
                                      </p:to>
                                    </p:set>
                                  </p:childTnLst>
                                </p:cTn>
                              </p:par>
                              <p:par>
                                <p:cTn id="166" presetID="5" presetClass="entr" presetSubtype="10" fill="hold" grpId="0" nodeType="withEffect">
                                  <p:stCondLst>
                                    <p:cond delay="0"/>
                                  </p:stCondLst>
                                  <p:childTnLst>
                                    <p:set>
                                      <p:cBhvr>
                                        <p:cTn id="167" dur="1" fill="hold">
                                          <p:stCondLst>
                                            <p:cond delay="0"/>
                                          </p:stCondLst>
                                        </p:cTn>
                                        <p:tgtEl>
                                          <p:spTgt spid="57"/>
                                        </p:tgtEl>
                                        <p:attrNameLst>
                                          <p:attrName>style.visibility</p:attrName>
                                        </p:attrNameLst>
                                      </p:cBhvr>
                                      <p:to>
                                        <p:strVal val="visible"/>
                                      </p:to>
                                    </p:set>
                                    <p:animEffect transition="in" filter="checkerboard(across)">
                                      <p:cBhvr>
                                        <p:cTn id="168"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7" grpId="1" animBg="1"/>
      <p:bldP spid="10" grpId="0" animBg="1"/>
      <p:bldP spid="13" grpId="0" animBg="1"/>
      <p:bldP spid="14" grpId="0" animBg="1"/>
      <p:bldP spid="15" grpId="0" animBg="1"/>
      <p:bldP spid="16" grpId="0" animBg="1"/>
      <p:bldP spid="17" grpId="0" animBg="1"/>
      <p:bldP spid="26" grpId="0" animBg="1"/>
      <p:bldP spid="26" grpId="1" animBg="1"/>
      <p:bldP spid="27" grpId="0" animBg="1"/>
      <p:bldP spid="27" grpId="1" animBg="1"/>
      <p:bldP spid="28" grpId="0" animBg="1"/>
      <p:bldP spid="28" grpId="1" animBg="1"/>
      <p:bldP spid="29" grpId="0" animBg="1"/>
      <p:bldP spid="29" grpId="1" animBg="1"/>
      <p:bldP spid="31" grpId="0" animBg="1"/>
      <p:bldP spid="31" grpId="1" animBg="1"/>
      <p:bldP spid="33" grpId="0" animBg="1"/>
      <p:bldP spid="33" grpId="1" animBg="1"/>
      <p:bldP spid="33" grpId="2" animBg="1"/>
      <p:bldP spid="46" grpId="0" animBg="1"/>
      <p:bldP spid="47" grpId="0" animBg="1"/>
      <p:bldP spid="48" grpId="0" animBg="1"/>
      <p:bldP spid="49" grpId="0" animBg="1"/>
      <p:bldP spid="50" grpId="0" animBg="1"/>
      <p:bldP spid="56" grpId="0" animBg="1"/>
      <p:bldP spid="56" grpId="1" animBg="1"/>
      <p:bldP spid="56" grpId="2" animBg="1"/>
      <p:bldP spid="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p:cNvSpPr/>
          <p:nvPr/>
        </p:nvSpPr>
        <p:spPr>
          <a:xfrm>
            <a:off x="6215074" y="5357826"/>
            <a:ext cx="214314"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p:cNvSpPr/>
          <p:nvPr/>
        </p:nvSpPr>
        <p:spPr>
          <a:xfrm>
            <a:off x="6215074" y="5643578"/>
            <a:ext cx="214314" cy="28575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73" name="Rectangle 72"/>
          <p:cNvSpPr/>
          <p:nvPr/>
        </p:nvSpPr>
        <p:spPr>
          <a:xfrm>
            <a:off x="6572264" y="5357826"/>
            <a:ext cx="214314" cy="28575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74" name="Rectangle 73"/>
          <p:cNvSpPr/>
          <p:nvPr/>
        </p:nvSpPr>
        <p:spPr>
          <a:xfrm>
            <a:off x="6572264" y="5643578"/>
            <a:ext cx="214314" cy="28575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75" name="Rectangle 74"/>
          <p:cNvSpPr/>
          <p:nvPr/>
        </p:nvSpPr>
        <p:spPr>
          <a:xfrm>
            <a:off x="6929454" y="5357826"/>
            <a:ext cx="214314" cy="28575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76" name="Rectangle 75"/>
          <p:cNvSpPr/>
          <p:nvPr/>
        </p:nvSpPr>
        <p:spPr>
          <a:xfrm>
            <a:off x="6929454" y="5643578"/>
            <a:ext cx="214314"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p:cNvSpPr/>
          <p:nvPr/>
        </p:nvSpPr>
        <p:spPr>
          <a:xfrm>
            <a:off x="7286644" y="5357826"/>
            <a:ext cx="214314"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77"/>
          <p:cNvSpPr/>
          <p:nvPr/>
        </p:nvSpPr>
        <p:spPr>
          <a:xfrm>
            <a:off x="7286644" y="5643578"/>
            <a:ext cx="214314" cy="28575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79" name="Rectangle 78"/>
          <p:cNvSpPr/>
          <p:nvPr/>
        </p:nvSpPr>
        <p:spPr>
          <a:xfrm>
            <a:off x="7643834" y="5357826"/>
            <a:ext cx="214314" cy="28575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80" name="Rectangle 79"/>
          <p:cNvSpPr/>
          <p:nvPr/>
        </p:nvSpPr>
        <p:spPr>
          <a:xfrm>
            <a:off x="7643834" y="5643578"/>
            <a:ext cx="214314" cy="28575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81" name="Rectangle 80"/>
          <p:cNvSpPr/>
          <p:nvPr/>
        </p:nvSpPr>
        <p:spPr>
          <a:xfrm>
            <a:off x="8001024" y="5357826"/>
            <a:ext cx="214314" cy="28575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82" name="Rectangle 81"/>
          <p:cNvSpPr/>
          <p:nvPr/>
        </p:nvSpPr>
        <p:spPr>
          <a:xfrm>
            <a:off x="8001024" y="5643578"/>
            <a:ext cx="214314" cy="28575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37" name="Rectangle 36"/>
          <p:cNvSpPr/>
          <p:nvPr/>
        </p:nvSpPr>
        <p:spPr>
          <a:xfrm>
            <a:off x="714348" y="5356238"/>
            <a:ext cx="214314"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p:cNvSpPr/>
          <p:nvPr/>
        </p:nvSpPr>
        <p:spPr>
          <a:xfrm>
            <a:off x="714348" y="5641990"/>
            <a:ext cx="214314" cy="28575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9" name="Rectangle 38"/>
          <p:cNvSpPr/>
          <p:nvPr/>
        </p:nvSpPr>
        <p:spPr>
          <a:xfrm>
            <a:off x="1071538" y="5356238"/>
            <a:ext cx="214314" cy="28575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40" name="Rectangle 39"/>
          <p:cNvSpPr/>
          <p:nvPr/>
        </p:nvSpPr>
        <p:spPr>
          <a:xfrm>
            <a:off x="1071538" y="5641990"/>
            <a:ext cx="214314" cy="28575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41" name="Rectangle 40"/>
          <p:cNvSpPr/>
          <p:nvPr/>
        </p:nvSpPr>
        <p:spPr>
          <a:xfrm>
            <a:off x="1428728" y="5356238"/>
            <a:ext cx="214314" cy="28575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42" name="Rectangle 41"/>
          <p:cNvSpPr/>
          <p:nvPr/>
        </p:nvSpPr>
        <p:spPr>
          <a:xfrm>
            <a:off x="1428728" y="5641990"/>
            <a:ext cx="214314"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p:cNvSpPr/>
          <p:nvPr/>
        </p:nvSpPr>
        <p:spPr>
          <a:xfrm>
            <a:off x="1785918" y="5356238"/>
            <a:ext cx="214314"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p:cNvSpPr/>
          <p:nvPr/>
        </p:nvSpPr>
        <p:spPr>
          <a:xfrm>
            <a:off x="1785918" y="5641990"/>
            <a:ext cx="214314" cy="28575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45" name="Rectangle 44"/>
          <p:cNvSpPr/>
          <p:nvPr/>
        </p:nvSpPr>
        <p:spPr>
          <a:xfrm>
            <a:off x="2143108" y="5356238"/>
            <a:ext cx="214314" cy="28575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46" name="Rectangle 45"/>
          <p:cNvSpPr/>
          <p:nvPr/>
        </p:nvSpPr>
        <p:spPr>
          <a:xfrm>
            <a:off x="2143108" y="5641990"/>
            <a:ext cx="214314" cy="28575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47" name="Rectangle 46"/>
          <p:cNvSpPr/>
          <p:nvPr/>
        </p:nvSpPr>
        <p:spPr>
          <a:xfrm>
            <a:off x="2500298" y="5356238"/>
            <a:ext cx="214314" cy="28575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48" name="Rectangle 47"/>
          <p:cNvSpPr/>
          <p:nvPr/>
        </p:nvSpPr>
        <p:spPr>
          <a:xfrm>
            <a:off x="2500298" y="5641990"/>
            <a:ext cx="214314" cy="28575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8" name="Rectangle 7"/>
          <p:cNvSpPr/>
          <p:nvPr/>
        </p:nvSpPr>
        <p:spPr>
          <a:xfrm>
            <a:off x="714348" y="4071942"/>
            <a:ext cx="214314"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714348" y="4357694"/>
            <a:ext cx="214314" cy="28575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0" name="Rectangle 9"/>
          <p:cNvSpPr/>
          <p:nvPr/>
        </p:nvSpPr>
        <p:spPr>
          <a:xfrm>
            <a:off x="1071538" y="4071942"/>
            <a:ext cx="214314" cy="28575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1" name="Rectangle 10"/>
          <p:cNvSpPr/>
          <p:nvPr/>
        </p:nvSpPr>
        <p:spPr>
          <a:xfrm>
            <a:off x="1071538" y="4357694"/>
            <a:ext cx="214314" cy="28575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2" name="Rectangle 11"/>
          <p:cNvSpPr/>
          <p:nvPr/>
        </p:nvSpPr>
        <p:spPr>
          <a:xfrm>
            <a:off x="1428728" y="4071942"/>
            <a:ext cx="214314" cy="28575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3" name="Rectangle 12"/>
          <p:cNvSpPr/>
          <p:nvPr/>
        </p:nvSpPr>
        <p:spPr>
          <a:xfrm>
            <a:off x="1428728" y="4357694"/>
            <a:ext cx="214314"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1785918" y="4071942"/>
            <a:ext cx="214314"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1785918" y="4357694"/>
            <a:ext cx="214314" cy="28575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6" name="Rectangle 15"/>
          <p:cNvSpPr/>
          <p:nvPr/>
        </p:nvSpPr>
        <p:spPr>
          <a:xfrm>
            <a:off x="2143108" y="4071942"/>
            <a:ext cx="214314" cy="28575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7" name="Rectangle 16"/>
          <p:cNvSpPr/>
          <p:nvPr/>
        </p:nvSpPr>
        <p:spPr>
          <a:xfrm>
            <a:off x="2143108" y="4357694"/>
            <a:ext cx="214314" cy="28575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8" name="Rectangle 17"/>
          <p:cNvSpPr/>
          <p:nvPr/>
        </p:nvSpPr>
        <p:spPr>
          <a:xfrm>
            <a:off x="2500298" y="4071942"/>
            <a:ext cx="214314" cy="28575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9" name="Rectangle 18"/>
          <p:cNvSpPr/>
          <p:nvPr/>
        </p:nvSpPr>
        <p:spPr>
          <a:xfrm>
            <a:off x="2500298" y="4357694"/>
            <a:ext cx="214314" cy="28575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28596" y="142852"/>
            <a:ext cx="8229600" cy="439718"/>
          </a:xfrm>
        </p:spPr>
        <p:txBody>
          <a:bodyPr>
            <a:noAutofit/>
          </a:bodyPr>
          <a:lstStyle/>
          <a:p>
            <a:r>
              <a:rPr lang="en-GB" sz="3200" dirty="0" smtClean="0"/>
              <a:t>Isolation of a gene</a:t>
            </a:r>
            <a:endParaRPr lang="en-GB" sz="3200" dirty="0"/>
          </a:p>
        </p:txBody>
      </p:sp>
      <p:sp>
        <p:nvSpPr>
          <p:cNvPr id="3" name="Content Placeholder 2"/>
          <p:cNvSpPr>
            <a:spLocks noGrp="1"/>
          </p:cNvSpPr>
          <p:nvPr>
            <p:ph idx="1"/>
          </p:nvPr>
        </p:nvSpPr>
        <p:spPr>
          <a:xfrm>
            <a:off x="142844" y="571480"/>
            <a:ext cx="8858312" cy="6143668"/>
          </a:xfrm>
        </p:spPr>
        <p:txBody>
          <a:bodyPr>
            <a:normAutofit/>
          </a:bodyPr>
          <a:lstStyle/>
          <a:p>
            <a:pPr marL="0"/>
            <a:r>
              <a:rPr lang="en-GB" sz="2600" dirty="0" smtClean="0"/>
              <a:t>The </a:t>
            </a:r>
            <a:r>
              <a:rPr lang="en-GB" sz="2600" b="1" dirty="0" smtClean="0">
                <a:solidFill>
                  <a:srgbClr val="FF0000"/>
                </a:solidFill>
              </a:rPr>
              <a:t>2</a:t>
            </a:r>
            <a:r>
              <a:rPr lang="en-GB" sz="2600" b="1" baseline="30000" dirty="0" smtClean="0">
                <a:solidFill>
                  <a:srgbClr val="FF0000"/>
                </a:solidFill>
              </a:rPr>
              <a:t>nd</a:t>
            </a:r>
            <a:r>
              <a:rPr lang="en-GB" sz="2600" b="1" dirty="0" smtClean="0"/>
              <a:t> method of isolating a gene:</a:t>
            </a:r>
          </a:p>
          <a:p>
            <a:pPr marL="0" algn="ctr">
              <a:buNone/>
            </a:pPr>
            <a:r>
              <a:rPr lang="en-GB" sz="2800" b="1" dirty="0" smtClean="0">
                <a:solidFill>
                  <a:srgbClr val="FF0000"/>
                </a:solidFill>
              </a:rPr>
              <a:t>Using Restriction </a:t>
            </a:r>
            <a:r>
              <a:rPr lang="en-GB" sz="2800" b="1" dirty="0" err="1" smtClean="0">
                <a:solidFill>
                  <a:srgbClr val="FF0000"/>
                </a:solidFill>
              </a:rPr>
              <a:t>Endonucleases</a:t>
            </a:r>
            <a:endParaRPr lang="en-GB" sz="2800" b="1" dirty="0" smtClean="0">
              <a:solidFill>
                <a:srgbClr val="FF0000"/>
              </a:solidFill>
            </a:endParaRPr>
          </a:p>
          <a:p>
            <a:pPr marL="0" algn="ctr">
              <a:buNone/>
            </a:pPr>
            <a:r>
              <a:rPr lang="en-GB" sz="2600" dirty="0" smtClean="0"/>
              <a:t>Restriction </a:t>
            </a:r>
            <a:r>
              <a:rPr lang="en-GB" sz="2600" dirty="0" err="1" smtClean="0"/>
              <a:t>endonucleases</a:t>
            </a:r>
            <a:r>
              <a:rPr lang="en-GB" sz="2600" dirty="0" smtClean="0"/>
              <a:t> are enzymes that </a:t>
            </a:r>
            <a:r>
              <a:rPr lang="en-GB" sz="2600" b="1" dirty="0" smtClean="0"/>
              <a:t>cut</a:t>
            </a:r>
            <a:r>
              <a:rPr lang="en-GB" sz="2600" dirty="0" smtClean="0"/>
              <a:t> DNA at specific base sequences (recognition sequences). These enzymes can be used to </a:t>
            </a:r>
            <a:r>
              <a:rPr lang="en-GB" sz="2600" b="1" dirty="0" smtClean="0"/>
              <a:t>cut out</a:t>
            </a:r>
            <a:r>
              <a:rPr lang="en-GB" sz="2600" dirty="0" smtClean="0"/>
              <a:t> a desired gene from the rest of the genome.</a:t>
            </a:r>
          </a:p>
          <a:p>
            <a:pPr marL="0" algn="ctr">
              <a:buNone/>
            </a:pPr>
            <a:endParaRPr lang="en-GB" sz="2600" dirty="0"/>
          </a:p>
          <a:p>
            <a:pPr marL="0" algn="ctr">
              <a:buNone/>
            </a:pPr>
            <a:r>
              <a:rPr lang="en-GB" sz="2600" dirty="0" smtClean="0"/>
              <a:t>Cutting DNA with a restriction enzyme can have </a:t>
            </a:r>
            <a:r>
              <a:rPr lang="en-GB" sz="2600" b="1" dirty="0" smtClean="0"/>
              <a:t>two results</a:t>
            </a:r>
            <a:r>
              <a:rPr lang="en-GB" sz="2600" dirty="0" smtClean="0"/>
              <a:t>.</a:t>
            </a:r>
            <a:endParaRPr lang="en-GB" sz="2600" dirty="0"/>
          </a:p>
        </p:txBody>
      </p:sp>
      <p:cxnSp>
        <p:nvCxnSpPr>
          <p:cNvPr id="5" name="Straight Connector 4"/>
          <p:cNvCxnSpPr/>
          <p:nvPr/>
        </p:nvCxnSpPr>
        <p:spPr>
          <a:xfrm>
            <a:off x="642910" y="4000504"/>
            <a:ext cx="2143140" cy="1588"/>
          </a:xfrm>
          <a:prstGeom prst="line">
            <a:avLst/>
          </a:prstGeom>
          <a:ln w="1905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42910" y="4714884"/>
            <a:ext cx="2143140" cy="1588"/>
          </a:xfrm>
          <a:prstGeom prst="line">
            <a:avLst/>
          </a:prstGeom>
          <a:ln w="1905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42910" y="5283212"/>
            <a:ext cx="1071570" cy="1588"/>
          </a:xfrm>
          <a:prstGeom prst="line">
            <a:avLst/>
          </a:prstGeom>
          <a:ln w="1905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42910" y="5997592"/>
            <a:ext cx="1071570" cy="1588"/>
          </a:xfrm>
          <a:prstGeom prst="line">
            <a:avLst/>
          </a:prstGeom>
          <a:ln w="1905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714480" y="5284800"/>
            <a:ext cx="1071570" cy="1588"/>
          </a:xfrm>
          <a:prstGeom prst="line">
            <a:avLst/>
          </a:prstGeom>
          <a:ln w="1905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714480" y="5999180"/>
            <a:ext cx="1071570" cy="1588"/>
          </a:xfrm>
          <a:prstGeom prst="line">
            <a:avLst/>
          </a:prstGeom>
          <a:ln w="1905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rot="5400000">
            <a:off x="1571604" y="5000636"/>
            <a:ext cx="285752"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51" name="Rectangle 50"/>
          <p:cNvSpPr/>
          <p:nvPr/>
        </p:nvSpPr>
        <p:spPr>
          <a:xfrm>
            <a:off x="6215074" y="4070354"/>
            <a:ext cx="214314"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p:cNvSpPr/>
          <p:nvPr/>
        </p:nvSpPr>
        <p:spPr>
          <a:xfrm>
            <a:off x="6215074" y="4356106"/>
            <a:ext cx="214314" cy="28575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53" name="Rectangle 52"/>
          <p:cNvSpPr/>
          <p:nvPr/>
        </p:nvSpPr>
        <p:spPr>
          <a:xfrm>
            <a:off x="6572264" y="4070354"/>
            <a:ext cx="214314" cy="28575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54" name="Rectangle 53"/>
          <p:cNvSpPr/>
          <p:nvPr/>
        </p:nvSpPr>
        <p:spPr>
          <a:xfrm>
            <a:off x="6572264" y="4356106"/>
            <a:ext cx="214314" cy="28575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55" name="Rectangle 54"/>
          <p:cNvSpPr/>
          <p:nvPr/>
        </p:nvSpPr>
        <p:spPr>
          <a:xfrm>
            <a:off x="6929454" y="4070354"/>
            <a:ext cx="214314" cy="28575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56" name="Rectangle 55"/>
          <p:cNvSpPr/>
          <p:nvPr/>
        </p:nvSpPr>
        <p:spPr>
          <a:xfrm>
            <a:off x="6929454" y="4356106"/>
            <a:ext cx="214314"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p:cNvSpPr/>
          <p:nvPr/>
        </p:nvSpPr>
        <p:spPr>
          <a:xfrm>
            <a:off x="7286644" y="4070354"/>
            <a:ext cx="214314"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tangle 57"/>
          <p:cNvSpPr/>
          <p:nvPr/>
        </p:nvSpPr>
        <p:spPr>
          <a:xfrm>
            <a:off x="7286644" y="4356106"/>
            <a:ext cx="214314" cy="28575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59" name="Rectangle 58"/>
          <p:cNvSpPr/>
          <p:nvPr/>
        </p:nvSpPr>
        <p:spPr>
          <a:xfrm>
            <a:off x="7643834" y="4070354"/>
            <a:ext cx="214314" cy="28575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60" name="Rectangle 59"/>
          <p:cNvSpPr/>
          <p:nvPr/>
        </p:nvSpPr>
        <p:spPr>
          <a:xfrm>
            <a:off x="7643834" y="4356106"/>
            <a:ext cx="214314" cy="28575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61" name="Rectangle 60"/>
          <p:cNvSpPr/>
          <p:nvPr/>
        </p:nvSpPr>
        <p:spPr>
          <a:xfrm>
            <a:off x="8001024" y="4070354"/>
            <a:ext cx="214314" cy="28575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62" name="Rectangle 61"/>
          <p:cNvSpPr/>
          <p:nvPr/>
        </p:nvSpPr>
        <p:spPr>
          <a:xfrm>
            <a:off x="8001024" y="4356106"/>
            <a:ext cx="214314" cy="28575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cxnSp>
        <p:nvCxnSpPr>
          <p:cNvPr id="63" name="Straight Connector 62"/>
          <p:cNvCxnSpPr/>
          <p:nvPr/>
        </p:nvCxnSpPr>
        <p:spPr>
          <a:xfrm>
            <a:off x="6143636" y="3998916"/>
            <a:ext cx="2143140" cy="1588"/>
          </a:xfrm>
          <a:prstGeom prst="line">
            <a:avLst/>
          </a:prstGeom>
          <a:ln w="1905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6143636" y="4713296"/>
            <a:ext cx="2143140" cy="1588"/>
          </a:xfrm>
          <a:prstGeom prst="line">
            <a:avLst/>
          </a:prstGeom>
          <a:ln w="1905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6143636" y="5284800"/>
            <a:ext cx="357190" cy="1588"/>
          </a:xfrm>
          <a:prstGeom prst="line">
            <a:avLst/>
          </a:prstGeom>
          <a:ln w="1905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6500826" y="5286388"/>
            <a:ext cx="1785950" cy="1588"/>
          </a:xfrm>
          <a:prstGeom prst="line">
            <a:avLst/>
          </a:prstGeom>
          <a:ln w="1905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7929586" y="6000768"/>
            <a:ext cx="357190" cy="1588"/>
          </a:xfrm>
          <a:prstGeom prst="line">
            <a:avLst/>
          </a:prstGeom>
          <a:ln w="1905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6143636" y="6000768"/>
            <a:ext cx="1785950" cy="1588"/>
          </a:xfrm>
          <a:prstGeom prst="line">
            <a:avLst/>
          </a:prstGeom>
          <a:ln w="190500">
            <a:solidFill>
              <a:schemeClr val="accent4"/>
            </a:solidFill>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3357554" y="3934430"/>
            <a:ext cx="2286016" cy="92333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GB" dirty="0" smtClean="0"/>
              <a:t>Some restriction </a:t>
            </a:r>
            <a:r>
              <a:rPr lang="en-GB" dirty="0" err="1" smtClean="0"/>
              <a:t>endonuclease</a:t>
            </a:r>
            <a:r>
              <a:rPr lang="en-GB" dirty="0" smtClean="0"/>
              <a:t> produce </a:t>
            </a:r>
            <a:r>
              <a:rPr lang="en-GB" b="1" dirty="0" smtClean="0"/>
              <a:t>‘blunt ends’</a:t>
            </a:r>
            <a:endParaRPr lang="en-GB" dirty="0"/>
          </a:p>
        </p:txBody>
      </p:sp>
      <p:sp>
        <p:nvSpPr>
          <p:cNvPr id="84" name="TextBox 83"/>
          <p:cNvSpPr txBox="1"/>
          <p:nvPr/>
        </p:nvSpPr>
        <p:spPr>
          <a:xfrm>
            <a:off x="3357554" y="5363190"/>
            <a:ext cx="2286016" cy="92333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GB" dirty="0" smtClean="0"/>
              <a:t>Some restriction </a:t>
            </a:r>
            <a:r>
              <a:rPr lang="en-GB" dirty="0" err="1" smtClean="0"/>
              <a:t>endonuclease</a:t>
            </a:r>
            <a:r>
              <a:rPr lang="en-GB" dirty="0" smtClean="0"/>
              <a:t> produce </a:t>
            </a:r>
            <a:r>
              <a:rPr lang="en-GB" b="1" dirty="0" smtClean="0"/>
              <a:t>‘sticky ends’</a:t>
            </a:r>
            <a:endParaRPr lang="en-GB" dirty="0"/>
          </a:p>
        </p:txBody>
      </p:sp>
      <p:cxnSp>
        <p:nvCxnSpPr>
          <p:cNvPr id="85" name="Straight Arrow Connector 84"/>
          <p:cNvCxnSpPr/>
          <p:nvPr/>
        </p:nvCxnSpPr>
        <p:spPr>
          <a:xfrm rot="5400000">
            <a:off x="7073124" y="4999842"/>
            <a:ext cx="285752"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heckerboard(across)">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checkerboard(across)">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heckerboard(across)">
                                      <p:cBhvr>
                                        <p:cTn id="17" dur="500"/>
                                        <p:tgtEl>
                                          <p:spTgt spid="8"/>
                                        </p:tgtEl>
                                      </p:cBhvr>
                                    </p:animEffect>
                                  </p:childTnLst>
                                </p:cTn>
                              </p:par>
                              <p:par>
                                <p:cTn id="18" presetID="5" presetClass="entr" presetSubtype="1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heckerboard(across)">
                                      <p:cBhvr>
                                        <p:cTn id="20" dur="500"/>
                                        <p:tgtEl>
                                          <p:spTgt spid="9"/>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checkerboard(across)">
                                      <p:cBhvr>
                                        <p:cTn id="23" dur="500"/>
                                        <p:tgtEl>
                                          <p:spTgt spid="10"/>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checkerboard(across)">
                                      <p:cBhvr>
                                        <p:cTn id="26" dur="500"/>
                                        <p:tgtEl>
                                          <p:spTgt spid="11"/>
                                        </p:tgtEl>
                                      </p:cBhvr>
                                    </p:animEffect>
                                  </p:childTnLst>
                                </p:cTn>
                              </p:par>
                              <p:par>
                                <p:cTn id="27" presetID="5" presetClass="entr" presetSubtype="1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checkerboard(across)">
                                      <p:cBhvr>
                                        <p:cTn id="29" dur="500"/>
                                        <p:tgtEl>
                                          <p:spTgt spid="12"/>
                                        </p:tgtEl>
                                      </p:cBhvr>
                                    </p:animEffect>
                                  </p:childTnLst>
                                </p:cTn>
                              </p:par>
                              <p:par>
                                <p:cTn id="30" presetID="5" presetClass="entr" presetSubtype="1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checkerboard(across)">
                                      <p:cBhvr>
                                        <p:cTn id="32" dur="500"/>
                                        <p:tgtEl>
                                          <p:spTgt spid="13"/>
                                        </p:tgtEl>
                                      </p:cBhvr>
                                    </p:animEffect>
                                  </p:childTnLst>
                                </p:cTn>
                              </p:par>
                              <p:par>
                                <p:cTn id="33" presetID="5" presetClass="entr" presetSubtype="1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checkerboard(across)">
                                      <p:cBhvr>
                                        <p:cTn id="35" dur="500"/>
                                        <p:tgtEl>
                                          <p:spTgt spid="14"/>
                                        </p:tgtEl>
                                      </p:cBhvr>
                                    </p:animEffect>
                                  </p:childTnLst>
                                </p:cTn>
                              </p:par>
                              <p:par>
                                <p:cTn id="36" presetID="5" presetClass="entr" presetSubtype="1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checkerboard(across)">
                                      <p:cBhvr>
                                        <p:cTn id="38" dur="500"/>
                                        <p:tgtEl>
                                          <p:spTgt spid="15"/>
                                        </p:tgtEl>
                                      </p:cBhvr>
                                    </p:animEffect>
                                  </p:childTnLst>
                                </p:cTn>
                              </p:par>
                              <p:par>
                                <p:cTn id="39" presetID="5" presetClass="entr" presetSubtype="1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checkerboard(across)">
                                      <p:cBhvr>
                                        <p:cTn id="41" dur="500"/>
                                        <p:tgtEl>
                                          <p:spTgt spid="16"/>
                                        </p:tgtEl>
                                      </p:cBhvr>
                                    </p:animEffect>
                                  </p:childTnLst>
                                </p:cTn>
                              </p:par>
                              <p:par>
                                <p:cTn id="42" presetID="5" presetClass="entr" presetSubtype="10"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checkerboard(across)">
                                      <p:cBhvr>
                                        <p:cTn id="44" dur="500"/>
                                        <p:tgtEl>
                                          <p:spTgt spid="17"/>
                                        </p:tgtEl>
                                      </p:cBhvr>
                                    </p:animEffect>
                                  </p:childTnLst>
                                </p:cTn>
                              </p:par>
                              <p:par>
                                <p:cTn id="45" presetID="5" presetClass="entr" presetSubtype="1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checkerboard(across)">
                                      <p:cBhvr>
                                        <p:cTn id="47" dur="500"/>
                                        <p:tgtEl>
                                          <p:spTgt spid="18"/>
                                        </p:tgtEl>
                                      </p:cBhvr>
                                    </p:animEffect>
                                  </p:childTnLst>
                                </p:cTn>
                              </p:par>
                              <p:par>
                                <p:cTn id="48" presetID="5" presetClass="entr" presetSubtype="10" fill="hold" grpId="0"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checkerboard(across)">
                                      <p:cBhvr>
                                        <p:cTn id="50" dur="500"/>
                                        <p:tgtEl>
                                          <p:spTgt spid="19"/>
                                        </p:tgtEl>
                                      </p:cBhvr>
                                    </p:animEffect>
                                  </p:childTnLst>
                                </p:cTn>
                              </p:par>
                              <p:par>
                                <p:cTn id="51" presetID="5" presetClass="entr" presetSubtype="10"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checkerboard(across)">
                                      <p:cBhvr>
                                        <p:cTn id="53" dur="500"/>
                                        <p:tgtEl>
                                          <p:spTgt spid="5"/>
                                        </p:tgtEl>
                                      </p:cBhvr>
                                    </p:animEffect>
                                  </p:childTnLst>
                                </p:cTn>
                              </p:par>
                              <p:par>
                                <p:cTn id="54" presetID="5" presetClass="entr" presetSubtype="10" fill="hold" nodeType="with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checkerboard(across)">
                                      <p:cBhvr>
                                        <p:cTn id="56" dur="500"/>
                                        <p:tgtEl>
                                          <p:spTgt spid="7"/>
                                        </p:tgtEl>
                                      </p:cBhvr>
                                    </p:animEffect>
                                  </p:childTnLst>
                                </p:cTn>
                              </p:par>
                              <p:par>
                                <p:cTn id="57" presetID="5" presetClass="entr" presetSubtype="10" fill="hold" grpId="0" nodeType="withEffect">
                                  <p:stCondLst>
                                    <p:cond delay="0"/>
                                  </p:stCondLst>
                                  <p:childTnLst>
                                    <p:set>
                                      <p:cBhvr>
                                        <p:cTn id="58" dur="1" fill="hold">
                                          <p:stCondLst>
                                            <p:cond delay="0"/>
                                          </p:stCondLst>
                                        </p:cTn>
                                        <p:tgtEl>
                                          <p:spTgt spid="83"/>
                                        </p:tgtEl>
                                        <p:attrNameLst>
                                          <p:attrName>style.visibility</p:attrName>
                                        </p:attrNameLst>
                                      </p:cBhvr>
                                      <p:to>
                                        <p:strVal val="visible"/>
                                      </p:to>
                                    </p:set>
                                    <p:animEffect transition="in" filter="checkerboard(across)">
                                      <p:cBhvr>
                                        <p:cTn id="59" dur="500"/>
                                        <p:tgtEl>
                                          <p:spTgt spid="83"/>
                                        </p:tgtEl>
                                      </p:cBhvr>
                                    </p:animEffect>
                                  </p:childTnLst>
                                </p:cTn>
                              </p:par>
                            </p:childTnLst>
                          </p:cTn>
                        </p:par>
                      </p:childTnLst>
                    </p:cTn>
                  </p:par>
                  <p:par>
                    <p:cTn id="60" fill="hold">
                      <p:stCondLst>
                        <p:cond delay="indefinite"/>
                      </p:stCondLst>
                      <p:childTnLst>
                        <p:par>
                          <p:cTn id="61" fill="hold">
                            <p:stCondLst>
                              <p:cond delay="0"/>
                            </p:stCondLst>
                            <p:childTnLst>
                              <p:par>
                                <p:cTn id="62" presetID="5" presetClass="entr" presetSubtype="10" fill="hold" grpId="0" nodeType="clickEffect">
                                  <p:stCondLst>
                                    <p:cond delay="0"/>
                                  </p:stCondLst>
                                  <p:childTnLst>
                                    <p:set>
                                      <p:cBhvr>
                                        <p:cTn id="63" dur="1" fill="hold">
                                          <p:stCondLst>
                                            <p:cond delay="0"/>
                                          </p:stCondLst>
                                        </p:cTn>
                                        <p:tgtEl>
                                          <p:spTgt spid="37"/>
                                        </p:tgtEl>
                                        <p:attrNameLst>
                                          <p:attrName>style.visibility</p:attrName>
                                        </p:attrNameLst>
                                      </p:cBhvr>
                                      <p:to>
                                        <p:strVal val="visible"/>
                                      </p:to>
                                    </p:set>
                                    <p:animEffect transition="in" filter="checkerboard(across)">
                                      <p:cBhvr>
                                        <p:cTn id="64" dur="500"/>
                                        <p:tgtEl>
                                          <p:spTgt spid="37"/>
                                        </p:tgtEl>
                                      </p:cBhvr>
                                    </p:animEffect>
                                  </p:childTnLst>
                                </p:cTn>
                              </p:par>
                              <p:par>
                                <p:cTn id="65" presetID="5" presetClass="entr" presetSubtype="10" fill="hold" grpId="0" nodeType="with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checkerboard(across)">
                                      <p:cBhvr>
                                        <p:cTn id="67" dur="500"/>
                                        <p:tgtEl>
                                          <p:spTgt spid="38"/>
                                        </p:tgtEl>
                                      </p:cBhvr>
                                    </p:animEffect>
                                  </p:childTnLst>
                                </p:cTn>
                              </p:par>
                              <p:par>
                                <p:cTn id="68" presetID="5" presetClass="entr" presetSubtype="10" fill="hold" grpId="0" nodeType="withEffect">
                                  <p:stCondLst>
                                    <p:cond delay="0"/>
                                  </p:stCondLst>
                                  <p:childTnLst>
                                    <p:set>
                                      <p:cBhvr>
                                        <p:cTn id="69" dur="1" fill="hold">
                                          <p:stCondLst>
                                            <p:cond delay="0"/>
                                          </p:stCondLst>
                                        </p:cTn>
                                        <p:tgtEl>
                                          <p:spTgt spid="39"/>
                                        </p:tgtEl>
                                        <p:attrNameLst>
                                          <p:attrName>style.visibility</p:attrName>
                                        </p:attrNameLst>
                                      </p:cBhvr>
                                      <p:to>
                                        <p:strVal val="visible"/>
                                      </p:to>
                                    </p:set>
                                    <p:animEffect transition="in" filter="checkerboard(across)">
                                      <p:cBhvr>
                                        <p:cTn id="70" dur="500"/>
                                        <p:tgtEl>
                                          <p:spTgt spid="39"/>
                                        </p:tgtEl>
                                      </p:cBhvr>
                                    </p:animEffect>
                                  </p:childTnLst>
                                </p:cTn>
                              </p:par>
                              <p:par>
                                <p:cTn id="71" presetID="5" presetClass="entr" presetSubtype="10" fill="hold" grpId="0" nodeType="with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checkerboard(across)">
                                      <p:cBhvr>
                                        <p:cTn id="73" dur="500"/>
                                        <p:tgtEl>
                                          <p:spTgt spid="40"/>
                                        </p:tgtEl>
                                      </p:cBhvr>
                                    </p:animEffect>
                                  </p:childTnLst>
                                </p:cTn>
                              </p:par>
                              <p:par>
                                <p:cTn id="74" presetID="5" presetClass="entr" presetSubtype="10" fill="hold" grpId="0" nodeType="with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checkerboard(across)">
                                      <p:cBhvr>
                                        <p:cTn id="76" dur="500"/>
                                        <p:tgtEl>
                                          <p:spTgt spid="41"/>
                                        </p:tgtEl>
                                      </p:cBhvr>
                                    </p:animEffect>
                                  </p:childTnLst>
                                </p:cTn>
                              </p:par>
                              <p:par>
                                <p:cTn id="77" presetID="5" presetClass="entr" presetSubtype="10" fill="hold" grpId="0" nodeType="with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checkerboard(across)">
                                      <p:cBhvr>
                                        <p:cTn id="79" dur="500"/>
                                        <p:tgtEl>
                                          <p:spTgt spid="42"/>
                                        </p:tgtEl>
                                      </p:cBhvr>
                                    </p:animEffect>
                                  </p:childTnLst>
                                </p:cTn>
                              </p:par>
                              <p:par>
                                <p:cTn id="80" presetID="5" presetClass="entr" presetSubtype="10" fill="hold" grpId="0" nodeType="with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checkerboard(across)">
                                      <p:cBhvr>
                                        <p:cTn id="82" dur="500"/>
                                        <p:tgtEl>
                                          <p:spTgt spid="43"/>
                                        </p:tgtEl>
                                      </p:cBhvr>
                                    </p:animEffect>
                                  </p:childTnLst>
                                </p:cTn>
                              </p:par>
                              <p:par>
                                <p:cTn id="83" presetID="5" presetClass="entr" presetSubtype="10" fill="hold" grpId="0" nodeType="withEffect">
                                  <p:stCondLst>
                                    <p:cond delay="0"/>
                                  </p:stCondLst>
                                  <p:childTnLst>
                                    <p:set>
                                      <p:cBhvr>
                                        <p:cTn id="84" dur="1" fill="hold">
                                          <p:stCondLst>
                                            <p:cond delay="0"/>
                                          </p:stCondLst>
                                        </p:cTn>
                                        <p:tgtEl>
                                          <p:spTgt spid="44"/>
                                        </p:tgtEl>
                                        <p:attrNameLst>
                                          <p:attrName>style.visibility</p:attrName>
                                        </p:attrNameLst>
                                      </p:cBhvr>
                                      <p:to>
                                        <p:strVal val="visible"/>
                                      </p:to>
                                    </p:set>
                                    <p:animEffect transition="in" filter="checkerboard(across)">
                                      <p:cBhvr>
                                        <p:cTn id="85" dur="500"/>
                                        <p:tgtEl>
                                          <p:spTgt spid="44"/>
                                        </p:tgtEl>
                                      </p:cBhvr>
                                    </p:animEffect>
                                  </p:childTnLst>
                                </p:cTn>
                              </p:par>
                              <p:par>
                                <p:cTn id="86" presetID="5" presetClass="entr" presetSubtype="1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checkerboard(across)">
                                      <p:cBhvr>
                                        <p:cTn id="88" dur="500"/>
                                        <p:tgtEl>
                                          <p:spTgt spid="45"/>
                                        </p:tgtEl>
                                      </p:cBhvr>
                                    </p:animEffect>
                                  </p:childTnLst>
                                </p:cTn>
                              </p:par>
                              <p:par>
                                <p:cTn id="89" presetID="5" presetClass="entr" presetSubtype="10" fill="hold" grpId="0" nodeType="withEffect">
                                  <p:stCondLst>
                                    <p:cond delay="0"/>
                                  </p:stCondLst>
                                  <p:childTnLst>
                                    <p:set>
                                      <p:cBhvr>
                                        <p:cTn id="90" dur="1" fill="hold">
                                          <p:stCondLst>
                                            <p:cond delay="0"/>
                                          </p:stCondLst>
                                        </p:cTn>
                                        <p:tgtEl>
                                          <p:spTgt spid="46"/>
                                        </p:tgtEl>
                                        <p:attrNameLst>
                                          <p:attrName>style.visibility</p:attrName>
                                        </p:attrNameLst>
                                      </p:cBhvr>
                                      <p:to>
                                        <p:strVal val="visible"/>
                                      </p:to>
                                    </p:set>
                                    <p:animEffect transition="in" filter="checkerboard(across)">
                                      <p:cBhvr>
                                        <p:cTn id="91" dur="500"/>
                                        <p:tgtEl>
                                          <p:spTgt spid="46"/>
                                        </p:tgtEl>
                                      </p:cBhvr>
                                    </p:animEffect>
                                  </p:childTnLst>
                                </p:cTn>
                              </p:par>
                              <p:par>
                                <p:cTn id="92" presetID="5" presetClass="entr" presetSubtype="10"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Effect transition="in" filter="checkerboard(across)">
                                      <p:cBhvr>
                                        <p:cTn id="94" dur="500"/>
                                        <p:tgtEl>
                                          <p:spTgt spid="47"/>
                                        </p:tgtEl>
                                      </p:cBhvr>
                                    </p:animEffect>
                                  </p:childTnLst>
                                </p:cTn>
                              </p:par>
                              <p:par>
                                <p:cTn id="95" presetID="5" presetClass="entr" presetSubtype="10" fill="hold" grpId="0" nodeType="with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checkerboard(across)">
                                      <p:cBhvr>
                                        <p:cTn id="97" dur="500"/>
                                        <p:tgtEl>
                                          <p:spTgt spid="48"/>
                                        </p:tgtEl>
                                      </p:cBhvr>
                                    </p:animEffect>
                                  </p:childTnLst>
                                </p:cTn>
                              </p:par>
                              <p:par>
                                <p:cTn id="98" presetID="5" presetClass="entr" presetSubtype="10" fill="hold" nodeType="withEffect">
                                  <p:stCondLst>
                                    <p:cond delay="0"/>
                                  </p:stCondLst>
                                  <p:childTnLst>
                                    <p:set>
                                      <p:cBhvr>
                                        <p:cTn id="99" dur="1" fill="hold">
                                          <p:stCondLst>
                                            <p:cond delay="0"/>
                                          </p:stCondLst>
                                        </p:cTn>
                                        <p:tgtEl>
                                          <p:spTgt spid="25"/>
                                        </p:tgtEl>
                                        <p:attrNameLst>
                                          <p:attrName>style.visibility</p:attrName>
                                        </p:attrNameLst>
                                      </p:cBhvr>
                                      <p:to>
                                        <p:strVal val="visible"/>
                                      </p:to>
                                    </p:set>
                                    <p:animEffect transition="in" filter="checkerboard(across)">
                                      <p:cBhvr>
                                        <p:cTn id="100" dur="500"/>
                                        <p:tgtEl>
                                          <p:spTgt spid="25"/>
                                        </p:tgtEl>
                                      </p:cBhvr>
                                    </p:animEffect>
                                  </p:childTnLst>
                                </p:cTn>
                              </p:par>
                              <p:par>
                                <p:cTn id="101" presetID="5" presetClass="entr" presetSubtype="10" fill="hold" nodeType="withEffect">
                                  <p:stCondLst>
                                    <p:cond delay="0"/>
                                  </p:stCondLst>
                                  <p:childTnLst>
                                    <p:set>
                                      <p:cBhvr>
                                        <p:cTn id="102" dur="1" fill="hold">
                                          <p:stCondLst>
                                            <p:cond delay="0"/>
                                          </p:stCondLst>
                                        </p:cTn>
                                        <p:tgtEl>
                                          <p:spTgt spid="26"/>
                                        </p:tgtEl>
                                        <p:attrNameLst>
                                          <p:attrName>style.visibility</p:attrName>
                                        </p:attrNameLst>
                                      </p:cBhvr>
                                      <p:to>
                                        <p:strVal val="visible"/>
                                      </p:to>
                                    </p:set>
                                    <p:animEffect transition="in" filter="checkerboard(across)">
                                      <p:cBhvr>
                                        <p:cTn id="103" dur="500"/>
                                        <p:tgtEl>
                                          <p:spTgt spid="26"/>
                                        </p:tgtEl>
                                      </p:cBhvr>
                                    </p:animEffect>
                                  </p:childTnLst>
                                </p:cTn>
                              </p:par>
                              <p:par>
                                <p:cTn id="104" presetID="5" presetClass="entr" presetSubtype="10" fill="hold" nodeType="with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checkerboard(across)">
                                      <p:cBhvr>
                                        <p:cTn id="106" dur="500"/>
                                        <p:tgtEl>
                                          <p:spTgt spid="31"/>
                                        </p:tgtEl>
                                      </p:cBhvr>
                                    </p:animEffect>
                                  </p:childTnLst>
                                </p:cTn>
                              </p:par>
                              <p:par>
                                <p:cTn id="107" presetID="5" presetClass="entr" presetSubtype="10" fill="hold" nodeType="withEffect">
                                  <p:stCondLst>
                                    <p:cond delay="0"/>
                                  </p:stCondLst>
                                  <p:childTnLst>
                                    <p:set>
                                      <p:cBhvr>
                                        <p:cTn id="108" dur="1" fill="hold">
                                          <p:stCondLst>
                                            <p:cond delay="0"/>
                                          </p:stCondLst>
                                        </p:cTn>
                                        <p:tgtEl>
                                          <p:spTgt spid="32"/>
                                        </p:tgtEl>
                                        <p:attrNameLst>
                                          <p:attrName>style.visibility</p:attrName>
                                        </p:attrNameLst>
                                      </p:cBhvr>
                                      <p:to>
                                        <p:strVal val="visible"/>
                                      </p:to>
                                    </p:set>
                                    <p:animEffect transition="in" filter="checkerboard(across)">
                                      <p:cBhvr>
                                        <p:cTn id="109" dur="500"/>
                                        <p:tgtEl>
                                          <p:spTgt spid="32"/>
                                        </p:tgtEl>
                                      </p:cBhvr>
                                    </p:animEffect>
                                  </p:childTnLst>
                                </p:cTn>
                              </p:par>
                              <p:par>
                                <p:cTn id="110" presetID="5" presetClass="entr" presetSubtype="10" fill="hold" nodeType="withEffect">
                                  <p:stCondLst>
                                    <p:cond delay="0"/>
                                  </p:stCondLst>
                                  <p:childTnLst>
                                    <p:set>
                                      <p:cBhvr>
                                        <p:cTn id="111" dur="1" fill="hold">
                                          <p:stCondLst>
                                            <p:cond delay="0"/>
                                          </p:stCondLst>
                                        </p:cTn>
                                        <p:tgtEl>
                                          <p:spTgt spid="50"/>
                                        </p:tgtEl>
                                        <p:attrNameLst>
                                          <p:attrName>style.visibility</p:attrName>
                                        </p:attrNameLst>
                                      </p:cBhvr>
                                      <p:to>
                                        <p:strVal val="visible"/>
                                      </p:to>
                                    </p:set>
                                    <p:animEffect transition="in" filter="checkerboard(across)">
                                      <p:cBhvr>
                                        <p:cTn id="112" dur="500"/>
                                        <p:tgtEl>
                                          <p:spTgt spid="50"/>
                                        </p:tgtEl>
                                      </p:cBhvr>
                                    </p:animEffect>
                                  </p:childTnLst>
                                </p:cTn>
                              </p:par>
                            </p:childTnLst>
                          </p:cTn>
                        </p:par>
                      </p:childTnLst>
                    </p:cTn>
                  </p:par>
                  <p:par>
                    <p:cTn id="113" fill="hold">
                      <p:stCondLst>
                        <p:cond delay="indefinite"/>
                      </p:stCondLst>
                      <p:childTnLst>
                        <p:par>
                          <p:cTn id="114" fill="hold">
                            <p:stCondLst>
                              <p:cond delay="0"/>
                            </p:stCondLst>
                            <p:childTnLst>
                              <p:par>
                                <p:cTn id="115" presetID="0" presetClass="path" presetSubtype="0" accel="50000" decel="50000" fill="hold" grpId="1" nodeType="clickEffect">
                                  <p:stCondLst>
                                    <p:cond delay="0"/>
                                  </p:stCondLst>
                                  <p:childTnLst>
                                    <p:animMotion origin="layout" path="M 0 0 L -0.03941 0 " pathEditMode="relative" ptsTypes="AA">
                                      <p:cBhvr>
                                        <p:cTn id="116" dur="2000" fill="hold"/>
                                        <p:tgtEl>
                                          <p:spTgt spid="37"/>
                                        </p:tgtEl>
                                        <p:attrNameLst>
                                          <p:attrName>ppt_x</p:attrName>
                                          <p:attrName>ppt_y</p:attrName>
                                        </p:attrNameLst>
                                      </p:cBhvr>
                                    </p:animMotion>
                                  </p:childTnLst>
                                </p:cTn>
                              </p:par>
                              <p:par>
                                <p:cTn id="117" presetID="0" presetClass="path" presetSubtype="0" accel="50000" decel="50000" fill="hold" grpId="1" nodeType="withEffect">
                                  <p:stCondLst>
                                    <p:cond delay="0"/>
                                  </p:stCondLst>
                                  <p:childTnLst>
                                    <p:animMotion origin="layout" path="M 0 0 L -0.03941 0 " pathEditMode="relative" ptsTypes="AA">
                                      <p:cBhvr>
                                        <p:cTn id="118" dur="2000" fill="hold"/>
                                        <p:tgtEl>
                                          <p:spTgt spid="38"/>
                                        </p:tgtEl>
                                        <p:attrNameLst>
                                          <p:attrName>ppt_x</p:attrName>
                                          <p:attrName>ppt_y</p:attrName>
                                        </p:attrNameLst>
                                      </p:cBhvr>
                                    </p:animMotion>
                                  </p:childTnLst>
                                </p:cTn>
                              </p:par>
                              <p:par>
                                <p:cTn id="119" presetID="0" presetClass="path" presetSubtype="0" accel="50000" decel="50000" fill="hold" grpId="1" nodeType="withEffect">
                                  <p:stCondLst>
                                    <p:cond delay="0"/>
                                  </p:stCondLst>
                                  <p:childTnLst>
                                    <p:animMotion origin="layout" path="M 0 0 L -0.03941 0 " pathEditMode="relative" ptsTypes="AA">
                                      <p:cBhvr>
                                        <p:cTn id="120" dur="2000" fill="hold"/>
                                        <p:tgtEl>
                                          <p:spTgt spid="39"/>
                                        </p:tgtEl>
                                        <p:attrNameLst>
                                          <p:attrName>ppt_x</p:attrName>
                                          <p:attrName>ppt_y</p:attrName>
                                        </p:attrNameLst>
                                      </p:cBhvr>
                                    </p:animMotion>
                                  </p:childTnLst>
                                </p:cTn>
                              </p:par>
                              <p:par>
                                <p:cTn id="121" presetID="0" presetClass="path" presetSubtype="0" accel="50000" decel="50000" fill="hold" grpId="1" nodeType="withEffect">
                                  <p:stCondLst>
                                    <p:cond delay="0"/>
                                  </p:stCondLst>
                                  <p:childTnLst>
                                    <p:animMotion origin="layout" path="M 0 0 L -0.03941 0 " pathEditMode="relative" ptsTypes="AA">
                                      <p:cBhvr>
                                        <p:cTn id="122" dur="2000" fill="hold"/>
                                        <p:tgtEl>
                                          <p:spTgt spid="40"/>
                                        </p:tgtEl>
                                        <p:attrNameLst>
                                          <p:attrName>ppt_x</p:attrName>
                                          <p:attrName>ppt_y</p:attrName>
                                        </p:attrNameLst>
                                      </p:cBhvr>
                                    </p:animMotion>
                                  </p:childTnLst>
                                </p:cTn>
                              </p:par>
                              <p:par>
                                <p:cTn id="123" presetID="0" presetClass="path" presetSubtype="0" accel="50000" decel="50000" fill="hold" grpId="1" nodeType="withEffect">
                                  <p:stCondLst>
                                    <p:cond delay="0"/>
                                  </p:stCondLst>
                                  <p:childTnLst>
                                    <p:animMotion origin="layout" path="M 0 0 L -0.03941 0 " pathEditMode="relative" ptsTypes="AA">
                                      <p:cBhvr>
                                        <p:cTn id="124" dur="2000" fill="hold"/>
                                        <p:tgtEl>
                                          <p:spTgt spid="41"/>
                                        </p:tgtEl>
                                        <p:attrNameLst>
                                          <p:attrName>ppt_x</p:attrName>
                                          <p:attrName>ppt_y</p:attrName>
                                        </p:attrNameLst>
                                      </p:cBhvr>
                                    </p:animMotion>
                                  </p:childTnLst>
                                </p:cTn>
                              </p:par>
                              <p:par>
                                <p:cTn id="125" presetID="0" presetClass="path" presetSubtype="0" accel="50000" decel="50000" fill="hold" grpId="1" nodeType="withEffect">
                                  <p:stCondLst>
                                    <p:cond delay="0"/>
                                  </p:stCondLst>
                                  <p:childTnLst>
                                    <p:animMotion origin="layout" path="M 0 0 L -0.03941 0 " pathEditMode="relative" ptsTypes="AA">
                                      <p:cBhvr>
                                        <p:cTn id="126" dur="2000" fill="hold"/>
                                        <p:tgtEl>
                                          <p:spTgt spid="42"/>
                                        </p:tgtEl>
                                        <p:attrNameLst>
                                          <p:attrName>ppt_x</p:attrName>
                                          <p:attrName>ppt_y</p:attrName>
                                        </p:attrNameLst>
                                      </p:cBhvr>
                                    </p:animMotion>
                                  </p:childTnLst>
                                </p:cTn>
                              </p:par>
                              <p:par>
                                <p:cTn id="127" presetID="0" presetClass="path" presetSubtype="0" accel="50000" decel="50000" fill="hold" nodeType="withEffect">
                                  <p:stCondLst>
                                    <p:cond delay="0"/>
                                  </p:stCondLst>
                                  <p:childTnLst>
                                    <p:animMotion origin="layout" path="M 0 0 L -0.03941 0 " pathEditMode="relative" ptsTypes="AA">
                                      <p:cBhvr>
                                        <p:cTn id="128" dur="2000" fill="hold"/>
                                        <p:tgtEl>
                                          <p:spTgt spid="25"/>
                                        </p:tgtEl>
                                        <p:attrNameLst>
                                          <p:attrName>ppt_x</p:attrName>
                                          <p:attrName>ppt_y</p:attrName>
                                        </p:attrNameLst>
                                      </p:cBhvr>
                                    </p:animMotion>
                                  </p:childTnLst>
                                </p:cTn>
                              </p:par>
                              <p:par>
                                <p:cTn id="129" presetID="0" presetClass="path" presetSubtype="0" accel="50000" decel="50000" fill="hold" nodeType="withEffect">
                                  <p:stCondLst>
                                    <p:cond delay="0"/>
                                  </p:stCondLst>
                                  <p:childTnLst>
                                    <p:animMotion origin="layout" path="M 0 0 L -0.03941 0 " pathEditMode="relative" ptsTypes="AA">
                                      <p:cBhvr>
                                        <p:cTn id="130" dur="2000" fill="hold"/>
                                        <p:tgtEl>
                                          <p:spTgt spid="26"/>
                                        </p:tgtEl>
                                        <p:attrNameLst>
                                          <p:attrName>ppt_x</p:attrName>
                                          <p:attrName>ppt_y</p:attrName>
                                        </p:attrNameLst>
                                      </p:cBhvr>
                                    </p:animMotion>
                                  </p:childTnLst>
                                </p:cTn>
                              </p:par>
                              <p:par>
                                <p:cTn id="131" presetID="0" presetClass="path" presetSubtype="0" accel="50000" decel="50000" fill="hold" grpId="1" nodeType="withEffect">
                                  <p:stCondLst>
                                    <p:cond delay="0"/>
                                  </p:stCondLst>
                                  <p:childTnLst>
                                    <p:animMotion origin="layout" path="M 0 0 L 0.02361 0 " pathEditMode="relative" ptsTypes="AA">
                                      <p:cBhvr>
                                        <p:cTn id="132" dur="2000" fill="hold"/>
                                        <p:tgtEl>
                                          <p:spTgt spid="43"/>
                                        </p:tgtEl>
                                        <p:attrNameLst>
                                          <p:attrName>ppt_x</p:attrName>
                                          <p:attrName>ppt_y</p:attrName>
                                        </p:attrNameLst>
                                      </p:cBhvr>
                                    </p:animMotion>
                                  </p:childTnLst>
                                </p:cTn>
                              </p:par>
                              <p:par>
                                <p:cTn id="133" presetID="0" presetClass="path" presetSubtype="0" accel="50000" decel="50000" fill="hold" grpId="1" nodeType="withEffect">
                                  <p:stCondLst>
                                    <p:cond delay="0"/>
                                  </p:stCondLst>
                                  <p:childTnLst>
                                    <p:animMotion origin="layout" path="M 0 0 L 0.02361 0 " pathEditMode="relative" ptsTypes="AA">
                                      <p:cBhvr>
                                        <p:cTn id="134" dur="2000" fill="hold"/>
                                        <p:tgtEl>
                                          <p:spTgt spid="44"/>
                                        </p:tgtEl>
                                        <p:attrNameLst>
                                          <p:attrName>ppt_x</p:attrName>
                                          <p:attrName>ppt_y</p:attrName>
                                        </p:attrNameLst>
                                      </p:cBhvr>
                                    </p:animMotion>
                                  </p:childTnLst>
                                </p:cTn>
                              </p:par>
                              <p:par>
                                <p:cTn id="135" presetID="0" presetClass="path" presetSubtype="0" accel="50000" decel="50000" fill="hold" grpId="1" nodeType="withEffect">
                                  <p:stCondLst>
                                    <p:cond delay="0"/>
                                  </p:stCondLst>
                                  <p:childTnLst>
                                    <p:animMotion origin="layout" path="M 0 0 L 0.02361 0 " pathEditMode="relative" ptsTypes="AA">
                                      <p:cBhvr>
                                        <p:cTn id="136" dur="2000" fill="hold"/>
                                        <p:tgtEl>
                                          <p:spTgt spid="45"/>
                                        </p:tgtEl>
                                        <p:attrNameLst>
                                          <p:attrName>ppt_x</p:attrName>
                                          <p:attrName>ppt_y</p:attrName>
                                        </p:attrNameLst>
                                      </p:cBhvr>
                                    </p:animMotion>
                                  </p:childTnLst>
                                </p:cTn>
                              </p:par>
                              <p:par>
                                <p:cTn id="137" presetID="0" presetClass="path" presetSubtype="0" accel="50000" decel="50000" fill="hold" grpId="1" nodeType="withEffect">
                                  <p:stCondLst>
                                    <p:cond delay="0"/>
                                  </p:stCondLst>
                                  <p:childTnLst>
                                    <p:animMotion origin="layout" path="M 0 0 L 0.02361 0 " pathEditMode="relative" ptsTypes="AA">
                                      <p:cBhvr>
                                        <p:cTn id="138" dur="2000" fill="hold"/>
                                        <p:tgtEl>
                                          <p:spTgt spid="46"/>
                                        </p:tgtEl>
                                        <p:attrNameLst>
                                          <p:attrName>ppt_x</p:attrName>
                                          <p:attrName>ppt_y</p:attrName>
                                        </p:attrNameLst>
                                      </p:cBhvr>
                                    </p:animMotion>
                                  </p:childTnLst>
                                </p:cTn>
                              </p:par>
                              <p:par>
                                <p:cTn id="139" presetID="0" presetClass="path" presetSubtype="0" accel="50000" decel="50000" fill="hold" grpId="1" nodeType="withEffect">
                                  <p:stCondLst>
                                    <p:cond delay="0"/>
                                  </p:stCondLst>
                                  <p:childTnLst>
                                    <p:animMotion origin="layout" path="M 0 0 L 0.02361 0 " pathEditMode="relative" ptsTypes="AA">
                                      <p:cBhvr>
                                        <p:cTn id="140" dur="2000" fill="hold"/>
                                        <p:tgtEl>
                                          <p:spTgt spid="47"/>
                                        </p:tgtEl>
                                        <p:attrNameLst>
                                          <p:attrName>ppt_x</p:attrName>
                                          <p:attrName>ppt_y</p:attrName>
                                        </p:attrNameLst>
                                      </p:cBhvr>
                                    </p:animMotion>
                                  </p:childTnLst>
                                </p:cTn>
                              </p:par>
                              <p:par>
                                <p:cTn id="141" presetID="0" presetClass="path" presetSubtype="0" accel="50000" decel="50000" fill="hold" grpId="1" nodeType="withEffect">
                                  <p:stCondLst>
                                    <p:cond delay="0"/>
                                  </p:stCondLst>
                                  <p:childTnLst>
                                    <p:animMotion origin="layout" path="M 0 0 L 0.02361 0 " pathEditMode="relative" ptsTypes="AA">
                                      <p:cBhvr>
                                        <p:cTn id="142" dur="2000" fill="hold"/>
                                        <p:tgtEl>
                                          <p:spTgt spid="48"/>
                                        </p:tgtEl>
                                        <p:attrNameLst>
                                          <p:attrName>ppt_x</p:attrName>
                                          <p:attrName>ppt_y</p:attrName>
                                        </p:attrNameLst>
                                      </p:cBhvr>
                                    </p:animMotion>
                                  </p:childTnLst>
                                </p:cTn>
                              </p:par>
                              <p:par>
                                <p:cTn id="143" presetID="0" presetClass="path" presetSubtype="0" accel="50000" decel="50000" fill="hold" nodeType="withEffect">
                                  <p:stCondLst>
                                    <p:cond delay="0"/>
                                  </p:stCondLst>
                                  <p:childTnLst>
                                    <p:animMotion origin="layout" path="M 0 0 L 0.02361 0 " pathEditMode="relative" ptsTypes="AA">
                                      <p:cBhvr>
                                        <p:cTn id="144" dur="2000" fill="hold"/>
                                        <p:tgtEl>
                                          <p:spTgt spid="31"/>
                                        </p:tgtEl>
                                        <p:attrNameLst>
                                          <p:attrName>ppt_x</p:attrName>
                                          <p:attrName>ppt_y</p:attrName>
                                        </p:attrNameLst>
                                      </p:cBhvr>
                                    </p:animMotion>
                                  </p:childTnLst>
                                </p:cTn>
                              </p:par>
                              <p:par>
                                <p:cTn id="145" presetID="0" presetClass="path" presetSubtype="0" accel="50000" decel="50000" fill="hold" nodeType="withEffect">
                                  <p:stCondLst>
                                    <p:cond delay="0"/>
                                  </p:stCondLst>
                                  <p:childTnLst>
                                    <p:animMotion origin="layout" path="M 0 0 L 0.02361 0 " pathEditMode="relative" ptsTypes="AA">
                                      <p:cBhvr>
                                        <p:cTn id="146" dur="2000" fill="hold"/>
                                        <p:tgtEl>
                                          <p:spTgt spid="32"/>
                                        </p:tgtEl>
                                        <p:attrNameLst>
                                          <p:attrName>ppt_x</p:attrName>
                                          <p:attrName>ppt_y</p:attrName>
                                        </p:attrNameLst>
                                      </p:cBhvr>
                                    </p:animMotion>
                                  </p:childTnLst>
                                </p:cTn>
                              </p:par>
                            </p:childTnLst>
                          </p:cTn>
                        </p:par>
                      </p:childTnLst>
                    </p:cTn>
                  </p:par>
                  <p:par>
                    <p:cTn id="147" fill="hold">
                      <p:stCondLst>
                        <p:cond delay="indefinite"/>
                      </p:stCondLst>
                      <p:childTnLst>
                        <p:par>
                          <p:cTn id="148" fill="hold">
                            <p:stCondLst>
                              <p:cond delay="0"/>
                            </p:stCondLst>
                            <p:childTnLst>
                              <p:par>
                                <p:cTn id="149" presetID="5" presetClass="entr" presetSubtype="10" fill="hold" grpId="0" nodeType="clickEffect">
                                  <p:stCondLst>
                                    <p:cond delay="0"/>
                                  </p:stCondLst>
                                  <p:childTnLst>
                                    <p:set>
                                      <p:cBhvr>
                                        <p:cTn id="150" dur="1" fill="hold">
                                          <p:stCondLst>
                                            <p:cond delay="0"/>
                                          </p:stCondLst>
                                        </p:cTn>
                                        <p:tgtEl>
                                          <p:spTgt spid="51"/>
                                        </p:tgtEl>
                                        <p:attrNameLst>
                                          <p:attrName>style.visibility</p:attrName>
                                        </p:attrNameLst>
                                      </p:cBhvr>
                                      <p:to>
                                        <p:strVal val="visible"/>
                                      </p:to>
                                    </p:set>
                                    <p:animEffect transition="in" filter="checkerboard(across)">
                                      <p:cBhvr>
                                        <p:cTn id="151" dur="500"/>
                                        <p:tgtEl>
                                          <p:spTgt spid="51"/>
                                        </p:tgtEl>
                                      </p:cBhvr>
                                    </p:animEffect>
                                  </p:childTnLst>
                                </p:cTn>
                              </p:par>
                              <p:par>
                                <p:cTn id="152" presetID="5" presetClass="entr" presetSubtype="10" fill="hold" grpId="0" nodeType="withEffect">
                                  <p:stCondLst>
                                    <p:cond delay="0"/>
                                  </p:stCondLst>
                                  <p:childTnLst>
                                    <p:set>
                                      <p:cBhvr>
                                        <p:cTn id="153" dur="1" fill="hold">
                                          <p:stCondLst>
                                            <p:cond delay="0"/>
                                          </p:stCondLst>
                                        </p:cTn>
                                        <p:tgtEl>
                                          <p:spTgt spid="52"/>
                                        </p:tgtEl>
                                        <p:attrNameLst>
                                          <p:attrName>style.visibility</p:attrName>
                                        </p:attrNameLst>
                                      </p:cBhvr>
                                      <p:to>
                                        <p:strVal val="visible"/>
                                      </p:to>
                                    </p:set>
                                    <p:animEffect transition="in" filter="checkerboard(across)">
                                      <p:cBhvr>
                                        <p:cTn id="154" dur="500"/>
                                        <p:tgtEl>
                                          <p:spTgt spid="52"/>
                                        </p:tgtEl>
                                      </p:cBhvr>
                                    </p:animEffect>
                                  </p:childTnLst>
                                </p:cTn>
                              </p:par>
                              <p:par>
                                <p:cTn id="155" presetID="5" presetClass="entr" presetSubtype="10" fill="hold" grpId="0" nodeType="withEffect">
                                  <p:stCondLst>
                                    <p:cond delay="0"/>
                                  </p:stCondLst>
                                  <p:childTnLst>
                                    <p:set>
                                      <p:cBhvr>
                                        <p:cTn id="156" dur="1" fill="hold">
                                          <p:stCondLst>
                                            <p:cond delay="0"/>
                                          </p:stCondLst>
                                        </p:cTn>
                                        <p:tgtEl>
                                          <p:spTgt spid="53"/>
                                        </p:tgtEl>
                                        <p:attrNameLst>
                                          <p:attrName>style.visibility</p:attrName>
                                        </p:attrNameLst>
                                      </p:cBhvr>
                                      <p:to>
                                        <p:strVal val="visible"/>
                                      </p:to>
                                    </p:set>
                                    <p:animEffect transition="in" filter="checkerboard(across)">
                                      <p:cBhvr>
                                        <p:cTn id="157" dur="500"/>
                                        <p:tgtEl>
                                          <p:spTgt spid="53"/>
                                        </p:tgtEl>
                                      </p:cBhvr>
                                    </p:animEffect>
                                  </p:childTnLst>
                                </p:cTn>
                              </p:par>
                              <p:par>
                                <p:cTn id="158" presetID="5" presetClass="entr" presetSubtype="10" fill="hold" grpId="0" nodeType="withEffect">
                                  <p:stCondLst>
                                    <p:cond delay="0"/>
                                  </p:stCondLst>
                                  <p:childTnLst>
                                    <p:set>
                                      <p:cBhvr>
                                        <p:cTn id="159" dur="1" fill="hold">
                                          <p:stCondLst>
                                            <p:cond delay="0"/>
                                          </p:stCondLst>
                                        </p:cTn>
                                        <p:tgtEl>
                                          <p:spTgt spid="54"/>
                                        </p:tgtEl>
                                        <p:attrNameLst>
                                          <p:attrName>style.visibility</p:attrName>
                                        </p:attrNameLst>
                                      </p:cBhvr>
                                      <p:to>
                                        <p:strVal val="visible"/>
                                      </p:to>
                                    </p:set>
                                    <p:animEffect transition="in" filter="checkerboard(across)">
                                      <p:cBhvr>
                                        <p:cTn id="160" dur="500"/>
                                        <p:tgtEl>
                                          <p:spTgt spid="54"/>
                                        </p:tgtEl>
                                      </p:cBhvr>
                                    </p:animEffect>
                                  </p:childTnLst>
                                </p:cTn>
                              </p:par>
                              <p:par>
                                <p:cTn id="161" presetID="5" presetClass="entr" presetSubtype="10" fill="hold" grpId="0" nodeType="withEffect">
                                  <p:stCondLst>
                                    <p:cond delay="0"/>
                                  </p:stCondLst>
                                  <p:childTnLst>
                                    <p:set>
                                      <p:cBhvr>
                                        <p:cTn id="162" dur="1" fill="hold">
                                          <p:stCondLst>
                                            <p:cond delay="0"/>
                                          </p:stCondLst>
                                        </p:cTn>
                                        <p:tgtEl>
                                          <p:spTgt spid="55"/>
                                        </p:tgtEl>
                                        <p:attrNameLst>
                                          <p:attrName>style.visibility</p:attrName>
                                        </p:attrNameLst>
                                      </p:cBhvr>
                                      <p:to>
                                        <p:strVal val="visible"/>
                                      </p:to>
                                    </p:set>
                                    <p:animEffect transition="in" filter="checkerboard(across)">
                                      <p:cBhvr>
                                        <p:cTn id="163" dur="500"/>
                                        <p:tgtEl>
                                          <p:spTgt spid="55"/>
                                        </p:tgtEl>
                                      </p:cBhvr>
                                    </p:animEffect>
                                  </p:childTnLst>
                                </p:cTn>
                              </p:par>
                              <p:par>
                                <p:cTn id="164" presetID="5" presetClass="entr" presetSubtype="10" fill="hold" grpId="0" nodeType="withEffect">
                                  <p:stCondLst>
                                    <p:cond delay="0"/>
                                  </p:stCondLst>
                                  <p:childTnLst>
                                    <p:set>
                                      <p:cBhvr>
                                        <p:cTn id="165" dur="1" fill="hold">
                                          <p:stCondLst>
                                            <p:cond delay="0"/>
                                          </p:stCondLst>
                                        </p:cTn>
                                        <p:tgtEl>
                                          <p:spTgt spid="56"/>
                                        </p:tgtEl>
                                        <p:attrNameLst>
                                          <p:attrName>style.visibility</p:attrName>
                                        </p:attrNameLst>
                                      </p:cBhvr>
                                      <p:to>
                                        <p:strVal val="visible"/>
                                      </p:to>
                                    </p:set>
                                    <p:animEffect transition="in" filter="checkerboard(across)">
                                      <p:cBhvr>
                                        <p:cTn id="166" dur="500"/>
                                        <p:tgtEl>
                                          <p:spTgt spid="56"/>
                                        </p:tgtEl>
                                      </p:cBhvr>
                                    </p:animEffect>
                                  </p:childTnLst>
                                </p:cTn>
                              </p:par>
                              <p:par>
                                <p:cTn id="167" presetID="5" presetClass="entr" presetSubtype="10" fill="hold" grpId="0" nodeType="withEffect">
                                  <p:stCondLst>
                                    <p:cond delay="0"/>
                                  </p:stCondLst>
                                  <p:childTnLst>
                                    <p:set>
                                      <p:cBhvr>
                                        <p:cTn id="168" dur="1" fill="hold">
                                          <p:stCondLst>
                                            <p:cond delay="0"/>
                                          </p:stCondLst>
                                        </p:cTn>
                                        <p:tgtEl>
                                          <p:spTgt spid="57"/>
                                        </p:tgtEl>
                                        <p:attrNameLst>
                                          <p:attrName>style.visibility</p:attrName>
                                        </p:attrNameLst>
                                      </p:cBhvr>
                                      <p:to>
                                        <p:strVal val="visible"/>
                                      </p:to>
                                    </p:set>
                                    <p:animEffect transition="in" filter="checkerboard(across)">
                                      <p:cBhvr>
                                        <p:cTn id="169" dur="500"/>
                                        <p:tgtEl>
                                          <p:spTgt spid="57"/>
                                        </p:tgtEl>
                                      </p:cBhvr>
                                    </p:animEffect>
                                  </p:childTnLst>
                                </p:cTn>
                              </p:par>
                              <p:par>
                                <p:cTn id="170" presetID="5" presetClass="entr" presetSubtype="10" fill="hold" grpId="0" nodeType="withEffect">
                                  <p:stCondLst>
                                    <p:cond delay="0"/>
                                  </p:stCondLst>
                                  <p:childTnLst>
                                    <p:set>
                                      <p:cBhvr>
                                        <p:cTn id="171" dur="1" fill="hold">
                                          <p:stCondLst>
                                            <p:cond delay="0"/>
                                          </p:stCondLst>
                                        </p:cTn>
                                        <p:tgtEl>
                                          <p:spTgt spid="58"/>
                                        </p:tgtEl>
                                        <p:attrNameLst>
                                          <p:attrName>style.visibility</p:attrName>
                                        </p:attrNameLst>
                                      </p:cBhvr>
                                      <p:to>
                                        <p:strVal val="visible"/>
                                      </p:to>
                                    </p:set>
                                    <p:animEffect transition="in" filter="checkerboard(across)">
                                      <p:cBhvr>
                                        <p:cTn id="172" dur="500"/>
                                        <p:tgtEl>
                                          <p:spTgt spid="58"/>
                                        </p:tgtEl>
                                      </p:cBhvr>
                                    </p:animEffect>
                                  </p:childTnLst>
                                </p:cTn>
                              </p:par>
                              <p:par>
                                <p:cTn id="173" presetID="5" presetClass="entr" presetSubtype="10" fill="hold" grpId="0" nodeType="withEffect">
                                  <p:stCondLst>
                                    <p:cond delay="0"/>
                                  </p:stCondLst>
                                  <p:childTnLst>
                                    <p:set>
                                      <p:cBhvr>
                                        <p:cTn id="174" dur="1" fill="hold">
                                          <p:stCondLst>
                                            <p:cond delay="0"/>
                                          </p:stCondLst>
                                        </p:cTn>
                                        <p:tgtEl>
                                          <p:spTgt spid="59"/>
                                        </p:tgtEl>
                                        <p:attrNameLst>
                                          <p:attrName>style.visibility</p:attrName>
                                        </p:attrNameLst>
                                      </p:cBhvr>
                                      <p:to>
                                        <p:strVal val="visible"/>
                                      </p:to>
                                    </p:set>
                                    <p:animEffect transition="in" filter="checkerboard(across)">
                                      <p:cBhvr>
                                        <p:cTn id="175" dur="500"/>
                                        <p:tgtEl>
                                          <p:spTgt spid="59"/>
                                        </p:tgtEl>
                                      </p:cBhvr>
                                    </p:animEffect>
                                  </p:childTnLst>
                                </p:cTn>
                              </p:par>
                              <p:par>
                                <p:cTn id="176" presetID="5" presetClass="entr" presetSubtype="10" fill="hold" grpId="0" nodeType="withEffect">
                                  <p:stCondLst>
                                    <p:cond delay="0"/>
                                  </p:stCondLst>
                                  <p:childTnLst>
                                    <p:set>
                                      <p:cBhvr>
                                        <p:cTn id="177" dur="1" fill="hold">
                                          <p:stCondLst>
                                            <p:cond delay="0"/>
                                          </p:stCondLst>
                                        </p:cTn>
                                        <p:tgtEl>
                                          <p:spTgt spid="60"/>
                                        </p:tgtEl>
                                        <p:attrNameLst>
                                          <p:attrName>style.visibility</p:attrName>
                                        </p:attrNameLst>
                                      </p:cBhvr>
                                      <p:to>
                                        <p:strVal val="visible"/>
                                      </p:to>
                                    </p:set>
                                    <p:animEffect transition="in" filter="checkerboard(across)">
                                      <p:cBhvr>
                                        <p:cTn id="178" dur="500"/>
                                        <p:tgtEl>
                                          <p:spTgt spid="60"/>
                                        </p:tgtEl>
                                      </p:cBhvr>
                                    </p:animEffect>
                                  </p:childTnLst>
                                </p:cTn>
                              </p:par>
                              <p:par>
                                <p:cTn id="179" presetID="5" presetClass="entr" presetSubtype="10" fill="hold" grpId="0" nodeType="withEffect">
                                  <p:stCondLst>
                                    <p:cond delay="0"/>
                                  </p:stCondLst>
                                  <p:childTnLst>
                                    <p:set>
                                      <p:cBhvr>
                                        <p:cTn id="180" dur="1" fill="hold">
                                          <p:stCondLst>
                                            <p:cond delay="0"/>
                                          </p:stCondLst>
                                        </p:cTn>
                                        <p:tgtEl>
                                          <p:spTgt spid="61"/>
                                        </p:tgtEl>
                                        <p:attrNameLst>
                                          <p:attrName>style.visibility</p:attrName>
                                        </p:attrNameLst>
                                      </p:cBhvr>
                                      <p:to>
                                        <p:strVal val="visible"/>
                                      </p:to>
                                    </p:set>
                                    <p:animEffect transition="in" filter="checkerboard(across)">
                                      <p:cBhvr>
                                        <p:cTn id="181" dur="500"/>
                                        <p:tgtEl>
                                          <p:spTgt spid="61"/>
                                        </p:tgtEl>
                                      </p:cBhvr>
                                    </p:animEffect>
                                  </p:childTnLst>
                                </p:cTn>
                              </p:par>
                              <p:par>
                                <p:cTn id="182" presetID="5" presetClass="entr" presetSubtype="10" fill="hold" grpId="0" nodeType="withEffect">
                                  <p:stCondLst>
                                    <p:cond delay="0"/>
                                  </p:stCondLst>
                                  <p:childTnLst>
                                    <p:set>
                                      <p:cBhvr>
                                        <p:cTn id="183" dur="1" fill="hold">
                                          <p:stCondLst>
                                            <p:cond delay="0"/>
                                          </p:stCondLst>
                                        </p:cTn>
                                        <p:tgtEl>
                                          <p:spTgt spid="62"/>
                                        </p:tgtEl>
                                        <p:attrNameLst>
                                          <p:attrName>style.visibility</p:attrName>
                                        </p:attrNameLst>
                                      </p:cBhvr>
                                      <p:to>
                                        <p:strVal val="visible"/>
                                      </p:to>
                                    </p:set>
                                    <p:animEffect transition="in" filter="checkerboard(across)">
                                      <p:cBhvr>
                                        <p:cTn id="184" dur="500"/>
                                        <p:tgtEl>
                                          <p:spTgt spid="62"/>
                                        </p:tgtEl>
                                      </p:cBhvr>
                                    </p:animEffect>
                                  </p:childTnLst>
                                </p:cTn>
                              </p:par>
                              <p:par>
                                <p:cTn id="185" presetID="5" presetClass="entr" presetSubtype="10" fill="hold" nodeType="with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checkerboard(across)">
                                      <p:cBhvr>
                                        <p:cTn id="187" dur="500"/>
                                        <p:tgtEl>
                                          <p:spTgt spid="63"/>
                                        </p:tgtEl>
                                      </p:cBhvr>
                                    </p:animEffect>
                                  </p:childTnLst>
                                </p:cTn>
                              </p:par>
                              <p:par>
                                <p:cTn id="188" presetID="5" presetClass="entr" presetSubtype="10" fill="hold" nodeType="withEffect">
                                  <p:stCondLst>
                                    <p:cond delay="0"/>
                                  </p:stCondLst>
                                  <p:childTnLst>
                                    <p:set>
                                      <p:cBhvr>
                                        <p:cTn id="189" dur="1" fill="hold">
                                          <p:stCondLst>
                                            <p:cond delay="0"/>
                                          </p:stCondLst>
                                        </p:cTn>
                                        <p:tgtEl>
                                          <p:spTgt spid="64"/>
                                        </p:tgtEl>
                                        <p:attrNameLst>
                                          <p:attrName>style.visibility</p:attrName>
                                        </p:attrNameLst>
                                      </p:cBhvr>
                                      <p:to>
                                        <p:strVal val="visible"/>
                                      </p:to>
                                    </p:set>
                                    <p:animEffect transition="in" filter="checkerboard(across)">
                                      <p:cBhvr>
                                        <p:cTn id="190" dur="500"/>
                                        <p:tgtEl>
                                          <p:spTgt spid="64"/>
                                        </p:tgtEl>
                                      </p:cBhvr>
                                    </p:animEffect>
                                  </p:childTnLst>
                                </p:cTn>
                              </p:par>
                              <p:par>
                                <p:cTn id="191" presetID="5" presetClass="entr" presetSubtype="10" fill="hold" grpId="0" nodeType="withEffect">
                                  <p:stCondLst>
                                    <p:cond delay="0"/>
                                  </p:stCondLst>
                                  <p:childTnLst>
                                    <p:set>
                                      <p:cBhvr>
                                        <p:cTn id="192" dur="1" fill="hold">
                                          <p:stCondLst>
                                            <p:cond delay="0"/>
                                          </p:stCondLst>
                                        </p:cTn>
                                        <p:tgtEl>
                                          <p:spTgt spid="84"/>
                                        </p:tgtEl>
                                        <p:attrNameLst>
                                          <p:attrName>style.visibility</p:attrName>
                                        </p:attrNameLst>
                                      </p:cBhvr>
                                      <p:to>
                                        <p:strVal val="visible"/>
                                      </p:to>
                                    </p:set>
                                    <p:animEffect transition="in" filter="checkerboard(across)">
                                      <p:cBhvr>
                                        <p:cTn id="193" dur="500"/>
                                        <p:tgtEl>
                                          <p:spTgt spid="84"/>
                                        </p:tgtEl>
                                      </p:cBhvr>
                                    </p:animEffect>
                                  </p:childTnLst>
                                </p:cTn>
                              </p:par>
                            </p:childTnLst>
                          </p:cTn>
                        </p:par>
                      </p:childTnLst>
                    </p:cTn>
                  </p:par>
                  <p:par>
                    <p:cTn id="194" fill="hold">
                      <p:stCondLst>
                        <p:cond delay="indefinite"/>
                      </p:stCondLst>
                      <p:childTnLst>
                        <p:par>
                          <p:cTn id="195" fill="hold">
                            <p:stCondLst>
                              <p:cond delay="0"/>
                            </p:stCondLst>
                            <p:childTnLst>
                              <p:par>
                                <p:cTn id="196" presetID="5" presetClass="entr" presetSubtype="10" fill="hold" grpId="0" nodeType="clickEffect">
                                  <p:stCondLst>
                                    <p:cond delay="0"/>
                                  </p:stCondLst>
                                  <p:childTnLst>
                                    <p:set>
                                      <p:cBhvr>
                                        <p:cTn id="197" dur="1" fill="hold">
                                          <p:stCondLst>
                                            <p:cond delay="0"/>
                                          </p:stCondLst>
                                        </p:cTn>
                                        <p:tgtEl>
                                          <p:spTgt spid="71"/>
                                        </p:tgtEl>
                                        <p:attrNameLst>
                                          <p:attrName>style.visibility</p:attrName>
                                        </p:attrNameLst>
                                      </p:cBhvr>
                                      <p:to>
                                        <p:strVal val="visible"/>
                                      </p:to>
                                    </p:set>
                                    <p:animEffect transition="in" filter="checkerboard(across)">
                                      <p:cBhvr>
                                        <p:cTn id="198" dur="500"/>
                                        <p:tgtEl>
                                          <p:spTgt spid="71"/>
                                        </p:tgtEl>
                                      </p:cBhvr>
                                    </p:animEffect>
                                  </p:childTnLst>
                                </p:cTn>
                              </p:par>
                              <p:par>
                                <p:cTn id="199" presetID="5" presetClass="entr" presetSubtype="10" fill="hold" grpId="0" nodeType="withEffect">
                                  <p:stCondLst>
                                    <p:cond delay="0"/>
                                  </p:stCondLst>
                                  <p:childTnLst>
                                    <p:set>
                                      <p:cBhvr>
                                        <p:cTn id="200" dur="1" fill="hold">
                                          <p:stCondLst>
                                            <p:cond delay="0"/>
                                          </p:stCondLst>
                                        </p:cTn>
                                        <p:tgtEl>
                                          <p:spTgt spid="72"/>
                                        </p:tgtEl>
                                        <p:attrNameLst>
                                          <p:attrName>style.visibility</p:attrName>
                                        </p:attrNameLst>
                                      </p:cBhvr>
                                      <p:to>
                                        <p:strVal val="visible"/>
                                      </p:to>
                                    </p:set>
                                    <p:animEffect transition="in" filter="checkerboard(across)">
                                      <p:cBhvr>
                                        <p:cTn id="201" dur="500"/>
                                        <p:tgtEl>
                                          <p:spTgt spid="72"/>
                                        </p:tgtEl>
                                      </p:cBhvr>
                                    </p:animEffect>
                                  </p:childTnLst>
                                </p:cTn>
                              </p:par>
                              <p:par>
                                <p:cTn id="202" presetID="5" presetClass="entr" presetSubtype="10"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checkerboard(across)">
                                      <p:cBhvr>
                                        <p:cTn id="204" dur="500"/>
                                        <p:tgtEl>
                                          <p:spTgt spid="73"/>
                                        </p:tgtEl>
                                      </p:cBhvr>
                                    </p:animEffect>
                                  </p:childTnLst>
                                </p:cTn>
                              </p:par>
                              <p:par>
                                <p:cTn id="205" presetID="5" presetClass="entr" presetSubtype="10" fill="hold" grpId="0" nodeType="withEffect">
                                  <p:stCondLst>
                                    <p:cond delay="0"/>
                                  </p:stCondLst>
                                  <p:childTnLst>
                                    <p:set>
                                      <p:cBhvr>
                                        <p:cTn id="206" dur="1" fill="hold">
                                          <p:stCondLst>
                                            <p:cond delay="0"/>
                                          </p:stCondLst>
                                        </p:cTn>
                                        <p:tgtEl>
                                          <p:spTgt spid="74"/>
                                        </p:tgtEl>
                                        <p:attrNameLst>
                                          <p:attrName>style.visibility</p:attrName>
                                        </p:attrNameLst>
                                      </p:cBhvr>
                                      <p:to>
                                        <p:strVal val="visible"/>
                                      </p:to>
                                    </p:set>
                                    <p:animEffect transition="in" filter="checkerboard(across)">
                                      <p:cBhvr>
                                        <p:cTn id="207" dur="500"/>
                                        <p:tgtEl>
                                          <p:spTgt spid="74"/>
                                        </p:tgtEl>
                                      </p:cBhvr>
                                    </p:animEffect>
                                  </p:childTnLst>
                                </p:cTn>
                              </p:par>
                              <p:par>
                                <p:cTn id="208" presetID="5" presetClass="entr" presetSubtype="10" fill="hold" grpId="0" nodeType="withEffect">
                                  <p:stCondLst>
                                    <p:cond delay="0"/>
                                  </p:stCondLst>
                                  <p:childTnLst>
                                    <p:set>
                                      <p:cBhvr>
                                        <p:cTn id="209" dur="1" fill="hold">
                                          <p:stCondLst>
                                            <p:cond delay="0"/>
                                          </p:stCondLst>
                                        </p:cTn>
                                        <p:tgtEl>
                                          <p:spTgt spid="75"/>
                                        </p:tgtEl>
                                        <p:attrNameLst>
                                          <p:attrName>style.visibility</p:attrName>
                                        </p:attrNameLst>
                                      </p:cBhvr>
                                      <p:to>
                                        <p:strVal val="visible"/>
                                      </p:to>
                                    </p:set>
                                    <p:animEffect transition="in" filter="checkerboard(across)">
                                      <p:cBhvr>
                                        <p:cTn id="210" dur="500"/>
                                        <p:tgtEl>
                                          <p:spTgt spid="75"/>
                                        </p:tgtEl>
                                      </p:cBhvr>
                                    </p:animEffect>
                                  </p:childTnLst>
                                </p:cTn>
                              </p:par>
                              <p:par>
                                <p:cTn id="211" presetID="5" presetClass="entr" presetSubtype="10" fill="hold" grpId="0" nodeType="withEffect">
                                  <p:stCondLst>
                                    <p:cond delay="0"/>
                                  </p:stCondLst>
                                  <p:childTnLst>
                                    <p:set>
                                      <p:cBhvr>
                                        <p:cTn id="212" dur="1" fill="hold">
                                          <p:stCondLst>
                                            <p:cond delay="0"/>
                                          </p:stCondLst>
                                        </p:cTn>
                                        <p:tgtEl>
                                          <p:spTgt spid="76"/>
                                        </p:tgtEl>
                                        <p:attrNameLst>
                                          <p:attrName>style.visibility</p:attrName>
                                        </p:attrNameLst>
                                      </p:cBhvr>
                                      <p:to>
                                        <p:strVal val="visible"/>
                                      </p:to>
                                    </p:set>
                                    <p:animEffect transition="in" filter="checkerboard(across)">
                                      <p:cBhvr>
                                        <p:cTn id="213" dur="500"/>
                                        <p:tgtEl>
                                          <p:spTgt spid="76"/>
                                        </p:tgtEl>
                                      </p:cBhvr>
                                    </p:animEffect>
                                  </p:childTnLst>
                                </p:cTn>
                              </p:par>
                              <p:par>
                                <p:cTn id="214" presetID="5" presetClass="entr" presetSubtype="10" fill="hold" grpId="0" nodeType="withEffect">
                                  <p:stCondLst>
                                    <p:cond delay="0"/>
                                  </p:stCondLst>
                                  <p:childTnLst>
                                    <p:set>
                                      <p:cBhvr>
                                        <p:cTn id="215" dur="1" fill="hold">
                                          <p:stCondLst>
                                            <p:cond delay="0"/>
                                          </p:stCondLst>
                                        </p:cTn>
                                        <p:tgtEl>
                                          <p:spTgt spid="77"/>
                                        </p:tgtEl>
                                        <p:attrNameLst>
                                          <p:attrName>style.visibility</p:attrName>
                                        </p:attrNameLst>
                                      </p:cBhvr>
                                      <p:to>
                                        <p:strVal val="visible"/>
                                      </p:to>
                                    </p:set>
                                    <p:animEffect transition="in" filter="checkerboard(across)">
                                      <p:cBhvr>
                                        <p:cTn id="216" dur="500"/>
                                        <p:tgtEl>
                                          <p:spTgt spid="77"/>
                                        </p:tgtEl>
                                      </p:cBhvr>
                                    </p:animEffect>
                                  </p:childTnLst>
                                </p:cTn>
                              </p:par>
                              <p:par>
                                <p:cTn id="217" presetID="5" presetClass="entr" presetSubtype="10" fill="hold" grpId="0" nodeType="withEffect">
                                  <p:stCondLst>
                                    <p:cond delay="0"/>
                                  </p:stCondLst>
                                  <p:childTnLst>
                                    <p:set>
                                      <p:cBhvr>
                                        <p:cTn id="218" dur="1" fill="hold">
                                          <p:stCondLst>
                                            <p:cond delay="0"/>
                                          </p:stCondLst>
                                        </p:cTn>
                                        <p:tgtEl>
                                          <p:spTgt spid="78"/>
                                        </p:tgtEl>
                                        <p:attrNameLst>
                                          <p:attrName>style.visibility</p:attrName>
                                        </p:attrNameLst>
                                      </p:cBhvr>
                                      <p:to>
                                        <p:strVal val="visible"/>
                                      </p:to>
                                    </p:set>
                                    <p:animEffect transition="in" filter="checkerboard(across)">
                                      <p:cBhvr>
                                        <p:cTn id="219" dur="500"/>
                                        <p:tgtEl>
                                          <p:spTgt spid="78"/>
                                        </p:tgtEl>
                                      </p:cBhvr>
                                    </p:animEffect>
                                  </p:childTnLst>
                                </p:cTn>
                              </p:par>
                              <p:par>
                                <p:cTn id="220" presetID="5" presetClass="entr" presetSubtype="10" fill="hold" grpId="0" nodeType="withEffect">
                                  <p:stCondLst>
                                    <p:cond delay="0"/>
                                  </p:stCondLst>
                                  <p:childTnLst>
                                    <p:set>
                                      <p:cBhvr>
                                        <p:cTn id="221" dur="1" fill="hold">
                                          <p:stCondLst>
                                            <p:cond delay="0"/>
                                          </p:stCondLst>
                                        </p:cTn>
                                        <p:tgtEl>
                                          <p:spTgt spid="79"/>
                                        </p:tgtEl>
                                        <p:attrNameLst>
                                          <p:attrName>style.visibility</p:attrName>
                                        </p:attrNameLst>
                                      </p:cBhvr>
                                      <p:to>
                                        <p:strVal val="visible"/>
                                      </p:to>
                                    </p:set>
                                    <p:animEffect transition="in" filter="checkerboard(across)">
                                      <p:cBhvr>
                                        <p:cTn id="222" dur="500"/>
                                        <p:tgtEl>
                                          <p:spTgt spid="79"/>
                                        </p:tgtEl>
                                      </p:cBhvr>
                                    </p:animEffect>
                                  </p:childTnLst>
                                </p:cTn>
                              </p:par>
                              <p:par>
                                <p:cTn id="223" presetID="5" presetClass="entr" presetSubtype="10" fill="hold" grpId="0" nodeType="withEffect">
                                  <p:stCondLst>
                                    <p:cond delay="0"/>
                                  </p:stCondLst>
                                  <p:childTnLst>
                                    <p:set>
                                      <p:cBhvr>
                                        <p:cTn id="224" dur="1" fill="hold">
                                          <p:stCondLst>
                                            <p:cond delay="0"/>
                                          </p:stCondLst>
                                        </p:cTn>
                                        <p:tgtEl>
                                          <p:spTgt spid="80"/>
                                        </p:tgtEl>
                                        <p:attrNameLst>
                                          <p:attrName>style.visibility</p:attrName>
                                        </p:attrNameLst>
                                      </p:cBhvr>
                                      <p:to>
                                        <p:strVal val="visible"/>
                                      </p:to>
                                    </p:set>
                                    <p:animEffect transition="in" filter="checkerboard(across)">
                                      <p:cBhvr>
                                        <p:cTn id="225" dur="500"/>
                                        <p:tgtEl>
                                          <p:spTgt spid="80"/>
                                        </p:tgtEl>
                                      </p:cBhvr>
                                    </p:animEffect>
                                  </p:childTnLst>
                                </p:cTn>
                              </p:par>
                              <p:par>
                                <p:cTn id="226" presetID="5" presetClass="entr" presetSubtype="10" fill="hold" grpId="0" nodeType="withEffect">
                                  <p:stCondLst>
                                    <p:cond delay="0"/>
                                  </p:stCondLst>
                                  <p:childTnLst>
                                    <p:set>
                                      <p:cBhvr>
                                        <p:cTn id="227" dur="1" fill="hold">
                                          <p:stCondLst>
                                            <p:cond delay="0"/>
                                          </p:stCondLst>
                                        </p:cTn>
                                        <p:tgtEl>
                                          <p:spTgt spid="81"/>
                                        </p:tgtEl>
                                        <p:attrNameLst>
                                          <p:attrName>style.visibility</p:attrName>
                                        </p:attrNameLst>
                                      </p:cBhvr>
                                      <p:to>
                                        <p:strVal val="visible"/>
                                      </p:to>
                                    </p:set>
                                    <p:animEffect transition="in" filter="checkerboard(across)">
                                      <p:cBhvr>
                                        <p:cTn id="228" dur="500"/>
                                        <p:tgtEl>
                                          <p:spTgt spid="81"/>
                                        </p:tgtEl>
                                      </p:cBhvr>
                                    </p:animEffect>
                                  </p:childTnLst>
                                </p:cTn>
                              </p:par>
                              <p:par>
                                <p:cTn id="229" presetID="5" presetClass="entr" presetSubtype="10" fill="hold" grpId="0" nodeType="withEffect">
                                  <p:stCondLst>
                                    <p:cond delay="0"/>
                                  </p:stCondLst>
                                  <p:childTnLst>
                                    <p:set>
                                      <p:cBhvr>
                                        <p:cTn id="230" dur="1" fill="hold">
                                          <p:stCondLst>
                                            <p:cond delay="0"/>
                                          </p:stCondLst>
                                        </p:cTn>
                                        <p:tgtEl>
                                          <p:spTgt spid="82"/>
                                        </p:tgtEl>
                                        <p:attrNameLst>
                                          <p:attrName>style.visibility</p:attrName>
                                        </p:attrNameLst>
                                      </p:cBhvr>
                                      <p:to>
                                        <p:strVal val="visible"/>
                                      </p:to>
                                    </p:set>
                                    <p:animEffect transition="in" filter="checkerboard(across)">
                                      <p:cBhvr>
                                        <p:cTn id="231" dur="500"/>
                                        <p:tgtEl>
                                          <p:spTgt spid="82"/>
                                        </p:tgtEl>
                                      </p:cBhvr>
                                    </p:animEffect>
                                  </p:childTnLst>
                                </p:cTn>
                              </p:par>
                              <p:par>
                                <p:cTn id="232" presetID="5" presetClass="entr" presetSubtype="10" fill="hold" nodeType="withEffect">
                                  <p:stCondLst>
                                    <p:cond delay="0"/>
                                  </p:stCondLst>
                                  <p:childTnLst>
                                    <p:set>
                                      <p:cBhvr>
                                        <p:cTn id="233" dur="1" fill="hold">
                                          <p:stCondLst>
                                            <p:cond delay="0"/>
                                          </p:stCondLst>
                                        </p:cTn>
                                        <p:tgtEl>
                                          <p:spTgt spid="65"/>
                                        </p:tgtEl>
                                        <p:attrNameLst>
                                          <p:attrName>style.visibility</p:attrName>
                                        </p:attrNameLst>
                                      </p:cBhvr>
                                      <p:to>
                                        <p:strVal val="visible"/>
                                      </p:to>
                                    </p:set>
                                    <p:animEffect transition="in" filter="checkerboard(across)">
                                      <p:cBhvr>
                                        <p:cTn id="234" dur="500"/>
                                        <p:tgtEl>
                                          <p:spTgt spid="65"/>
                                        </p:tgtEl>
                                      </p:cBhvr>
                                    </p:animEffect>
                                  </p:childTnLst>
                                </p:cTn>
                              </p:par>
                              <p:par>
                                <p:cTn id="235" presetID="5" presetClass="entr" presetSubtype="10" fill="hold" nodeType="withEffect">
                                  <p:stCondLst>
                                    <p:cond delay="0"/>
                                  </p:stCondLst>
                                  <p:childTnLst>
                                    <p:set>
                                      <p:cBhvr>
                                        <p:cTn id="236" dur="1" fill="hold">
                                          <p:stCondLst>
                                            <p:cond delay="0"/>
                                          </p:stCondLst>
                                        </p:cTn>
                                        <p:tgtEl>
                                          <p:spTgt spid="67"/>
                                        </p:tgtEl>
                                        <p:attrNameLst>
                                          <p:attrName>style.visibility</p:attrName>
                                        </p:attrNameLst>
                                      </p:cBhvr>
                                      <p:to>
                                        <p:strVal val="visible"/>
                                      </p:to>
                                    </p:set>
                                    <p:animEffect transition="in" filter="checkerboard(across)">
                                      <p:cBhvr>
                                        <p:cTn id="237" dur="500"/>
                                        <p:tgtEl>
                                          <p:spTgt spid="67"/>
                                        </p:tgtEl>
                                      </p:cBhvr>
                                    </p:animEffect>
                                  </p:childTnLst>
                                </p:cTn>
                              </p:par>
                              <p:par>
                                <p:cTn id="238" presetID="5" presetClass="entr" presetSubtype="10" fill="hold" nodeType="withEffect">
                                  <p:stCondLst>
                                    <p:cond delay="0"/>
                                  </p:stCondLst>
                                  <p:childTnLst>
                                    <p:set>
                                      <p:cBhvr>
                                        <p:cTn id="239" dur="1" fill="hold">
                                          <p:stCondLst>
                                            <p:cond delay="0"/>
                                          </p:stCondLst>
                                        </p:cTn>
                                        <p:tgtEl>
                                          <p:spTgt spid="69"/>
                                        </p:tgtEl>
                                        <p:attrNameLst>
                                          <p:attrName>style.visibility</p:attrName>
                                        </p:attrNameLst>
                                      </p:cBhvr>
                                      <p:to>
                                        <p:strVal val="visible"/>
                                      </p:to>
                                    </p:set>
                                    <p:animEffect transition="in" filter="checkerboard(across)">
                                      <p:cBhvr>
                                        <p:cTn id="240" dur="500"/>
                                        <p:tgtEl>
                                          <p:spTgt spid="69"/>
                                        </p:tgtEl>
                                      </p:cBhvr>
                                    </p:animEffect>
                                  </p:childTnLst>
                                </p:cTn>
                              </p:par>
                              <p:par>
                                <p:cTn id="241" presetID="5" presetClass="entr" presetSubtype="10" fill="hold" nodeType="withEffect">
                                  <p:stCondLst>
                                    <p:cond delay="0"/>
                                  </p:stCondLst>
                                  <p:childTnLst>
                                    <p:set>
                                      <p:cBhvr>
                                        <p:cTn id="242" dur="1" fill="hold">
                                          <p:stCondLst>
                                            <p:cond delay="0"/>
                                          </p:stCondLst>
                                        </p:cTn>
                                        <p:tgtEl>
                                          <p:spTgt spid="70"/>
                                        </p:tgtEl>
                                        <p:attrNameLst>
                                          <p:attrName>style.visibility</p:attrName>
                                        </p:attrNameLst>
                                      </p:cBhvr>
                                      <p:to>
                                        <p:strVal val="visible"/>
                                      </p:to>
                                    </p:set>
                                    <p:animEffect transition="in" filter="checkerboard(across)">
                                      <p:cBhvr>
                                        <p:cTn id="243" dur="500"/>
                                        <p:tgtEl>
                                          <p:spTgt spid="70"/>
                                        </p:tgtEl>
                                      </p:cBhvr>
                                    </p:animEffect>
                                  </p:childTnLst>
                                </p:cTn>
                              </p:par>
                              <p:par>
                                <p:cTn id="244" presetID="5" presetClass="entr" presetSubtype="10" fill="hold" nodeType="withEffect">
                                  <p:stCondLst>
                                    <p:cond delay="0"/>
                                  </p:stCondLst>
                                  <p:childTnLst>
                                    <p:set>
                                      <p:cBhvr>
                                        <p:cTn id="245" dur="1" fill="hold">
                                          <p:stCondLst>
                                            <p:cond delay="0"/>
                                          </p:stCondLst>
                                        </p:cTn>
                                        <p:tgtEl>
                                          <p:spTgt spid="85"/>
                                        </p:tgtEl>
                                        <p:attrNameLst>
                                          <p:attrName>style.visibility</p:attrName>
                                        </p:attrNameLst>
                                      </p:cBhvr>
                                      <p:to>
                                        <p:strVal val="visible"/>
                                      </p:to>
                                    </p:set>
                                    <p:animEffect transition="in" filter="checkerboard(across)">
                                      <p:cBhvr>
                                        <p:cTn id="246" dur="500"/>
                                        <p:tgtEl>
                                          <p:spTgt spid="85"/>
                                        </p:tgtEl>
                                      </p:cBhvr>
                                    </p:animEffect>
                                  </p:childTnLst>
                                </p:cTn>
                              </p:par>
                            </p:childTnLst>
                          </p:cTn>
                        </p:par>
                      </p:childTnLst>
                    </p:cTn>
                  </p:par>
                  <p:par>
                    <p:cTn id="247" fill="hold">
                      <p:stCondLst>
                        <p:cond delay="indefinite"/>
                      </p:stCondLst>
                      <p:childTnLst>
                        <p:par>
                          <p:cTn id="248" fill="hold">
                            <p:stCondLst>
                              <p:cond delay="0"/>
                            </p:stCondLst>
                            <p:childTnLst>
                              <p:par>
                                <p:cTn id="249" presetID="0" presetClass="path" presetSubtype="0" accel="50000" decel="50000" fill="hold" nodeType="clickEffect">
                                  <p:stCondLst>
                                    <p:cond delay="0"/>
                                  </p:stCondLst>
                                  <p:childTnLst>
                                    <p:animMotion origin="layout" path="M 0 0 L -0.01563 0.02107 " pathEditMode="relative" ptsTypes="AA">
                                      <p:cBhvr>
                                        <p:cTn id="250" dur="2000" fill="hold"/>
                                        <p:tgtEl>
                                          <p:spTgt spid="65"/>
                                        </p:tgtEl>
                                        <p:attrNameLst>
                                          <p:attrName>ppt_x</p:attrName>
                                          <p:attrName>ppt_y</p:attrName>
                                        </p:attrNameLst>
                                      </p:cBhvr>
                                    </p:animMotion>
                                  </p:childTnLst>
                                </p:cTn>
                              </p:par>
                              <p:par>
                                <p:cTn id="251" presetID="0" presetClass="path" presetSubtype="0" accel="50000" decel="50000" fill="hold" grpId="1" nodeType="withEffect">
                                  <p:stCondLst>
                                    <p:cond delay="0"/>
                                  </p:stCondLst>
                                  <p:childTnLst>
                                    <p:animMotion origin="layout" path="M 0 0 L -0.01563 0.02107 " pathEditMode="relative" ptsTypes="AA">
                                      <p:cBhvr>
                                        <p:cTn id="252" dur="2000" fill="hold"/>
                                        <p:tgtEl>
                                          <p:spTgt spid="71"/>
                                        </p:tgtEl>
                                        <p:attrNameLst>
                                          <p:attrName>ppt_x</p:attrName>
                                          <p:attrName>ppt_y</p:attrName>
                                        </p:attrNameLst>
                                      </p:cBhvr>
                                    </p:animMotion>
                                  </p:childTnLst>
                                </p:cTn>
                              </p:par>
                              <p:par>
                                <p:cTn id="253" presetID="0" presetClass="path" presetSubtype="0" accel="50000" decel="50000" fill="hold" grpId="1" nodeType="withEffect">
                                  <p:stCondLst>
                                    <p:cond delay="0"/>
                                  </p:stCondLst>
                                  <p:childTnLst>
                                    <p:animMotion origin="layout" path="M 0 0 L -0.01563 0.02107 " pathEditMode="relative" ptsTypes="AA">
                                      <p:cBhvr>
                                        <p:cTn id="254" dur="2000" fill="hold"/>
                                        <p:tgtEl>
                                          <p:spTgt spid="72"/>
                                        </p:tgtEl>
                                        <p:attrNameLst>
                                          <p:attrName>ppt_x</p:attrName>
                                          <p:attrName>ppt_y</p:attrName>
                                        </p:attrNameLst>
                                      </p:cBhvr>
                                    </p:animMotion>
                                  </p:childTnLst>
                                </p:cTn>
                              </p:par>
                              <p:par>
                                <p:cTn id="255" presetID="0" presetClass="path" presetSubtype="0" accel="50000" decel="50000" fill="hold" nodeType="withEffect">
                                  <p:stCondLst>
                                    <p:cond delay="0"/>
                                  </p:stCondLst>
                                  <p:childTnLst>
                                    <p:animMotion origin="layout" path="M 0 0 L -0.01563 0.02107 " pathEditMode="relative" ptsTypes="AA">
                                      <p:cBhvr>
                                        <p:cTn id="256" dur="2000" fill="hold"/>
                                        <p:tgtEl>
                                          <p:spTgt spid="70"/>
                                        </p:tgtEl>
                                        <p:attrNameLst>
                                          <p:attrName>ppt_x</p:attrName>
                                          <p:attrName>ppt_y</p:attrName>
                                        </p:attrNameLst>
                                      </p:cBhvr>
                                    </p:animMotion>
                                  </p:childTnLst>
                                </p:cTn>
                              </p:par>
                              <p:par>
                                <p:cTn id="257" presetID="0" presetClass="path" presetSubtype="0" accel="50000" decel="50000" fill="hold" grpId="1" nodeType="withEffect">
                                  <p:stCondLst>
                                    <p:cond delay="0"/>
                                  </p:stCondLst>
                                  <p:childTnLst>
                                    <p:animMotion origin="layout" path="M 0 0 L -0.01563 0.02107 " pathEditMode="relative" ptsTypes="AA">
                                      <p:cBhvr>
                                        <p:cTn id="258" dur="2000" fill="hold"/>
                                        <p:tgtEl>
                                          <p:spTgt spid="74"/>
                                        </p:tgtEl>
                                        <p:attrNameLst>
                                          <p:attrName>ppt_x</p:attrName>
                                          <p:attrName>ppt_y</p:attrName>
                                        </p:attrNameLst>
                                      </p:cBhvr>
                                    </p:animMotion>
                                  </p:childTnLst>
                                </p:cTn>
                              </p:par>
                              <p:par>
                                <p:cTn id="259" presetID="0" presetClass="path" presetSubtype="0" accel="50000" decel="50000" fill="hold" grpId="1" nodeType="withEffect">
                                  <p:stCondLst>
                                    <p:cond delay="0"/>
                                  </p:stCondLst>
                                  <p:childTnLst>
                                    <p:animMotion origin="layout" path="M 0 0 L -0.01563 0.02107 " pathEditMode="relative" ptsTypes="AA">
                                      <p:cBhvr>
                                        <p:cTn id="260" dur="2000" fill="hold"/>
                                        <p:tgtEl>
                                          <p:spTgt spid="76"/>
                                        </p:tgtEl>
                                        <p:attrNameLst>
                                          <p:attrName>ppt_x</p:attrName>
                                          <p:attrName>ppt_y</p:attrName>
                                        </p:attrNameLst>
                                      </p:cBhvr>
                                    </p:animMotion>
                                  </p:childTnLst>
                                </p:cTn>
                              </p:par>
                              <p:par>
                                <p:cTn id="261" presetID="0" presetClass="path" presetSubtype="0" accel="50000" decel="50000" fill="hold" grpId="1" nodeType="withEffect">
                                  <p:stCondLst>
                                    <p:cond delay="0"/>
                                  </p:stCondLst>
                                  <p:childTnLst>
                                    <p:animMotion origin="layout" path="M 0 0 L -0.01563 0.02107 " pathEditMode="relative" ptsTypes="AA">
                                      <p:cBhvr>
                                        <p:cTn id="262" dur="2000" fill="hold"/>
                                        <p:tgtEl>
                                          <p:spTgt spid="78"/>
                                        </p:tgtEl>
                                        <p:attrNameLst>
                                          <p:attrName>ppt_x</p:attrName>
                                          <p:attrName>ppt_y</p:attrName>
                                        </p:attrNameLst>
                                      </p:cBhvr>
                                    </p:animMotion>
                                  </p:childTnLst>
                                </p:cTn>
                              </p:par>
                              <p:par>
                                <p:cTn id="263" presetID="0" presetClass="path" presetSubtype="0" accel="50000" decel="50000" fill="hold" grpId="1" nodeType="withEffect">
                                  <p:stCondLst>
                                    <p:cond delay="0"/>
                                  </p:stCondLst>
                                  <p:childTnLst>
                                    <p:animMotion origin="layout" path="M 0 0 L -0.01563 0.02107 " pathEditMode="relative" ptsTypes="AA">
                                      <p:cBhvr>
                                        <p:cTn id="264" dur="2000" fill="hold"/>
                                        <p:tgtEl>
                                          <p:spTgt spid="80"/>
                                        </p:tgtEl>
                                        <p:attrNameLst>
                                          <p:attrName>ppt_x</p:attrName>
                                          <p:attrName>ppt_y</p:attrName>
                                        </p:attrNameLst>
                                      </p:cBhvr>
                                    </p:animMotion>
                                  </p:childTnLst>
                                </p:cTn>
                              </p:par>
                              <p:par>
                                <p:cTn id="265" presetID="0" presetClass="path" presetSubtype="0" accel="50000" decel="50000" fill="hold" nodeType="withEffect">
                                  <p:stCondLst>
                                    <p:cond delay="0"/>
                                  </p:stCondLst>
                                  <p:childTnLst>
                                    <p:animMotion origin="layout" path="M 0 0 L 0.0158 0 " pathEditMode="relative" ptsTypes="AA">
                                      <p:cBhvr>
                                        <p:cTn id="266" dur="2000" fill="hold"/>
                                        <p:tgtEl>
                                          <p:spTgt spid="67"/>
                                        </p:tgtEl>
                                        <p:attrNameLst>
                                          <p:attrName>ppt_x</p:attrName>
                                          <p:attrName>ppt_y</p:attrName>
                                        </p:attrNameLst>
                                      </p:cBhvr>
                                    </p:animMotion>
                                  </p:childTnLst>
                                </p:cTn>
                              </p:par>
                              <p:par>
                                <p:cTn id="267" presetID="0" presetClass="path" presetSubtype="0" accel="50000" decel="50000" fill="hold" grpId="1" nodeType="withEffect">
                                  <p:stCondLst>
                                    <p:cond delay="0"/>
                                  </p:stCondLst>
                                  <p:childTnLst>
                                    <p:animMotion origin="layout" path="M 0 0 L 0.0158 0 " pathEditMode="relative" ptsTypes="AA">
                                      <p:cBhvr>
                                        <p:cTn id="268" dur="2000" fill="hold"/>
                                        <p:tgtEl>
                                          <p:spTgt spid="73"/>
                                        </p:tgtEl>
                                        <p:attrNameLst>
                                          <p:attrName>ppt_x</p:attrName>
                                          <p:attrName>ppt_y</p:attrName>
                                        </p:attrNameLst>
                                      </p:cBhvr>
                                    </p:animMotion>
                                  </p:childTnLst>
                                </p:cTn>
                              </p:par>
                              <p:par>
                                <p:cTn id="269" presetID="0" presetClass="path" presetSubtype="0" accel="50000" decel="50000" fill="hold" grpId="1" nodeType="withEffect">
                                  <p:stCondLst>
                                    <p:cond delay="0"/>
                                  </p:stCondLst>
                                  <p:childTnLst>
                                    <p:animMotion origin="layout" path="M 0 0 L 0.0158 0 " pathEditMode="relative" ptsTypes="AA">
                                      <p:cBhvr>
                                        <p:cTn id="270" dur="2000" fill="hold"/>
                                        <p:tgtEl>
                                          <p:spTgt spid="75"/>
                                        </p:tgtEl>
                                        <p:attrNameLst>
                                          <p:attrName>ppt_x</p:attrName>
                                          <p:attrName>ppt_y</p:attrName>
                                        </p:attrNameLst>
                                      </p:cBhvr>
                                    </p:animMotion>
                                  </p:childTnLst>
                                </p:cTn>
                              </p:par>
                              <p:par>
                                <p:cTn id="271" presetID="0" presetClass="path" presetSubtype="0" accel="50000" decel="50000" fill="hold" grpId="1" nodeType="withEffect">
                                  <p:stCondLst>
                                    <p:cond delay="0"/>
                                  </p:stCondLst>
                                  <p:childTnLst>
                                    <p:animMotion origin="layout" path="M 0 0 L 0.0158 0 " pathEditMode="relative" ptsTypes="AA">
                                      <p:cBhvr>
                                        <p:cTn id="272" dur="2000" fill="hold"/>
                                        <p:tgtEl>
                                          <p:spTgt spid="77"/>
                                        </p:tgtEl>
                                        <p:attrNameLst>
                                          <p:attrName>ppt_x</p:attrName>
                                          <p:attrName>ppt_y</p:attrName>
                                        </p:attrNameLst>
                                      </p:cBhvr>
                                    </p:animMotion>
                                  </p:childTnLst>
                                </p:cTn>
                              </p:par>
                              <p:par>
                                <p:cTn id="273" presetID="0" presetClass="path" presetSubtype="0" accel="50000" decel="50000" fill="hold" grpId="1" nodeType="withEffect">
                                  <p:stCondLst>
                                    <p:cond delay="0"/>
                                  </p:stCondLst>
                                  <p:childTnLst>
                                    <p:animMotion origin="layout" path="M 0 0 L 0.0158 0 " pathEditMode="relative" ptsTypes="AA">
                                      <p:cBhvr>
                                        <p:cTn id="274" dur="2000" fill="hold"/>
                                        <p:tgtEl>
                                          <p:spTgt spid="79"/>
                                        </p:tgtEl>
                                        <p:attrNameLst>
                                          <p:attrName>ppt_x</p:attrName>
                                          <p:attrName>ppt_y</p:attrName>
                                        </p:attrNameLst>
                                      </p:cBhvr>
                                    </p:animMotion>
                                  </p:childTnLst>
                                </p:cTn>
                              </p:par>
                              <p:par>
                                <p:cTn id="275" presetID="0" presetClass="path" presetSubtype="0" accel="50000" decel="50000" fill="hold" grpId="1" nodeType="withEffect">
                                  <p:stCondLst>
                                    <p:cond delay="0"/>
                                  </p:stCondLst>
                                  <p:childTnLst>
                                    <p:animMotion origin="layout" path="M 0 0 L 0.0158 0 " pathEditMode="relative" ptsTypes="AA">
                                      <p:cBhvr>
                                        <p:cTn id="276" dur="2000" fill="hold"/>
                                        <p:tgtEl>
                                          <p:spTgt spid="81"/>
                                        </p:tgtEl>
                                        <p:attrNameLst>
                                          <p:attrName>ppt_x</p:attrName>
                                          <p:attrName>ppt_y</p:attrName>
                                        </p:attrNameLst>
                                      </p:cBhvr>
                                    </p:animMotion>
                                  </p:childTnLst>
                                </p:cTn>
                              </p:par>
                              <p:par>
                                <p:cTn id="277" presetID="0" presetClass="path" presetSubtype="0" accel="50000" decel="50000" fill="hold" grpId="1" nodeType="withEffect">
                                  <p:stCondLst>
                                    <p:cond delay="0"/>
                                  </p:stCondLst>
                                  <p:childTnLst>
                                    <p:animMotion origin="layout" path="M 0 0 L 0.0158 0 " pathEditMode="relative" ptsTypes="AA">
                                      <p:cBhvr>
                                        <p:cTn id="278" dur="2000" fill="hold"/>
                                        <p:tgtEl>
                                          <p:spTgt spid="82"/>
                                        </p:tgtEl>
                                        <p:attrNameLst>
                                          <p:attrName>ppt_x</p:attrName>
                                          <p:attrName>ppt_y</p:attrName>
                                        </p:attrNameLst>
                                      </p:cBhvr>
                                    </p:animMotion>
                                  </p:childTnLst>
                                </p:cTn>
                              </p:par>
                              <p:par>
                                <p:cTn id="279" presetID="0" presetClass="path" presetSubtype="0" accel="50000" decel="50000" fill="hold" nodeType="withEffect">
                                  <p:stCondLst>
                                    <p:cond delay="0"/>
                                  </p:stCondLst>
                                  <p:childTnLst>
                                    <p:animMotion origin="layout" path="M 0 0 L 0.0158 0 " pathEditMode="relative" ptsTypes="AA">
                                      <p:cBhvr>
                                        <p:cTn id="280" dur="2000" fill="hold"/>
                                        <p:tgtEl>
                                          <p:spTgt spid="6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1" grpId="1" animBg="1"/>
      <p:bldP spid="72" grpId="0" animBg="1"/>
      <p:bldP spid="72" grpId="1" animBg="1"/>
      <p:bldP spid="73" grpId="0" animBg="1"/>
      <p:bldP spid="73" grpId="1" animBg="1"/>
      <p:bldP spid="74" grpId="0" animBg="1"/>
      <p:bldP spid="74" grpId="1" animBg="1"/>
      <p:bldP spid="75" grpId="0" animBg="1"/>
      <p:bldP spid="75" grpId="1" animBg="1"/>
      <p:bldP spid="76" grpId="0" animBg="1"/>
      <p:bldP spid="76" grpId="1" animBg="1"/>
      <p:bldP spid="77" grpId="0" animBg="1"/>
      <p:bldP spid="77" grpId="1" animBg="1"/>
      <p:bldP spid="78" grpId="0" animBg="1"/>
      <p:bldP spid="78" grpId="1" animBg="1"/>
      <p:bldP spid="79" grpId="0" animBg="1"/>
      <p:bldP spid="79" grpId="1" animBg="1"/>
      <p:bldP spid="80" grpId="0" animBg="1"/>
      <p:bldP spid="80" grpId="1" animBg="1"/>
      <p:bldP spid="81" grpId="0" animBg="1"/>
      <p:bldP spid="81" grpId="1" animBg="1"/>
      <p:bldP spid="82" grpId="0" animBg="1"/>
      <p:bldP spid="82"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83" grpId="0" animBg="1"/>
      <p:bldP spid="8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Summary Question</a:t>
            </a:r>
            <a:br>
              <a:rPr lang="en-GB" dirty="0" smtClean="0"/>
            </a:br>
            <a:r>
              <a:rPr lang="en-GB" sz="2000" dirty="0" smtClean="0"/>
              <a:t>In the following passage replace each number with the most appropriate word or words</a:t>
            </a:r>
            <a:r>
              <a:rPr lang="en-GB" sz="1800" dirty="0" smtClean="0"/>
              <a:t>.</a:t>
            </a:r>
            <a:endParaRPr lang="en-GB" dirty="0"/>
          </a:p>
        </p:txBody>
      </p:sp>
      <p:sp>
        <p:nvSpPr>
          <p:cNvPr id="3" name="Content Placeholder 2"/>
          <p:cNvSpPr>
            <a:spLocks noGrp="1"/>
          </p:cNvSpPr>
          <p:nvPr>
            <p:ph idx="1"/>
          </p:nvPr>
        </p:nvSpPr>
        <p:spPr/>
        <p:txBody>
          <a:bodyPr>
            <a:normAutofit lnSpcReduction="10000"/>
          </a:bodyPr>
          <a:lstStyle/>
          <a:p>
            <a:pPr marL="0" algn="ctr">
              <a:buNone/>
            </a:pPr>
            <a:r>
              <a:rPr lang="en-GB" sz="2600" dirty="0" smtClean="0"/>
              <a:t>Where the DNA of two different organisms is combined, the product is known as (1) DNA. One method of producing DNA fragments is to make DNA from RNA using an enzyme called (2). This enzyme initially forms a single strand of DNA called (3) DNA. To form the other strand requires an enzyme called (4). Another method of producing DNA fragments is to use enzymes called (5), which cut up DNA. Some of these leave fragments with straight edges, called (6) ends. Others leave ends with uneven edges, called (7) ends. If the sequence of bases on one of these uneven ends is GAATTC, then the sequence on the other end, if read in the same direction, will be (8)</a:t>
            </a:r>
            <a:endParaRPr lang="en-GB" sz="26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218</TotalTime>
  <Words>711</Words>
  <Application>Microsoft Office PowerPoint</Application>
  <PresentationFormat>On-screen Show (4:3)</PresentationFormat>
  <Paragraphs>69</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16.1 – Producing DNA Fragments</vt:lpstr>
      <vt:lpstr>Genetic Engineering</vt:lpstr>
      <vt:lpstr>Helping Humans</vt:lpstr>
      <vt:lpstr>Genetically Modified Organisms</vt:lpstr>
      <vt:lpstr>Isolation of a gene</vt:lpstr>
      <vt:lpstr>Slide 6</vt:lpstr>
      <vt:lpstr>Isolation of a gene</vt:lpstr>
      <vt:lpstr>Summary Question In the following passage replace each number with the most appropriate word or words.</vt:lpstr>
    </vt:vector>
  </TitlesOfParts>
  <Company>RM plc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16.1 – Producing DNA Fragments</dc:title>
  <dc:creator> </dc:creator>
  <cp:lastModifiedBy> </cp:lastModifiedBy>
  <cp:revision>12</cp:revision>
  <dcterms:created xsi:type="dcterms:W3CDTF">2010-04-11T09:52:34Z</dcterms:created>
  <dcterms:modified xsi:type="dcterms:W3CDTF">2010-04-11T13:44:16Z</dcterms:modified>
</cp:coreProperties>
</file>