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A76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34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069BA-006C-496C-B342-D7F81421A20B}" type="datetimeFigureOut">
              <a:rPr lang="en-US" smtClean="0"/>
              <a:pPr/>
              <a:t>3/24/2010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51316-8D71-444C-9606-A02632B5A9F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069BA-006C-496C-B342-D7F81421A20B}" type="datetimeFigureOut">
              <a:rPr lang="en-US" smtClean="0"/>
              <a:pPr/>
              <a:t>3/24/2010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51316-8D71-444C-9606-A02632B5A9F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069BA-006C-496C-B342-D7F81421A20B}" type="datetimeFigureOut">
              <a:rPr lang="en-US" smtClean="0"/>
              <a:pPr/>
              <a:t>3/24/2010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51316-8D71-444C-9606-A02632B5A9F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069BA-006C-496C-B342-D7F81421A20B}" type="datetimeFigureOut">
              <a:rPr lang="en-US" smtClean="0"/>
              <a:pPr/>
              <a:t>3/24/2010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51316-8D71-444C-9606-A02632B5A9F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069BA-006C-496C-B342-D7F81421A20B}" type="datetimeFigureOut">
              <a:rPr lang="en-US" smtClean="0"/>
              <a:pPr/>
              <a:t>3/24/2010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51316-8D71-444C-9606-A02632B5A9F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069BA-006C-496C-B342-D7F81421A20B}" type="datetimeFigureOut">
              <a:rPr lang="en-US" smtClean="0"/>
              <a:pPr/>
              <a:t>3/24/2010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51316-8D71-444C-9606-A02632B5A9F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069BA-006C-496C-B342-D7F81421A20B}" type="datetimeFigureOut">
              <a:rPr lang="en-US" smtClean="0"/>
              <a:pPr/>
              <a:t>3/24/2010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51316-8D71-444C-9606-A02632B5A9F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069BA-006C-496C-B342-D7F81421A20B}" type="datetimeFigureOut">
              <a:rPr lang="en-US" smtClean="0"/>
              <a:pPr/>
              <a:t>3/24/2010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51316-8D71-444C-9606-A02632B5A9F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069BA-006C-496C-B342-D7F81421A20B}" type="datetimeFigureOut">
              <a:rPr lang="en-US" smtClean="0"/>
              <a:pPr/>
              <a:t>3/24/2010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51316-8D71-444C-9606-A02632B5A9F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069BA-006C-496C-B342-D7F81421A20B}" type="datetimeFigureOut">
              <a:rPr lang="en-US" smtClean="0"/>
              <a:pPr/>
              <a:t>3/24/2010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51316-8D71-444C-9606-A02632B5A9F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069BA-006C-496C-B342-D7F81421A20B}" type="datetimeFigureOut">
              <a:rPr lang="en-US" smtClean="0"/>
              <a:pPr/>
              <a:t>3/24/2010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51316-8D71-444C-9606-A02632B5A9F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069BA-006C-496C-B342-D7F81421A20B}" type="datetimeFigureOut">
              <a:rPr lang="en-US" smtClean="0"/>
              <a:pPr/>
              <a:t>3/24/2010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F51316-8D71-444C-9606-A02632B5A9F2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upload.wikimedia.org/wikipedia/commons/c/cc/PenicillinPSAedit.jpg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gif"/><Relationship Id="rId5" Type="http://schemas.openxmlformats.org/officeDocument/2006/relationships/image" Target="../media/image7.png"/><Relationship Id="rId4" Type="http://schemas.openxmlformats.org/officeDocument/2006/relationships/hyperlink" Target="http://upload.wikimedia.org/wikipedia/commons/9/99/Penicillin_core.svg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-142900"/>
            <a:ext cx="7772400" cy="1470025"/>
          </a:xfrm>
        </p:spPr>
        <p:txBody>
          <a:bodyPr/>
          <a:lstStyle/>
          <a:p>
            <a:r>
              <a:rPr lang="en-GB" dirty="0" smtClean="0"/>
              <a:t>16.2 Antibiotics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5720" y="4891110"/>
            <a:ext cx="8572560" cy="1752600"/>
          </a:xfrm>
        </p:spPr>
        <p:txBody>
          <a:bodyPr>
            <a:normAutofit fontScale="77500" lnSpcReduction="20000"/>
          </a:bodyPr>
          <a:lstStyle/>
          <a:p>
            <a:r>
              <a:rPr lang="en-GB" i="1" dirty="0" smtClean="0"/>
              <a:t>"When I woke up just after dawn on September 28, 1928, I certainly didn't plan to revolutionize all medicine by discovering the world's first antibiotic, or bacteria killer - but I guess that was exactly what I did".</a:t>
            </a:r>
          </a:p>
          <a:p>
            <a:r>
              <a:rPr lang="en-GB" b="1" dirty="0" smtClean="0"/>
              <a:t>Alexander Fleming – Discoverer of Penicillin</a:t>
            </a:r>
            <a:endParaRPr lang="en-GB" b="1" dirty="0"/>
          </a:p>
        </p:txBody>
      </p:sp>
      <p:pic>
        <p:nvPicPr>
          <p:cNvPr id="11266" name="Picture 2" descr="http://www.rostra.dk/louis/andreart/pics/Alexander_Fleming2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1113865"/>
            <a:ext cx="5000660" cy="360101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://api.ning.com/files/V-WKbXgs4uXwKGUA1rJlm-Jg8rPJvfBgZHdpdPZHLqJvf1f9F4PNoIH3RYUw5h0pCMSz8tzxSjuvWTG8aC-nwC8CQlNnaLK*/bio1001.image.prokaryote.jpg"/>
          <p:cNvPicPr>
            <a:picLocks noChangeAspect="1" noChangeArrowheads="1"/>
          </p:cNvPicPr>
          <p:nvPr/>
        </p:nvPicPr>
        <p:blipFill>
          <a:blip r:embed="rId2"/>
          <a:srcRect b="3827"/>
          <a:stretch>
            <a:fillRect/>
          </a:stretch>
        </p:blipFill>
        <p:spPr bwMode="auto">
          <a:xfrm>
            <a:off x="349252" y="395483"/>
            <a:ext cx="6223012" cy="4533715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715140" y="702776"/>
            <a:ext cx="228601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Just like </a:t>
            </a:r>
            <a:r>
              <a:rPr lang="en-GB" sz="2400" b="1" dirty="0" smtClean="0">
                <a:solidFill>
                  <a:srgbClr val="00B050"/>
                </a:solidFill>
              </a:rPr>
              <a:t>plants</a:t>
            </a:r>
            <a:r>
              <a:rPr lang="en-GB" sz="2400" dirty="0" smtClean="0"/>
              <a:t>, bacterial cells have </a:t>
            </a:r>
            <a:r>
              <a:rPr lang="en-GB" sz="2400" b="1" dirty="0" smtClean="0">
                <a:solidFill>
                  <a:srgbClr val="FF0000"/>
                </a:solidFill>
              </a:rPr>
              <a:t>cell walls</a:t>
            </a:r>
            <a:r>
              <a:rPr lang="en-GB" sz="2400" dirty="0" smtClean="0"/>
              <a:t>.</a:t>
            </a:r>
          </a:p>
          <a:p>
            <a:pPr algn="ctr"/>
            <a:endParaRPr lang="en-GB" sz="2400" dirty="0" smtClean="0"/>
          </a:p>
          <a:p>
            <a:pPr algn="ctr"/>
            <a:r>
              <a:rPr lang="en-GB" sz="2400" dirty="0" smtClean="0"/>
              <a:t>Unlike plant cell walls though, they are made of </a:t>
            </a:r>
            <a:r>
              <a:rPr lang="en-GB" sz="2400" b="1" dirty="0" err="1" smtClean="0">
                <a:solidFill>
                  <a:schemeClr val="accent6">
                    <a:lumMod val="75000"/>
                  </a:schemeClr>
                </a:solidFill>
              </a:rPr>
              <a:t>peptidoglycan</a:t>
            </a:r>
            <a:r>
              <a:rPr lang="en-GB" sz="2400" dirty="0" smtClean="0"/>
              <a:t>.</a:t>
            </a:r>
          </a:p>
          <a:p>
            <a:pPr algn="ctr"/>
            <a:endParaRPr lang="en-GB" sz="2400" dirty="0" smtClean="0"/>
          </a:p>
          <a:p>
            <a:pPr algn="ctr"/>
            <a:endParaRPr lang="en-GB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214282" y="5072074"/>
            <a:ext cx="87154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The </a:t>
            </a:r>
            <a:r>
              <a:rPr lang="en-GB" sz="2400" b="1" dirty="0" smtClean="0">
                <a:solidFill>
                  <a:srgbClr val="7030A0"/>
                </a:solidFill>
              </a:rPr>
              <a:t>function</a:t>
            </a:r>
            <a:r>
              <a:rPr lang="en-GB" sz="2400" dirty="0" smtClean="0"/>
              <a:t> of the cell wall is the same as in plants though.</a:t>
            </a:r>
          </a:p>
          <a:p>
            <a:pPr algn="ctr"/>
            <a:r>
              <a:rPr lang="en-GB" sz="2400" b="1" dirty="0" smtClean="0">
                <a:solidFill>
                  <a:srgbClr val="FF0000"/>
                </a:solidFill>
              </a:rPr>
              <a:t>Water</a:t>
            </a:r>
            <a:r>
              <a:rPr lang="en-GB" sz="2400" dirty="0" smtClean="0"/>
              <a:t> is constantly </a:t>
            </a:r>
            <a:r>
              <a:rPr lang="en-GB" sz="2400" b="1" dirty="0" smtClean="0">
                <a:solidFill>
                  <a:srgbClr val="00B050"/>
                </a:solidFill>
              </a:rPr>
              <a:t>entering</a:t>
            </a:r>
            <a:r>
              <a:rPr lang="en-GB" sz="2400" dirty="0" smtClean="0"/>
              <a:t> a bacterial cell, due to there being a </a:t>
            </a:r>
            <a:r>
              <a:rPr lang="en-GB" sz="2400" b="1" dirty="0" smtClean="0">
                <a:solidFill>
                  <a:srgbClr val="0070C0"/>
                </a:solidFill>
              </a:rPr>
              <a:t>more negative water potential within it than its surroundings</a:t>
            </a:r>
            <a:r>
              <a:rPr lang="en-GB" sz="2400" dirty="0" smtClean="0"/>
              <a:t>.</a:t>
            </a:r>
          </a:p>
          <a:p>
            <a:pPr algn="ctr"/>
            <a:r>
              <a:rPr lang="en-GB" sz="2400" dirty="0" smtClean="0"/>
              <a:t>The cell wall prevents the cell from </a:t>
            </a:r>
            <a:r>
              <a:rPr lang="en-GB" sz="2400" b="1" dirty="0" smtClean="0">
                <a:solidFill>
                  <a:srgbClr val="7030A0"/>
                </a:solidFill>
              </a:rPr>
              <a:t>bursting</a:t>
            </a:r>
            <a:r>
              <a:rPr lang="en-GB" sz="24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439718"/>
          </a:xfrm>
        </p:spPr>
        <p:txBody>
          <a:bodyPr>
            <a:normAutofit fontScale="90000"/>
          </a:bodyPr>
          <a:lstStyle/>
          <a:p>
            <a:r>
              <a:rPr lang="en-GB" sz="3600" dirty="0" smtClean="0"/>
              <a:t>Bacterial Cell Walls</a:t>
            </a:r>
            <a:endParaRPr lang="en-GB" sz="3600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142844" y="500042"/>
            <a:ext cx="8858312" cy="6215106"/>
          </a:xfrm>
        </p:spPr>
        <p:txBody>
          <a:bodyPr>
            <a:normAutofit/>
          </a:bodyPr>
          <a:lstStyle/>
          <a:p>
            <a:r>
              <a:rPr lang="en-GB" sz="2600" dirty="0" smtClean="0"/>
              <a:t>When a bacterial cell </a:t>
            </a:r>
            <a:r>
              <a:rPr lang="en-GB" sz="2600" i="1" dirty="0" smtClean="0"/>
              <a:t>does</a:t>
            </a:r>
            <a:r>
              <a:rPr lang="en-GB" sz="2600" dirty="0" smtClean="0"/>
              <a:t> burst, we call this </a:t>
            </a:r>
            <a:r>
              <a:rPr lang="en-GB" sz="2600" b="1" dirty="0" smtClean="0">
                <a:solidFill>
                  <a:srgbClr val="7030A0"/>
                </a:solidFill>
              </a:rPr>
              <a:t>osmotic </a:t>
            </a:r>
            <a:r>
              <a:rPr lang="en-GB" sz="2600" b="1" dirty="0" err="1" smtClean="0">
                <a:solidFill>
                  <a:srgbClr val="7030A0"/>
                </a:solidFill>
              </a:rPr>
              <a:t>lysis</a:t>
            </a:r>
            <a:r>
              <a:rPr lang="en-GB" sz="2600" dirty="0" smtClean="0"/>
              <a:t>.</a:t>
            </a:r>
          </a:p>
          <a:p>
            <a:r>
              <a:rPr lang="en-GB" sz="2600" dirty="0" smtClean="0"/>
              <a:t>Some antibiotics </a:t>
            </a:r>
            <a:r>
              <a:rPr lang="en-GB" sz="2600" b="1" dirty="0" smtClean="0">
                <a:solidFill>
                  <a:srgbClr val="FF0000"/>
                </a:solidFill>
              </a:rPr>
              <a:t>prevent</a:t>
            </a:r>
            <a:r>
              <a:rPr lang="en-GB" sz="2600" dirty="0" smtClean="0"/>
              <a:t> bacteria from </a:t>
            </a:r>
            <a:r>
              <a:rPr lang="en-GB" sz="2600" b="1" dirty="0" smtClean="0">
                <a:solidFill>
                  <a:srgbClr val="00B050"/>
                </a:solidFill>
              </a:rPr>
              <a:t>forming normal cell walls</a:t>
            </a:r>
            <a:r>
              <a:rPr lang="en-GB" sz="2600" dirty="0" smtClean="0"/>
              <a:t>.</a:t>
            </a:r>
          </a:p>
          <a:p>
            <a:r>
              <a:rPr lang="en-GB" sz="2600" dirty="0" smtClean="0"/>
              <a:t>This </a:t>
            </a:r>
            <a:r>
              <a:rPr lang="en-GB" sz="2600" b="1" dirty="0" smtClean="0">
                <a:solidFill>
                  <a:schemeClr val="accent6">
                    <a:lumMod val="75000"/>
                  </a:schemeClr>
                </a:solidFill>
              </a:rPr>
              <a:t>weakens</a:t>
            </a:r>
            <a:r>
              <a:rPr lang="en-GB" sz="26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GB" sz="2600" b="1" dirty="0" smtClean="0">
                <a:solidFill>
                  <a:schemeClr val="accent6">
                    <a:lumMod val="75000"/>
                  </a:schemeClr>
                </a:solidFill>
              </a:rPr>
              <a:t>the cell walls</a:t>
            </a:r>
            <a:r>
              <a:rPr lang="en-GB" sz="26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GB" sz="2600" dirty="0" smtClean="0"/>
              <a:t>which means that as water enters a bacterial cell by osmosis, the walls </a:t>
            </a:r>
            <a:r>
              <a:rPr lang="en-GB" sz="2600" b="1" dirty="0" smtClean="0">
                <a:solidFill>
                  <a:srgbClr val="0070C0"/>
                </a:solidFill>
              </a:rPr>
              <a:t>cannot withstand the pressure</a:t>
            </a:r>
            <a:r>
              <a:rPr lang="en-GB" sz="2600" dirty="0" smtClean="0"/>
              <a:t> – causing </a:t>
            </a:r>
            <a:r>
              <a:rPr lang="en-GB" sz="2600" b="1" dirty="0" err="1" smtClean="0">
                <a:solidFill>
                  <a:schemeClr val="accent6">
                    <a:lumMod val="50000"/>
                  </a:schemeClr>
                </a:solidFill>
              </a:rPr>
              <a:t>lysis</a:t>
            </a:r>
            <a:r>
              <a:rPr lang="en-GB" sz="2600" dirty="0" smtClean="0"/>
              <a:t>.</a:t>
            </a:r>
          </a:p>
          <a:p>
            <a:endParaRPr lang="en-GB" sz="2600" dirty="0" smtClean="0"/>
          </a:p>
          <a:p>
            <a:endParaRPr lang="en-GB" sz="2600" b="1" dirty="0"/>
          </a:p>
        </p:txBody>
      </p:sp>
      <p:pic>
        <p:nvPicPr>
          <p:cNvPr id="23554" name="Picture 2" descr="C:\Users\kamsingh\AppData\Local\Microsoft\Windows\Temporary Internet Files\Low\Content.IE5\7HK401MW\2281351707_f65ddc8286_o[1].jpg"/>
          <p:cNvPicPr>
            <a:picLocks noChangeAspect="1" noChangeArrowheads="1"/>
          </p:cNvPicPr>
          <p:nvPr/>
        </p:nvPicPr>
        <p:blipFill>
          <a:blip r:embed="rId2"/>
          <a:srcRect t="14583" b="25000"/>
          <a:stretch>
            <a:fillRect/>
          </a:stretch>
        </p:blipFill>
        <p:spPr bwMode="auto">
          <a:xfrm>
            <a:off x="1714480" y="3214686"/>
            <a:ext cx="3429014" cy="1643074"/>
          </a:xfrm>
          <a:prstGeom prst="rect">
            <a:avLst/>
          </a:prstGeom>
          <a:noFill/>
        </p:spPr>
      </p:pic>
      <p:pic>
        <p:nvPicPr>
          <p:cNvPr id="9" name="Picture 2" descr="C:\Users\kamsingh\AppData\Local\Microsoft\Windows\Temporary Internet Files\Low\Content.IE5\7HK401MW\2281351707_f65ddc8286_o[1].jpg"/>
          <p:cNvPicPr>
            <a:picLocks noChangeAspect="1" noChangeArrowheads="1"/>
          </p:cNvPicPr>
          <p:nvPr/>
        </p:nvPicPr>
        <p:blipFill>
          <a:blip r:embed="rId2"/>
          <a:srcRect t="14583" b="25000"/>
          <a:stretch>
            <a:fillRect/>
          </a:stretch>
        </p:blipFill>
        <p:spPr bwMode="auto">
          <a:xfrm>
            <a:off x="5072076" y="3286124"/>
            <a:ext cx="3429014" cy="1643074"/>
          </a:xfrm>
          <a:prstGeom prst="rect">
            <a:avLst/>
          </a:prstGeom>
          <a:noFill/>
        </p:spPr>
      </p:pic>
      <p:pic>
        <p:nvPicPr>
          <p:cNvPr id="10" name="Picture 2" descr="C:\Users\kamsingh\AppData\Local\Microsoft\Windows\Temporary Internet Files\Low\Content.IE5\7HK401MW\2281351707_f65ddc8286_o[1].jpg"/>
          <p:cNvPicPr>
            <a:picLocks noChangeAspect="1" noChangeArrowheads="1"/>
          </p:cNvPicPr>
          <p:nvPr/>
        </p:nvPicPr>
        <p:blipFill>
          <a:blip r:embed="rId2"/>
          <a:srcRect t="14583" b="25000"/>
          <a:stretch>
            <a:fillRect/>
          </a:stretch>
        </p:blipFill>
        <p:spPr bwMode="auto">
          <a:xfrm>
            <a:off x="357158" y="5000636"/>
            <a:ext cx="3429014" cy="1643074"/>
          </a:xfrm>
          <a:prstGeom prst="rect">
            <a:avLst/>
          </a:prstGeom>
          <a:noFill/>
        </p:spPr>
      </p:pic>
      <p:pic>
        <p:nvPicPr>
          <p:cNvPr id="11" name="Picture 2" descr="C:\Users\kamsingh\AppData\Local\Microsoft\Windows\Temporary Internet Files\Low\Content.IE5\7HK401MW\2281351707_f65ddc8286_o[1].jpg"/>
          <p:cNvPicPr>
            <a:picLocks noChangeAspect="1" noChangeArrowheads="1"/>
          </p:cNvPicPr>
          <p:nvPr/>
        </p:nvPicPr>
        <p:blipFill>
          <a:blip r:embed="rId2"/>
          <a:srcRect t="14583" b="25000"/>
          <a:stretch>
            <a:fillRect/>
          </a:stretch>
        </p:blipFill>
        <p:spPr bwMode="auto">
          <a:xfrm>
            <a:off x="3714754" y="5072074"/>
            <a:ext cx="3429014" cy="1643074"/>
          </a:xfrm>
          <a:prstGeom prst="rect">
            <a:avLst/>
          </a:prstGeom>
          <a:noFill/>
        </p:spPr>
      </p:pic>
      <p:cxnSp>
        <p:nvCxnSpPr>
          <p:cNvPr id="13" name="Straight Connector 12"/>
          <p:cNvCxnSpPr/>
          <p:nvPr/>
        </p:nvCxnSpPr>
        <p:spPr>
          <a:xfrm rot="16200000" flipH="1">
            <a:off x="2786050" y="4786322"/>
            <a:ext cx="285752" cy="142876"/>
          </a:xfrm>
          <a:prstGeom prst="line">
            <a:avLst/>
          </a:prstGeom>
          <a:ln w="88900" cmpd="dbl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16200000" flipH="1">
            <a:off x="6143636" y="4857761"/>
            <a:ext cx="285752" cy="142876"/>
          </a:xfrm>
          <a:prstGeom prst="line">
            <a:avLst/>
          </a:prstGeom>
          <a:ln w="88900" cmpd="dbl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14282" y="3429000"/>
            <a:ext cx="1643074" cy="14773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Cross-linkages are prevented, which forms a very weak cell wall.</a:t>
            </a:r>
            <a:endParaRPr lang="en-GB" b="1" dirty="0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1857356" y="4643446"/>
            <a:ext cx="928694" cy="21431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/>
          <p:nvPr/>
        </p:nvSpPr>
        <p:spPr>
          <a:xfrm>
            <a:off x="4572000" y="5590057"/>
            <a:ext cx="84406" cy="647113"/>
          </a:xfrm>
          <a:custGeom>
            <a:avLst/>
            <a:gdLst>
              <a:gd name="connsiteX0" fmla="*/ 84406 w 84406"/>
              <a:gd name="connsiteY0" fmla="*/ 0 h 647113"/>
              <a:gd name="connsiteX1" fmla="*/ 56271 w 84406"/>
              <a:gd name="connsiteY1" fmla="*/ 393895 h 647113"/>
              <a:gd name="connsiteX2" fmla="*/ 0 w 84406"/>
              <a:gd name="connsiteY2" fmla="*/ 647113 h 647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4406" h="647113">
                <a:moveTo>
                  <a:pt x="84406" y="0"/>
                </a:moveTo>
                <a:cubicBezTo>
                  <a:pt x="77372" y="143021"/>
                  <a:pt x="70339" y="286043"/>
                  <a:pt x="56271" y="393895"/>
                </a:cubicBezTo>
                <a:cubicBezTo>
                  <a:pt x="42203" y="501747"/>
                  <a:pt x="21101" y="574430"/>
                  <a:pt x="0" y="647113"/>
                </a:cubicBez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Freeform 12"/>
          <p:cNvSpPr/>
          <p:nvPr/>
        </p:nvSpPr>
        <p:spPr>
          <a:xfrm>
            <a:off x="5153174" y="5683898"/>
            <a:ext cx="0" cy="562708"/>
          </a:xfrm>
          <a:custGeom>
            <a:avLst/>
            <a:gdLst>
              <a:gd name="connsiteX0" fmla="*/ 0 w 0"/>
              <a:gd name="connsiteY0" fmla="*/ 0 h 562708"/>
              <a:gd name="connsiteX1" fmla="*/ 0 w 0"/>
              <a:gd name="connsiteY1" fmla="*/ 520505 h 562708"/>
              <a:gd name="connsiteX2" fmla="*/ 0 w 0"/>
              <a:gd name="connsiteY2" fmla="*/ 562708 h 562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h="562708">
                <a:moveTo>
                  <a:pt x="0" y="0"/>
                </a:moveTo>
                <a:lnTo>
                  <a:pt x="0" y="520505"/>
                </a:lnTo>
                <a:lnTo>
                  <a:pt x="0" y="562708"/>
                </a:ln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Freeform 4"/>
          <p:cNvSpPr/>
          <p:nvPr/>
        </p:nvSpPr>
        <p:spPr>
          <a:xfrm>
            <a:off x="5720522" y="3278339"/>
            <a:ext cx="2637692" cy="2342271"/>
          </a:xfrm>
          <a:custGeom>
            <a:avLst/>
            <a:gdLst>
              <a:gd name="connsiteX0" fmla="*/ 143021 w 2637692"/>
              <a:gd name="connsiteY0" fmla="*/ 1880382 h 2342271"/>
              <a:gd name="connsiteX1" fmla="*/ 438443 w 2637692"/>
              <a:gd name="connsiteY1" fmla="*/ 2077330 h 2342271"/>
              <a:gd name="connsiteX2" fmla="*/ 1099624 w 2637692"/>
              <a:gd name="connsiteY2" fmla="*/ 1711570 h 2342271"/>
              <a:gd name="connsiteX3" fmla="*/ 1169963 w 2637692"/>
              <a:gd name="connsiteY3" fmla="*/ 1092591 h 2342271"/>
              <a:gd name="connsiteX4" fmla="*/ 860474 w 2637692"/>
              <a:gd name="connsiteY4" fmla="*/ 586154 h 2342271"/>
              <a:gd name="connsiteX5" fmla="*/ 916744 w 2637692"/>
              <a:gd name="connsiteY5" fmla="*/ 79717 h 2342271"/>
              <a:gd name="connsiteX6" fmla="*/ 1788941 w 2637692"/>
              <a:gd name="connsiteY6" fmla="*/ 107853 h 2342271"/>
              <a:gd name="connsiteX7" fmla="*/ 2168769 w 2637692"/>
              <a:gd name="connsiteY7" fmla="*/ 529884 h 2342271"/>
              <a:gd name="connsiteX8" fmla="*/ 2590800 w 2637692"/>
              <a:gd name="connsiteY8" fmla="*/ 529884 h 2342271"/>
              <a:gd name="connsiteX9" fmla="*/ 2450123 w 2637692"/>
              <a:gd name="connsiteY9" fmla="*/ 614290 h 2342271"/>
              <a:gd name="connsiteX10" fmla="*/ 2126566 w 2637692"/>
              <a:gd name="connsiteY10" fmla="*/ 670561 h 2342271"/>
              <a:gd name="connsiteX11" fmla="*/ 1859280 w 2637692"/>
              <a:gd name="connsiteY11" fmla="*/ 501748 h 2342271"/>
              <a:gd name="connsiteX12" fmla="*/ 1662332 w 2637692"/>
              <a:gd name="connsiteY12" fmla="*/ 375139 h 2342271"/>
              <a:gd name="connsiteX13" fmla="*/ 1268437 w 2637692"/>
              <a:gd name="connsiteY13" fmla="*/ 318868 h 2342271"/>
              <a:gd name="connsiteX14" fmla="*/ 1113692 w 2637692"/>
              <a:gd name="connsiteY14" fmla="*/ 473613 h 2342271"/>
              <a:gd name="connsiteX15" fmla="*/ 1352843 w 2637692"/>
              <a:gd name="connsiteY15" fmla="*/ 769034 h 2342271"/>
              <a:gd name="connsiteX16" fmla="*/ 1465384 w 2637692"/>
              <a:gd name="connsiteY16" fmla="*/ 1373945 h 2342271"/>
              <a:gd name="connsiteX17" fmla="*/ 1366911 w 2637692"/>
              <a:gd name="connsiteY17" fmla="*/ 1824111 h 2342271"/>
              <a:gd name="connsiteX18" fmla="*/ 1001151 w 2637692"/>
              <a:gd name="connsiteY18" fmla="*/ 2161736 h 2342271"/>
              <a:gd name="connsiteX19" fmla="*/ 480646 w 2637692"/>
              <a:gd name="connsiteY19" fmla="*/ 2330548 h 2342271"/>
              <a:gd name="connsiteX20" fmla="*/ 128954 w 2637692"/>
              <a:gd name="connsiteY20" fmla="*/ 2232074 h 2342271"/>
              <a:gd name="connsiteX21" fmla="*/ 2344 w 2637692"/>
              <a:gd name="connsiteY21" fmla="*/ 2119533 h 2342271"/>
              <a:gd name="connsiteX22" fmla="*/ 143021 w 2637692"/>
              <a:gd name="connsiteY22" fmla="*/ 1936653 h 23422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637692" h="2342271">
                <a:moveTo>
                  <a:pt x="143021" y="1880382"/>
                </a:moveTo>
                <a:cubicBezTo>
                  <a:pt x="211015" y="1992923"/>
                  <a:pt x="279009" y="2105465"/>
                  <a:pt x="438443" y="2077330"/>
                </a:cubicBezTo>
                <a:cubicBezTo>
                  <a:pt x="597877" y="2049195"/>
                  <a:pt x="977704" y="1875693"/>
                  <a:pt x="1099624" y="1711570"/>
                </a:cubicBezTo>
                <a:cubicBezTo>
                  <a:pt x="1221544" y="1547447"/>
                  <a:pt x="1209821" y="1280160"/>
                  <a:pt x="1169963" y="1092591"/>
                </a:cubicBezTo>
                <a:cubicBezTo>
                  <a:pt x="1130105" y="905022"/>
                  <a:pt x="902677" y="754966"/>
                  <a:pt x="860474" y="586154"/>
                </a:cubicBezTo>
                <a:cubicBezTo>
                  <a:pt x="818271" y="417342"/>
                  <a:pt x="762000" y="159434"/>
                  <a:pt x="916744" y="79717"/>
                </a:cubicBezTo>
                <a:cubicBezTo>
                  <a:pt x="1071489" y="0"/>
                  <a:pt x="1580270" y="32825"/>
                  <a:pt x="1788941" y="107853"/>
                </a:cubicBezTo>
                <a:cubicBezTo>
                  <a:pt x="1997612" y="182881"/>
                  <a:pt x="2035126" y="459545"/>
                  <a:pt x="2168769" y="529884"/>
                </a:cubicBezTo>
                <a:cubicBezTo>
                  <a:pt x="2302412" y="600223"/>
                  <a:pt x="2543908" y="515816"/>
                  <a:pt x="2590800" y="529884"/>
                </a:cubicBezTo>
                <a:cubicBezTo>
                  <a:pt x="2637692" y="543952"/>
                  <a:pt x="2527495" y="590844"/>
                  <a:pt x="2450123" y="614290"/>
                </a:cubicBezTo>
                <a:cubicBezTo>
                  <a:pt x="2372751" y="637736"/>
                  <a:pt x="2225040" y="689318"/>
                  <a:pt x="2126566" y="670561"/>
                </a:cubicBezTo>
                <a:cubicBezTo>
                  <a:pt x="2028092" y="651804"/>
                  <a:pt x="1859280" y="501748"/>
                  <a:pt x="1859280" y="501748"/>
                </a:cubicBezTo>
                <a:cubicBezTo>
                  <a:pt x="1781908" y="452511"/>
                  <a:pt x="1760806" y="405619"/>
                  <a:pt x="1662332" y="375139"/>
                </a:cubicBezTo>
                <a:cubicBezTo>
                  <a:pt x="1563858" y="344659"/>
                  <a:pt x="1359877" y="302456"/>
                  <a:pt x="1268437" y="318868"/>
                </a:cubicBezTo>
                <a:cubicBezTo>
                  <a:pt x="1176997" y="335280"/>
                  <a:pt x="1099624" y="398585"/>
                  <a:pt x="1113692" y="473613"/>
                </a:cubicBezTo>
                <a:cubicBezTo>
                  <a:pt x="1127760" y="548641"/>
                  <a:pt x="1294228" y="618979"/>
                  <a:pt x="1352843" y="769034"/>
                </a:cubicBezTo>
                <a:cubicBezTo>
                  <a:pt x="1411458" y="919089"/>
                  <a:pt x="1463039" y="1198099"/>
                  <a:pt x="1465384" y="1373945"/>
                </a:cubicBezTo>
                <a:cubicBezTo>
                  <a:pt x="1467729" y="1549791"/>
                  <a:pt x="1444283" y="1692813"/>
                  <a:pt x="1366911" y="1824111"/>
                </a:cubicBezTo>
                <a:cubicBezTo>
                  <a:pt x="1289539" y="1955410"/>
                  <a:pt x="1148862" y="2077330"/>
                  <a:pt x="1001151" y="2161736"/>
                </a:cubicBezTo>
                <a:cubicBezTo>
                  <a:pt x="853440" y="2246142"/>
                  <a:pt x="626012" y="2318825"/>
                  <a:pt x="480646" y="2330548"/>
                </a:cubicBezTo>
                <a:cubicBezTo>
                  <a:pt x="335280" y="2342271"/>
                  <a:pt x="208671" y="2267243"/>
                  <a:pt x="128954" y="2232074"/>
                </a:cubicBezTo>
                <a:cubicBezTo>
                  <a:pt x="49237" y="2196905"/>
                  <a:pt x="0" y="2168770"/>
                  <a:pt x="2344" y="2119533"/>
                </a:cubicBezTo>
                <a:cubicBezTo>
                  <a:pt x="4688" y="2070296"/>
                  <a:pt x="73854" y="2003474"/>
                  <a:pt x="143021" y="1936653"/>
                </a:cubicBezTo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Freeform 3"/>
          <p:cNvSpPr/>
          <p:nvPr/>
        </p:nvSpPr>
        <p:spPr>
          <a:xfrm>
            <a:off x="2908601" y="785794"/>
            <a:ext cx="3052689" cy="4947139"/>
          </a:xfrm>
          <a:custGeom>
            <a:avLst/>
            <a:gdLst>
              <a:gd name="connsiteX0" fmla="*/ 1725636 w 3052689"/>
              <a:gd name="connsiteY0" fmla="*/ 515816 h 4947139"/>
              <a:gd name="connsiteX1" fmla="*/ 1683433 w 3052689"/>
              <a:gd name="connsiteY1" fmla="*/ 332936 h 4947139"/>
              <a:gd name="connsiteX2" fmla="*/ 1570892 w 3052689"/>
              <a:gd name="connsiteY2" fmla="*/ 178191 h 4947139"/>
              <a:gd name="connsiteX3" fmla="*/ 1303606 w 3052689"/>
              <a:gd name="connsiteY3" fmla="*/ 65650 h 4947139"/>
              <a:gd name="connsiteX4" fmla="*/ 867507 w 3052689"/>
              <a:gd name="connsiteY4" fmla="*/ 9379 h 4947139"/>
              <a:gd name="connsiteX5" fmla="*/ 417341 w 3052689"/>
              <a:gd name="connsiteY5" fmla="*/ 121921 h 4947139"/>
              <a:gd name="connsiteX6" fmla="*/ 107852 w 3052689"/>
              <a:gd name="connsiteY6" fmla="*/ 361071 h 4947139"/>
              <a:gd name="connsiteX7" fmla="*/ 9378 w 3052689"/>
              <a:gd name="connsiteY7" fmla="*/ 783102 h 4947139"/>
              <a:gd name="connsiteX8" fmla="*/ 164123 w 3052689"/>
              <a:gd name="connsiteY8" fmla="*/ 1669367 h 4947139"/>
              <a:gd name="connsiteX9" fmla="*/ 839372 w 3052689"/>
              <a:gd name="connsiteY9" fmla="*/ 2780714 h 4947139"/>
              <a:gd name="connsiteX10" fmla="*/ 1120726 w 3052689"/>
              <a:gd name="connsiteY10" fmla="*/ 3695114 h 4947139"/>
              <a:gd name="connsiteX11" fmla="*/ 1134793 w 3052689"/>
              <a:gd name="connsiteY11" fmla="*/ 4159348 h 4947139"/>
              <a:gd name="connsiteX12" fmla="*/ 1247335 w 3052689"/>
              <a:gd name="connsiteY12" fmla="*/ 4539176 h 4947139"/>
              <a:gd name="connsiteX13" fmla="*/ 1613095 w 3052689"/>
              <a:gd name="connsiteY13" fmla="*/ 4820530 h 4947139"/>
              <a:gd name="connsiteX14" fmla="*/ 2344615 w 3052689"/>
              <a:gd name="connsiteY14" fmla="*/ 4904936 h 4947139"/>
              <a:gd name="connsiteX15" fmla="*/ 2907323 w 3052689"/>
              <a:gd name="connsiteY15" fmla="*/ 4567311 h 4947139"/>
              <a:gd name="connsiteX16" fmla="*/ 3033932 w 3052689"/>
              <a:gd name="connsiteY16" fmla="*/ 4103077 h 4947139"/>
              <a:gd name="connsiteX17" fmla="*/ 2963593 w 3052689"/>
              <a:gd name="connsiteY17" fmla="*/ 3484099 h 4947139"/>
              <a:gd name="connsiteX18" fmla="*/ 2499359 w 3052689"/>
              <a:gd name="connsiteY18" fmla="*/ 2513428 h 4947139"/>
              <a:gd name="connsiteX19" fmla="*/ 2105464 w 3052689"/>
              <a:gd name="connsiteY19" fmla="*/ 1795976 h 4947139"/>
              <a:gd name="connsiteX20" fmla="*/ 1866313 w 3052689"/>
              <a:gd name="connsiteY20" fmla="*/ 1289539 h 4947139"/>
              <a:gd name="connsiteX21" fmla="*/ 1795975 w 3052689"/>
              <a:gd name="connsiteY21" fmla="*/ 965982 h 4947139"/>
              <a:gd name="connsiteX22" fmla="*/ 1753772 w 3052689"/>
              <a:gd name="connsiteY22" fmla="*/ 754967 h 4947139"/>
              <a:gd name="connsiteX23" fmla="*/ 1725636 w 3052689"/>
              <a:gd name="connsiteY23" fmla="*/ 515816 h 49471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3052689" h="4947139">
                <a:moveTo>
                  <a:pt x="1725636" y="515816"/>
                </a:moveTo>
                <a:cubicBezTo>
                  <a:pt x="1713913" y="445478"/>
                  <a:pt x="1709224" y="389207"/>
                  <a:pt x="1683433" y="332936"/>
                </a:cubicBezTo>
                <a:cubicBezTo>
                  <a:pt x="1657642" y="276665"/>
                  <a:pt x="1634196" y="222739"/>
                  <a:pt x="1570892" y="178191"/>
                </a:cubicBezTo>
                <a:cubicBezTo>
                  <a:pt x="1507588" y="133643"/>
                  <a:pt x="1420837" y="93785"/>
                  <a:pt x="1303606" y="65650"/>
                </a:cubicBezTo>
                <a:cubicBezTo>
                  <a:pt x="1186375" y="37515"/>
                  <a:pt x="1015218" y="0"/>
                  <a:pt x="867507" y="9379"/>
                </a:cubicBezTo>
                <a:cubicBezTo>
                  <a:pt x="719796" y="18758"/>
                  <a:pt x="543950" y="63306"/>
                  <a:pt x="417341" y="121921"/>
                </a:cubicBezTo>
                <a:cubicBezTo>
                  <a:pt x="290732" y="180536"/>
                  <a:pt x="175846" y="250874"/>
                  <a:pt x="107852" y="361071"/>
                </a:cubicBezTo>
                <a:cubicBezTo>
                  <a:pt x="39858" y="471268"/>
                  <a:pt x="0" y="565053"/>
                  <a:pt x="9378" y="783102"/>
                </a:cubicBezTo>
                <a:cubicBezTo>
                  <a:pt x="18756" y="1001151"/>
                  <a:pt x="25791" y="1336432"/>
                  <a:pt x="164123" y="1669367"/>
                </a:cubicBezTo>
                <a:cubicBezTo>
                  <a:pt x="302455" y="2002302"/>
                  <a:pt x="679938" y="2443089"/>
                  <a:pt x="839372" y="2780714"/>
                </a:cubicBezTo>
                <a:cubicBezTo>
                  <a:pt x="998806" y="3118339"/>
                  <a:pt x="1071489" y="3465342"/>
                  <a:pt x="1120726" y="3695114"/>
                </a:cubicBezTo>
                <a:cubicBezTo>
                  <a:pt x="1169963" y="3924886"/>
                  <a:pt x="1113692" y="4018671"/>
                  <a:pt x="1134793" y="4159348"/>
                </a:cubicBezTo>
                <a:cubicBezTo>
                  <a:pt x="1155894" y="4300025"/>
                  <a:pt x="1167618" y="4428979"/>
                  <a:pt x="1247335" y="4539176"/>
                </a:cubicBezTo>
                <a:cubicBezTo>
                  <a:pt x="1327052" y="4649373"/>
                  <a:pt x="1430215" y="4759570"/>
                  <a:pt x="1613095" y="4820530"/>
                </a:cubicBezTo>
                <a:cubicBezTo>
                  <a:pt x="1795975" y="4881490"/>
                  <a:pt x="2128910" y="4947139"/>
                  <a:pt x="2344615" y="4904936"/>
                </a:cubicBezTo>
                <a:cubicBezTo>
                  <a:pt x="2560320" y="4862733"/>
                  <a:pt x="2792437" y="4700954"/>
                  <a:pt x="2907323" y="4567311"/>
                </a:cubicBezTo>
                <a:cubicBezTo>
                  <a:pt x="3022209" y="4433668"/>
                  <a:pt x="3024554" y="4283612"/>
                  <a:pt x="3033932" y="4103077"/>
                </a:cubicBezTo>
                <a:cubicBezTo>
                  <a:pt x="3043310" y="3922542"/>
                  <a:pt x="3052689" y="3749041"/>
                  <a:pt x="2963593" y="3484099"/>
                </a:cubicBezTo>
                <a:cubicBezTo>
                  <a:pt x="2874497" y="3219157"/>
                  <a:pt x="2642380" y="2794782"/>
                  <a:pt x="2499359" y="2513428"/>
                </a:cubicBezTo>
                <a:cubicBezTo>
                  <a:pt x="2356338" y="2232074"/>
                  <a:pt x="2210972" y="1999957"/>
                  <a:pt x="2105464" y="1795976"/>
                </a:cubicBezTo>
                <a:cubicBezTo>
                  <a:pt x="1999956" y="1591995"/>
                  <a:pt x="1917894" y="1427871"/>
                  <a:pt x="1866313" y="1289539"/>
                </a:cubicBezTo>
                <a:cubicBezTo>
                  <a:pt x="1814732" y="1151207"/>
                  <a:pt x="1814732" y="1055077"/>
                  <a:pt x="1795975" y="965982"/>
                </a:cubicBezTo>
                <a:cubicBezTo>
                  <a:pt x="1777218" y="876887"/>
                  <a:pt x="1763150" y="832339"/>
                  <a:pt x="1753772" y="754967"/>
                </a:cubicBezTo>
                <a:cubicBezTo>
                  <a:pt x="1744394" y="677595"/>
                  <a:pt x="1737359" y="586154"/>
                  <a:pt x="1725636" y="515816"/>
                </a:cubicBezTo>
                <a:close/>
              </a:path>
            </a:pathLst>
          </a:custGeom>
          <a:solidFill>
            <a:srgbClr val="C00000"/>
          </a:solidFill>
          <a:ln w="603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Freeform 14"/>
          <p:cNvSpPr/>
          <p:nvPr/>
        </p:nvSpPr>
        <p:spPr>
          <a:xfrm>
            <a:off x="2349305" y="3222052"/>
            <a:ext cx="1195753" cy="260253"/>
          </a:xfrm>
          <a:custGeom>
            <a:avLst/>
            <a:gdLst>
              <a:gd name="connsiteX0" fmla="*/ 1195753 w 1195753"/>
              <a:gd name="connsiteY0" fmla="*/ 0 h 260253"/>
              <a:gd name="connsiteX1" fmla="*/ 970670 w 1195753"/>
              <a:gd name="connsiteY1" fmla="*/ 211016 h 260253"/>
              <a:gd name="connsiteX2" fmla="*/ 337624 w 1195753"/>
              <a:gd name="connsiteY2" fmla="*/ 239151 h 260253"/>
              <a:gd name="connsiteX3" fmla="*/ 0 w 1195753"/>
              <a:gd name="connsiteY3" fmla="*/ 84406 h 2602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95753" h="260253">
                <a:moveTo>
                  <a:pt x="1195753" y="0"/>
                </a:moveTo>
                <a:cubicBezTo>
                  <a:pt x="1154722" y="85579"/>
                  <a:pt x="1113692" y="171158"/>
                  <a:pt x="970670" y="211016"/>
                </a:cubicBezTo>
                <a:cubicBezTo>
                  <a:pt x="827649" y="250875"/>
                  <a:pt x="499402" y="260253"/>
                  <a:pt x="337624" y="239151"/>
                </a:cubicBezTo>
                <a:cubicBezTo>
                  <a:pt x="175846" y="218049"/>
                  <a:pt x="87923" y="151227"/>
                  <a:pt x="0" y="84406"/>
                </a:cubicBez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7" name="Straight Connector 16"/>
          <p:cNvCxnSpPr/>
          <p:nvPr/>
        </p:nvCxnSpPr>
        <p:spPr>
          <a:xfrm rot="16200000" flipH="1">
            <a:off x="464315" y="3554074"/>
            <a:ext cx="4214842" cy="114300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Freeform 18"/>
          <p:cNvSpPr/>
          <p:nvPr/>
        </p:nvSpPr>
        <p:spPr>
          <a:xfrm>
            <a:off x="1343464" y="1088453"/>
            <a:ext cx="949570" cy="1029286"/>
          </a:xfrm>
          <a:custGeom>
            <a:avLst/>
            <a:gdLst>
              <a:gd name="connsiteX0" fmla="*/ 640081 w 949570"/>
              <a:gd name="connsiteY0" fmla="*/ 937845 h 1029286"/>
              <a:gd name="connsiteX1" fmla="*/ 429065 w 949570"/>
              <a:gd name="connsiteY1" fmla="*/ 1022252 h 1029286"/>
              <a:gd name="connsiteX2" fmla="*/ 218050 w 949570"/>
              <a:gd name="connsiteY2" fmla="*/ 895642 h 1029286"/>
              <a:gd name="connsiteX3" fmla="*/ 7034 w 949570"/>
              <a:gd name="connsiteY3" fmla="*/ 347002 h 1029286"/>
              <a:gd name="connsiteX4" fmla="*/ 175847 w 949570"/>
              <a:gd name="connsiteY4" fmla="*/ 572085 h 1029286"/>
              <a:gd name="connsiteX5" fmla="*/ 344659 w 949570"/>
              <a:gd name="connsiteY5" fmla="*/ 811236 h 1029286"/>
              <a:gd name="connsiteX6" fmla="*/ 583810 w 949570"/>
              <a:gd name="connsiteY6" fmla="*/ 839372 h 1029286"/>
              <a:gd name="connsiteX7" fmla="*/ 429065 w 949570"/>
              <a:gd name="connsiteY7" fmla="*/ 135987 h 1029286"/>
              <a:gd name="connsiteX8" fmla="*/ 457201 w 949570"/>
              <a:gd name="connsiteY8" fmla="*/ 107852 h 1029286"/>
              <a:gd name="connsiteX9" fmla="*/ 696351 w 949570"/>
              <a:gd name="connsiteY9" fmla="*/ 783101 h 1029286"/>
              <a:gd name="connsiteX10" fmla="*/ 822961 w 949570"/>
              <a:gd name="connsiteY10" fmla="*/ 684627 h 1029286"/>
              <a:gd name="connsiteX11" fmla="*/ 851096 w 949570"/>
              <a:gd name="connsiteY11" fmla="*/ 192258 h 1029286"/>
              <a:gd name="connsiteX12" fmla="*/ 907367 w 949570"/>
              <a:gd name="connsiteY12" fmla="*/ 431408 h 1029286"/>
              <a:gd name="connsiteX13" fmla="*/ 935502 w 949570"/>
              <a:gd name="connsiteY13" fmla="*/ 754965 h 1029286"/>
              <a:gd name="connsiteX14" fmla="*/ 822961 w 949570"/>
              <a:gd name="connsiteY14" fmla="*/ 909710 h 1029286"/>
              <a:gd name="connsiteX15" fmla="*/ 640081 w 949570"/>
              <a:gd name="connsiteY15" fmla="*/ 937845 h 1029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949570" h="1029286">
                <a:moveTo>
                  <a:pt x="640081" y="937845"/>
                </a:moveTo>
                <a:cubicBezTo>
                  <a:pt x="574432" y="956602"/>
                  <a:pt x="499403" y="1029286"/>
                  <a:pt x="429065" y="1022252"/>
                </a:cubicBezTo>
                <a:cubicBezTo>
                  <a:pt x="358727" y="1015218"/>
                  <a:pt x="288389" y="1008184"/>
                  <a:pt x="218050" y="895642"/>
                </a:cubicBezTo>
                <a:cubicBezTo>
                  <a:pt x="147711" y="783100"/>
                  <a:pt x="14068" y="400928"/>
                  <a:pt x="7034" y="347002"/>
                </a:cubicBezTo>
                <a:cubicBezTo>
                  <a:pt x="0" y="293076"/>
                  <a:pt x="119576" y="494713"/>
                  <a:pt x="175847" y="572085"/>
                </a:cubicBezTo>
                <a:cubicBezTo>
                  <a:pt x="232118" y="649457"/>
                  <a:pt x="276665" y="766688"/>
                  <a:pt x="344659" y="811236"/>
                </a:cubicBezTo>
                <a:cubicBezTo>
                  <a:pt x="412653" y="855784"/>
                  <a:pt x="569742" y="951913"/>
                  <a:pt x="583810" y="839372"/>
                </a:cubicBezTo>
                <a:cubicBezTo>
                  <a:pt x="597878" y="726831"/>
                  <a:pt x="450167" y="257907"/>
                  <a:pt x="429065" y="135987"/>
                </a:cubicBezTo>
                <a:cubicBezTo>
                  <a:pt x="407963" y="14067"/>
                  <a:pt x="412653" y="0"/>
                  <a:pt x="457201" y="107852"/>
                </a:cubicBezTo>
                <a:cubicBezTo>
                  <a:pt x="501749" y="215704"/>
                  <a:pt x="635391" y="686972"/>
                  <a:pt x="696351" y="783101"/>
                </a:cubicBezTo>
                <a:cubicBezTo>
                  <a:pt x="757311" y="879230"/>
                  <a:pt x="797170" y="783101"/>
                  <a:pt x="822961" y="684627"/>
                </a:cubicBezTo>
                <a:cubicBezTo>
                  <a:pt x="848752" y="586153"/>
                  <a:pt x="837028" y="234461"/>
                  <a:pt x="851096" y="192258"/>
                </a:cubicBezTo>
                <a:cubicBezTo>
                  <a:pt x="865164" y="150055"/>
                  <a:pt x="893299" y="337624"/>
                  <a:pt x="907367" y="431408"/>
                </a:cubicBezTo>
                <a:cubicBezTo>
                  <a:pt x="921435" y="525193"/>
                  <a:pt x="949570" y="675248"/>
                  <a:pt x="935502" y="754965"/>
                </a:cubicBezTo>
                <a:cubicBezTo>
                  <a:pt x="921434" y="834682"/>
                  <a:pt x="865164" y="879230"/>
                  <a:pt x="822961" y="909710"/>
                </a:cubicBezTo>
                <a:cubicBezTo>
                  <a:pt x="780758" y="940190"/>
                  <a:pt x="705730" y="919088"/>
                  <a:pt x="640081" y="937845"/>
                </a:cubicBezTo>
                <a:close/>
              </a:path>
            </a:pathLst>
          </a:cu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Freeform 20"/>
          <p:cNvSpPr/>
          <p:nvPr/>
        </p:nvSpPr>
        <p:spPr>
          <a:xfrm>
            <a:off x="1331741" y="3817034"/>
            <a:ext cx="6314050" cy="2506394"/>
          </a:xfrm>
          <a:custGeom>
            <a:avLst/>
            <a:gdLst>
              <a:gd name="connsiteX0" fmla="*/ 1101970 w 6314050"/>
              <a:gd name="connsiteY0" fmla="*/ 2400886 h 2506394"/>
              <a:gd name="connsiteX1" fmla="*/ 581465 w 6314050"/>
              <a:gd name="connsiteY1" fmla="*/ 2372751 h 2506394"/>
              <a:gd name="connsiteX2" fmla="*/ 131299 w 6314050"/>
              <a:gd name="connsiteY2" fmla="*/ 1599028 h 2506394"/>
              <a:gd name="connsiteX3" fmla="*/ 75028 w 6314050"/>
              <a:gd name="connsiteY3" fmla="*/ 726831 h 2506394"/>
              <a:gd name="connsiteX4" fmla="*/ 581465 w 6314050"/>
              <a:gd name="connsiteY4" fmla="*/ 1725637 h 2506394"/>
              <a:gd name="connsiteX5" fmla="*/ 975361 w 6314050"/>
              <a:gd name="connsiteY5" fmla="*/ 1458351 h 2506394"/>
              <a:gd name="connsiteX6" fmla="*/ 1411459 w 6314050"/>
              <a:gd name="connsiteY6" fmla="*/ 332935 h 2506394"/>
              <a:gd name="connsiteX7" fmla="*/ 1931964 w 6314050"/>
              <a:gd name="connsiteY7" fmla="*/ 65649 h 2506394"/>
              <a:gd name="connsiteX8" fmla="*/ 1763151 w 6314050"/>
              <a:gd name="connsiteY8" fmla="*/ 726831 h 2506394"/>
              <a:gd name="connsiteX9" fmla="*/ 2002302 w 6314050"/>
              <a:gd name="connsiteY9" fmla="*/ 1120726 h 2506394"/>
              <a:gd name="connsiteX10" fmla="*/ 2565010 w 6314050"/>
              <a:gd name="connsiteY10" fmla="*/ 1880381 h 2506394"/>
              <a:gd name="connsiteX11" fmla="*/ 2621281 w 6314050"/>
              <a:gd name="connsiteY11" fmla="*/ 1486486 h 2506394"/>
              <a:gd name="connsiteX12" fmla="*/ 2396197 w 6314050"/>
              <a:gd name="connsiteY12" fmla="*/ 1134794 h 2506394"/>
              <a:gd name="connsiteX13" fmla="*/ 2944837 w 6314050"/>
              <a:gd name="connsiteY13" fmla="*/ 1373944 h 2506394"/>
              <a:gd name="connsiteX14" fmla="*/ 3887373 w 6314050"/>
              <a:gd name="connsiteY14" fmla="*/ 2147668 h 2506394"/>
              <a:gd name="connsiteX15" fmla="*/ 4731434 w 6314050"/>
              <a:gd name="connsiteY15" fmla="*/ 1388012 h 2506394"/>
              <a:gd name="connsiteX16" fmla="*/ 4773637 w 6314050"/>
              <a:gd name="connsiteY16" fmla="*/ 1711569 h 2506394"/>
              <a:gd name="connsiteX17" fmla="*/ 4970585 w 6314050"/>
              <a:gd name="connsiteY17" fmla="*/ 2035126 h 2506394"/>
              <a:gd name="connsiteX18" fmla="*/ 5688037 w 6314050"/>
              <a:gd name="connsiteY18" fmla="*/ 1725637 h 2506394"/>
              <a:gd name="connsiteX19" fmla="*/ 6152271 w 6314050"/>
              <a:gd name="connsiteY19" fmla="*/ 347003 h 2506394"/>
              <a:gd name="connsiteX20" fmla="*/ 6180407 w 6314050"/>
              <a:gd name="connsiteY20" fmla="*/ 797169 h 2506394"/>
              <a:gd name="connsiteX21" fmla="*/ 6307016 w 6314050"/>
              <a:gd name="connsiteY21" fmla="*/ 1528689 h 2506394"/>
              <a:gd name="connsiteX22" fmla="*/ 6222610 w 6314050"/>
              <a:gd name="connsiteY22" fmla="*/ 2077329 h 2506394"/>
              <a:gd name="connsiteX23" fmla="*/ 6053797 w 6314050"/>
              <a:gd name="connsiteY23" fmla="*/ 2274277 h 2506394"/>
              <a:gd name="connsiteX24" fmla="*/ 5308210 w 6314050"/>
              <a:gd name="connsiteY24" fmla="*/ 2400886 h 2506394"/>
              <a:gd name="connsiteX25" fmla="*/ 3437207 w 6314050"/>
              <a:gd name="connsiteY25" fmla="*/ 2471224 h 2506394"/>
              <a:gd name="connsiteX26" fmla="*/ 1397391 w 6314050"/>
              <a:gd name="connsiteY26" fmla="*/ 2443089 h 2506394"/>
              <a:gd name="connsiteX27" fmla="*/ 1101970 w 6314050"/>
              <a:gd name="connsiteY27" fmla="*/ 2400886 h 25063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6314050" h="2506394">
                <a:moveTo>
                  <a:pt x="1101970" y="2400886"/>
                </a:moveTo>
                <a:cubicBezTo>
                  <a:pt x="965982" y="2389163"/>
                  <a:pt x="743244" y="2506394"/>
                  <a:pt x="581465" y="2372751"/>
                </a:cubicBezTo>
                <a:cubicBezTo>
                  <a:pt x="419687" y="2239108"/>
                  <a:pt x="215705" y="1873348"/>
                  <a:pt x="131299" y="1599028"/>
                </a:cubicBezTo>
                <a:cubicBezTo>
                  <a:pt x="46893" y="1324708"/>
                  <a:pt x="0" y="705730"/>
                  <a:pt x="75028" y="726831"/>
                </a:cubicBezTo>
                <a:cubicBezTo>
                  <a:pt x="150056" y="747932"/>
                  <a:pt x="431410" y="1603717"/>
                  <a:pt x="581465" y="1725637"/>
                </a:cubicBezTo>
                <a:cubicBezTo>
                  <a:pt x="731520" y="1847557"/>
                  <a:pt x="837029" y="1690468"/>
                  <a:pt x="975361" y="1458351"/>
                </a:cubicBezTo>
                <a:cubicBezTo>
                  <a:pt x="1113693" y="1226234"/>
                  <a:pt x="1252025" y="565052"/>
                  <a:pt x="1411459" y="332935"/>
                </a:cubicBezTo>
                <a:cubicBezTo>
                  <a:pt x="1570893" y="100818"/>
                  <a:pt x="1873349" y="0"/>
                  <a:pt x="1931964" y="65649"/>
                </a:cubicBezTo>
                <a:cubicBezTo>
                  <a:pt x="1990579" y="131298"/>
                  <a:pt x="1751428" y="550985"/>
                  <a:pt x="1763151" y="726831"/>
                </a:cubicBezTo>
                <a:cubicBezTo>
                  <a:pt x="1774874" y="902677"/>
                  <a:pt x="1868659" y="928468"/>
                  <a:pt x="2002302" y="1120726"/>
                </a:cubicBezTo>
                <a:cubicBezTo>
                  <a:pt x="2135945" y="1312984"/>
                  <a:pt x="2461847" y="1819421"/>
                  <a:pt x="2565010" y="1880381"/>
                </a:cubicBezTo>
                <a:cubicBezTo>
                  <a:pt x="2668173" y="1941341"/>
                  <a:pt x="2649416" y="1610750"/>
                  <a:pt x="2621281" y="1486486"/>
                </a:cubicBezTo>
                <a:cubicBezTo>
                  <a:pt x="2593146" y="1362222"/>
                  <a:pt x="2342271" y="1153551"/>
                  <a:pt x="2396197" y="1134794"/>
                </a:cubicBezTo>
                <a:cubicBezTo>
                  <a:pt x="2450123" y="1116037"/>
                  <a:pt x="2696308" y="1205132"/>
                  <a:pt x="2944837" y="1373944"/>
                </a:cubicBezTo>
                <a:cubicBezTo>
                  <a:pt x="3193366" y="1542756"/>
                  <a:pt x="3589607" y="2145323"/>
                  <a:pt x="3887373" y="2147668"/>
                </a:cubicBezTo>
                <a:cubicBezTo>
                  <a:pt x="4185139" y="2150013"/>
                  <a:pt x="4583723" y="1460695"/>
                  <a:pt x="4731434" y="1388012"/>
                </a:cubicBezTo>
                <a:cubicBezTo>
                  <a:pt x="4879145" y="1315329"/>
                  <a:pt x="4733779" y="1603717"/>
                  <a:pt x="4773637" y="1711569"/>
                </a:cubicBezTo>
                <a:cubicBezTo>
                  <a:pt x="4813495" y="1819421"/>
                  <a:pt x="4818185" y="2032781"/>
                  <a:pt x="4970585" y="2035126"/>
                </a:cubicBezTo>
                <a:cubicBezTo>
                  <a:pt x="5122985" y="2037471"/>
                  <a:pt x="5491089" y="2006991"/>
                  <a:pt x="5688037" y="1725637"/>
                </a:cubicBezTo>
                <a:cubicBezTo>
                  <a:pt x="5884985" y="1444283"/>
                  <a:pt x="6070209" y="501748"/>
                  <a:pt x="6152271" y="347003"/>
                </a:cubicBezTo>
                <a:cubicBezTo>
                  <a:pt x="6234333" y="192258"/>
                  <a:pt x="6154616" y="600221"/>
                  <a:pt x="6180407" y="797169"/>
                </a:cubicBezTo>
                <a:cubicBezTo>
                  <a:pt x="6206198" y="994117"/>
                  <a:pt x="6299982" y="1315329"/>
                  <a:pt x="6307016" y="1528689"/>
                </a:cubicBezTo>
                <a:cubicBezTo>
                  <a:pt x="6314050" y="1742049"/>
                  <a:pt x="6264813" y="1953064"/>
                  <a:pt x="6222610" y="2077329"/>
                </a:cubicBezTo>
                <a:cubicBezTo>
                  <a:pt x="6180407" y="2201594"/>
                  <a:pt x="6206197" y="2220351"/>
                  <a:pt x="6053797" y="2274277"/>
                </a:cubicBezTo>
                <a:cubicBezTo>
                  <a:pt x="5901397" y="2328203"/>
                  <a:pt x="5744308" y="2368062"/>
                  <a:pt x="5308210" y="2400886"/>
                </a:cubicBezTo>
                <a:cubicBezTo>
                  <a:pt x="4872112" y="2433710"/>
                  <a:pt x="3437207" y="2471224"/>
                  <a:pt x="3437207" y="2471224"/>
                </a:cubicBezTo>
                <a:lnTo>
                  <a:pt x="1397391" y="2443089"/>
                </a:lnTo>
                <a:cubicBezTo>
                  <a:pt x="1005840" y="2431366"/>
                  <a:pt x="1237958" y="2412609"/>
                  <a:pt x="1101970" y="2400886"/>
                </a:cubicBezTo>
                <a:close/>
              </a:path>
            </a:pathLst>
          </a:cu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TextBox 21"/>
          <p:cNvSpPr txBox="1"/>
          <p:nvPr/>
        </p:nvSpPr>
        <p:spPr>
          <a:xfrm>
            <a:off x="214282" y="6286520"/>
            <a:ext cx="3500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Penicillin Mould (Fungus)</a:t>
            </a:r>
            <a:endParaRPr lang="en-GB" b="1" dirty="0"/>
          </a:p>
        </p:txBody>
      </p:sp>
      <p:sp>
        <p:nvSpPr>
          <p:cNvPr id="28" name="Freeform 27"/>
          <p:cNvSpPr/>
          <p:nvPr/>
        </p:nvSpPr>
        <p:spPr>
          <a:xfrm>
            <a:off x="2928926" y="785794"/>
            <a:ext cx="3052689" cy="4947139"/>
          </a:xfrm>
          <a:custGeom>
            <a:avLst/>
            <a:gdLst>
              <a:gd name="connsiteX0" fmla="*/ 1725636 w 3052689"/>
              <a:gd name="connsiteY0" fmla="*/ 515816 h 4947139"/>
              <a:gd name="connsiteX1" fmla="*/ 1683433 w 3052689"/>
              <a:gd name="connsiteY1" fmla="*/ 332936 h 4947139"/>
              <a:gd name="connsiteX2" fmla="*/ 1570892 w 3052689"/>
              <a:gd name="connsiteY2" fmla="*/ 178191 h 4947139"/>
              <a:gd name="connsiteX3" fmla="*/ 1303606 w 3052689"/>
              <a:gd name="connsiteY3" fmla="*/ 65650 h 4947139"/>
              <a:gd name="connsiteX4" fmla="*/ 867507 w 3052689"/>
              <a:gd name="connsiteY4" fmla="*/ 9379 h 4947139"/>
              <a:gd name="connsiteX5" fmla="*/ 417341 w 3052689"/>
              <a:gd name="connsiteY5" fmla="*/ 121921 h 4947139"/>
              <a:gd name="connsiteX6" fmla="*/ 107852 w 3052689"/>
              <a:gd name="connsiteY6" fmla="*/ 361071 h 4947139"/>
              <a:gd name="connsiteX7" fmla="*/ 9378 w 3052689"/>
              <a:gd name="connsiteY7" fmla="*/ 783102 h 4947139"/>
              <a:gd name="connsiteX8" fmla="*/ 164123 w 3052689"/>
              <a:gd name="connsiteY8" fmla="*/ 1669367 h 4947139"/>
              <a:gd name="connsiteX9" fmla="*/ 839372 w 3052689"/>
              <a:gd name="connsiteY9" fmla="*/ 2780714 h 4947139"/>
              <a:gd name="connsiteX10" fmla="*/ 1120726 w 3052689"/>
              <a:gd name="connsiteY10" fmla="*/ 3695114 h 4947139"/>
              <a:gd name="connsiteX11" fmla="*/ 1134793 w 3052689"/>
              <a:gd name="connsiteY11" fmla="*/ 4159348 h 4947139"/>
              <a:gd name="connsiteX12" fmla="*/ 1247335 w 3052689"/>
              <a:gd name="connsiteY12" fmla="*/ 4539176 h 4947139"/>
              <a:gd name="connsiteX13" fmla="*/ 1613095 w 3052689"/>
              <a:gd name="connsiteY13" fmla="*/ 4820530 h 4947139"/>
              <a:gd name="connsiteX14" fmla="*/ 2344615 w 3052689"/>
              <a:gd name="connsiteY14" fmla="*/ 4904936 h 4947139"/>
              <a:gd name="connsiteX15" fmla="*/ 2907323 w 3052689"/>
              <a:gd name="connsiteY15" fmla="*/ 4567311 h 4947139"/>
              <a:gd name="connsiteX16" fmla="*/ 3033932 w 3052689"/>
              <a:gd name="connsiteY16" fmla="*/ 4103077 h 4947139"/>
              <a:gd name="connsiteX17" fmla="*/ 2963593 w 3052689"/>
              <a:gd name="connsiteY17" fmla="*/ 3484099 h 4947139"/>
              <a:gd name="connsiteX18" fmla="*/ 2499359 w 3052689"/>
              <a:gd name="connsiteY18" fmla="*/ 2513428 h 4947139"/>
              <a:gd name="connsiteX19" fmla="*/ 2105464 w 3052689"/>
              <a:gd name="connsiteY19" fmla="*/ 1795976 h 4947139"/>
              <a:gd name="connsiteX20" fmla="*/ 1866313 w 3052689"/>
              <a:gd name="connsiteY20" fmla="*/ 1289539 h 4947139"/>
              <a:gd name="connsiteX21" fmla="*/ 1795975 w 3052689"/>
              <a:gd name="connsiteY21" fmla="*/ 965982 h 4947139"/>
              <a:gd name="connsiteX22" fmla="*/ 1753772 w 3052689"/>
              <a:gd name="connsiteY22" fmla="*/ 754967 h 4947139"/>
              <a:gd name="connsiteX23" fmla="*/ 1725636 w 3052689"/>
              <a:gd name="connsiteY23" fmla="*/ 515816 h 49471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3052689" h="4947139">
                <a:moveTo>
                  <a:pt x="1725636" y="515816"/>
                </a:moveTo>
                <a:cubicBezTo>
                  <a:pt x="1713913" y="445478"/>
                  <a:pt x="1709224" y="389207"/>
                  <a:pt x="1683433" y="332936"/>
                </a:cubicBezTo>
                <a:cubicBezTo>
                  <a:pt x="1657642" y="276665"/>
                  <a:pt x="1634196" y="222739"/>
                  <a:pt x="1570892" y="178191"/>
                </a:cubicBezTo>
                <a:cubicBezTo>
                  <a:pt x="1507588" y="133643"/>
                  <a:pt x="1420837" y="93785"/>
                  <a:pt x="1303606" y="65650"/>
                </a:cubicBezTo>
                <a:cubicBezTo>
                  <a:pt x="1186375" y="37515"/>
                  <a:pt x="1015218" y="0"/>
                  <a:pt x="867507" y="9379"/>
                </a:cubicBezTo>
                <a:cubicBezTo>
                  <a:pt x="719796" y="18758"/>
                  <a:pt x="543950" y="63306"/>
                  <a:pt x="417341" y="121921"/>
                </a:cubicBezTo>
                <a:cubicBezTo>
                  <a:pt x="290732" y="180536"/>
                  <a:pt x="175846" y="250874"/>
                  <a:pt x="107852" y="361071"/>
                </a:cubicBezTo>
                <a:cubicBezTo>
                  <a:pt x="39858" y="471268"/>
                  <a:pt x="0" y="565053"/>
                  <a:pt x="9378" y="783102"/>
                </a:cubicBezTo>
                <a:cubicBezTo>
                  <a:pt x="18756" y="1001151"/>
                  <a:pt x="25791" y="1336432"/>
                  <a:pt x="164123" y="1669367"/>
                </a:cubicBezTo>
                <a:cubicBezTo>
                  <a:pt x="302455" y="2002302"/>
                  <a:pt x="679938" y="2443089"/>
                  <a:pt x="839372" y="2780714"/>
                </a:cubicBezTo>
                <a:cubicBezTo>
                  <a:pt x="998806" y="3118339"/>
                  <a:pt x="1071489" y="3465342"/>
                  <a:pt x="1120726" y="3695114"/>
                </a:cubicBezTo>
                <a:cubicBezTo>
                  <a:pt x="1169963" y="3924886"/>
                  <a:pt x="1113692" y="4018671"/>
                  <a:pt x="1134793" y="4159348"/>
                </a:cubicBezTo>
                <a:cubicBezTo>
                  <a:pt x="1155894" y="4300025"/>
                  <a:pt x="1167618" y="4428979"/>
                  <a:pt x="1247335" y="4539176"/>
                </a:cubicBezTo>
                <a:cubicBezTo>
                  <a:pt x="1327052" y="4649373"/>
                  <a:pt x="1430215" y="4759570"/>
                  <a:pt x="1613095" y="4820530"/>
                </a:cubicBezTo>
                <a:cubicBezTo>
                  <a:pt x="1795975" y="4881490"/>
                  <a:pt x="2128910" y="4947139"/>
                  <a:pt x="2344615" y="4904936"/>
                </a:cubicBezTo>
                <a:cubicBezTo>
                  <a:pt x="2560320" y="4862733"/>
                  <a:pt x="2792437" y="4700954"/>
                  <a:pt x="2907323" y="4567311"/>
                </a:cubicBezTo>
                <a:cubicBezTo>
                  <a:pt x="3022209" y="4433668"/>
                  <a:pt x="3024554" y="4283612"/>
                  <a:pt x="3033932" y="4103077"/>
                </a:cubicBezTo>
                <a:cubicBezTo>
                  <a:pt x="3043310" y="3922542"/>
                  <a:pt x="3052689" y="3749041"/>
                  <a:pt x="2963593" y="3484099"/>
                </a:cubicBezTo>
                <a:cubicBezTo>
                  <a:pt x="2874497" y="3219157"/>
                  <a:pt x="2642380" y="2794782"/>
                  <a:pt x="2499359" y="2513428"/>
                </a:cubicBezTo>
                <a:cubicBezTo>
                  <a:pt x="2356338" y="2232074"/>
                  <a:pt x="2210972" y="1999957"/>
                  <a:pt x="2105464" y="1795976"/>
                </a:cubicBezTo>
                <a:cubicBezTo>
                  <a:pt x="1999956" y="1591995"/>
                  <a:pt x="1917894" y="1427871"/>
                  <a:pt x="1866313" y="1289539"/>
                </a:cubicBezTo>
                <a:cubicBezTo>
                  <a:pt x="1814732" y="1151207"/>
                  <a:pt x="1814732" y="1055077"/>
                  <a:pt x="1795975" y="965982"/>
                </a:cubicBezTo>
                <a:cubicBezTo>
                  <a:pt x="1777218" y="876887"/>
                  <a:pt x="1763150" y="832339"/>
                  <a:pt x="1753772" y="754967"/>
                </a:cubicBezTo>
                <a:cubicBezTo>
                  <a:pt x="1744394" y="677595"/>
                  <a:pt x="1737359" y="586154"/>
                  <a:pt x="1725636" y="515816"/>
                </a:cubicBezTo>
                <a:close/>
              </a:path>
            </a:pathLst>
          </a:custGeom>
          <a:solidFill>
            <a:srgbClr val="00B0F0"/>
          </a:solidFill>
          <a:ln w="603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3000364" y="1518091"/>
            <a:ext cx="714380" cy="71438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3571868" y="1518091"/>
            <a:ext cx="714380" cy="71438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3214678" y="1889575"/>
            <a:ext cx="142876" cy="12858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/>
          <p:cNvSpPr/>
          <p:nvPr/>
        </p:nvSpPr>
        <p:spPr>
          <a:xfrm>
            <a:off x="3786182" y="1889575"/>
            <a:ext cx="142876" cy="12858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Freeform 9"/>
          <p:cNvSpPr/>
          <p:nvPr/>
        </p:nvSpPr>
        <p:spPr>
          <a:xfrm>
            <a:off x="3000364" y="1296306"/>
            <a:ext cx="562707" cy="436099"/>
          </a:xfrm>
          <a:custGeom>
            <a:avLst/>
            <a:gdLst>
              <a:gd name="connsiteX0" fmla="*/ 46892 w 562707"/>
              <a:gd name="connsiteY0" fmla="*/ 7034 h 436099"/>
              <a:gd name="connsiteX1" fmla="*/ 384516 w 562707"/>
              <a:gd name="connsiteY1" fmla="*/ 232117 h 436099"/>
              <a:gd name="connsiteX2" fmla="*/ 539261 w 562707"/>
              <a:gd name="connsiteY2" fmla="*/ 288388 h 436099"/>
              <a:gd name="connsiteX3" fmla="*/ 525193 w 562707"/>
              <a:gd name="connsiteY3" fmla="*/ 344659 h 436099"/>
              <a:gd name="connsiteX4" fmla="*/ 412652 w 562707"/>
              <a:gd name="connsiteY4" fmla="*/ 429065 h 436099"/>
              <a:gd name="connsiteX5" fmla="*/ 229772 w 562707"/>
              <a:gd name="connsiteY5" fmla="*/ 386862 h 436099"/>
              <a:gd name="connsiteX6" fmla="*/ 103162 w 562707"/>
              <a:gd name="connsiteY6" fmla="*/ 189914 h 436099"/>
              <a:gd name="connsiteX7" fmla="*/ 46892 w 562707"/>
              <a:gd name="connsiteY7" fmla="*/ 7034 h 436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62707" h="436099">
                <a:moveTo>
                  <a:pt x="46892" y="7034"/>
                </a:moveTo>
                <a:cubicBezTo>
                  <a:pt x="93784" y="14068"/>
                  <a:pt x="302455" y="185225"/>
                  <a:pt x="384516" y="232117"/>
                </a:cubicBezTo>
                <a:cubicBezTo>
                  <a:pt x="466577" y="279009"/>
                  <a:pt x="515815" y="269631"/>
                  <a:pt x="539261" y="288388"/>
                </a:cubicBezTo>
                <a:cubicBezTo>
                  <a:pt x="562707" y="307145"/>
                  <a:pt x="546295" y="321213"/>
                  <a:pt x="525193" y="344659"/>
                </a:cubicBezTo>
                <a:cubicBezTo>
                  <a:pt x="504092" y="368105"/>
                  <a:pt x="461889" y="422031"/>
                  <a:pt x="412652" y="429065"/>
                </a:cubicBezTo>
                <a:cubicBezTo>
                  <a:pt x="363415" y="436099"/>
                  <a:pt x="281354" y="426720"/>
                  <a:pt x="229772" y="386862"/>
                </a:cubicBezTo>
                <a:cubicBezTo>
                  <a:pt x="178190" y="347004"/>
                  <a:pt x="138331" y="253219"/>
                  <a:pt x="103162" y="189914"/>
                </a:cubicBezTo>
                <a:cubicBezTo>
                  <a:pt x="67993" y="126609"/>
                  <a:pt x="0" y="0"/>
                  <a:pt x="46892" y="7034"/>
                </a:cubicBezTo>
                <a:close/>
              </a:path>
            </a:pathLst>
          </a:cu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Freeform 10"/>
          <p:cNvSpPr/>
          <p:nvPr/>
        </p:nvSpPr>
        <p:spPr>
          <a:xfrm flipH="1">
            <a:off x="3643306" y="1296306"/>
            <a:ext cx="562707" cy="436099"/>
          </a:xfrm>
          <a:custGeom>
            <a:avLst/>
            <a:gdLst>
              <a:gd name="connsiteX0" fmla="*/ 46892 w 562707"/>
              <a:gd name="connsiteY0" fmla="*/ 7034 h 436099"/>
              <a:gd name="connsiteX1" fmla="*/ 384516 w 562707"/>
              <a:gd name="connsiteY1" fmla="*/ 232117 h 436099"/>
              <a:gd name="connsiteX2" fmla="*/ 539261 w 562707"/>
              <a:gd name="connsiteY2" fmla="*/ 288388 h 436099"/>
              <a:gd name="connsiteX3" fmla="*/ 525193 w 562707"/>
              <a:gd name="connsiteY3" fmla="*/ 344659 h 436099"/>
              <a:gd name="connsiteX4" fmla="*/ 412652 w 562707"/>
              <a:gd name="connsiteY4" fmla="*/ 429065 h 436099"/>
              <a:gd name="connsiteX5" fmla="*/ 229772 w 562707"/>
              <a:gd name="connsiteY5" fmla="*/ 386862 h 436099"/>
              <a:gd name="connsiteX6" fmla="*/ 103162 w 562707"/>
              <a:gd name="connsiteY6" fmla="*/ 189914 h 436099"/>
              <a:gd name="connsiteX7" fmla="*/ 46892 w 562707"/>
              <a:gd name="connsiteY7" fmla="*/ 7034 h 436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62707" h="436099">
                <a:moveTo>
                  <a:pt x="46892" y="7034"/>
                </a:moveTo>
                <a:cubicBezTo>
                  <a:pt x="93784" y="14068"/>
                  <a:pt x="302455" y="185225"/>
                  <a:pt x="384516" y="232117"/>
                </a:cubicBezTo>
                <a:cubicBezTo>
                  <a:pt x="466577" y="279009"/>
                  <a:pt x="515815" y="269631"/>
                  <a:pt x="539261" y="288388"/>
                </a:cubicBezTo>
                <a:cubicBezTo>
                  <a:pt x="562707" y="307145"/>
                  <a:pt x="546295" y="321213"/>
                  <a:pt x="525193" y="344659"/>
                </a:cubicBezTo>
                <a:cubicBezTo>
                  <a:pt x="504092" y="368105"/>
                  <a:pt x="461889" y="422031"/>
                  <a:pt x="412652" y="429065"/>
                </a:cubicBezTo>
                <a:cubicBezTo>
                  <a:pt x="363415" y="436099"/>
                  <a:pt x="281354" y="426720"/>
                  <a:pt x="229772" y="386862"/>
                </a:cubicBezTo>
                <a:cubicBezTo>
                  <a:pt x="178190" y="347004"/>
                  <a:pt x="138331" y="253219"/>
                  <a:pt x="103162" y="189914"/>
                </a:cubicBezTo>
                <a:cubicBezTo>
                  <a:pt x="67993" y="126609"/>
                  <a:pt x="0" y="0"/>
                  <a:pt x="46892" y="7034"/>
                </a:cubicBezTo>
                <a:close/>
              </a:path>
            </a:pathLst>
          </a:cu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Freeform 13"/>
          <p:cNvSpPr/>
          <p:nvPr/>
        </p:nvSpPr>
        <p:spPr>
          <a:xfrm>
            <a:off x="3788607" y="2518668"/>
            <a:ext cx="391551" cy="344658"/>
          </a:xfrm>
          <a:custGeom>
            <a:avLst/>
            <a:gdLst>
              <a:gd name="connsiteX0" fmla="*/ 0 w 391551"/>
              <a:gd name="connsiteY0" fmla="*/ 309489 h 344658"/>
              <a:gd name="connsiteX1" fmla="*/ 225083 w 391551"/>
              <a:gd name="connsiteY1" fmla="*/ 323557 h 344658"/>
              <a:gd name="connsiteX2" fmla="*/ 365760 w 391551"/>
              <a:gd name="connsiteY2" fmla="*/ 182880 h 344658"/>
              <a:gd name="connsiteX3" fmla="*/ 379828 w 391551"/>
              <a:gd name="connsiteY3" fmla="*/ 0 h 344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1551" h="344658">
                <a:moveTo>
                  <a:pt x="0" y="309489"/>
                </a:moveTo>
                <a:cubicBezTo>
                  <a:pt x="82061" y="327073"/>
                  <a:pt x="164123" y="344658"/>
                  <a:pt x="225083" y="323557"/>
                </a:cubicBezTo>
                <a:cubicBezTo>
                  <a:pt x="286043" y="302456"/>
                  <a:pt x="339969" y="236806"/>
                  <a:pt x="365760" y="182880"/>
                </a:cubicBezTo>
                <a:cubicBezTo>
                  <a:pt x="391551" y="128954"/>
                  <a:pt x="385689" y="64477"/>
                  <a:pt x="379828" y="0"/>
                </a:cubicBez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Freeform 19"/>
          <p:cNvSpPr/>
          <p:nvPr/>
        </p:nvSpPr>
        <p:spPr>
          <a:xfrm>
            <a:off x="4923692" y="3081375"/>
            <a:ext cx="363416" cy="1561514"/>
          </a:xfrm>
          <a:custGeom>
            <a:avLst/>
            <a:gdLst>
              <a:gd name="connsiteX0" fmla="*/ 0 w 363416"/>
              <a:gd name="connsiteY0" fmla="*/ 0 h 1561514"/>
              <a:gd name="connsiteX1" fmla="*/ 351693 w 363416"/>
              <a:gd name="connsiteY1" fmla="*/ 520505 h 1561514"/>
              <a:gd name="connsiteX2" fmla="*/ 70339 w 363416"/>
              <a:gd name="connsiteY2" fmla="*/ 1561514 h 1561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63416" h="1561514">
                <a:moveTo>
                  <a:pt x="0" y="0"/>
                </a:moveTo>
                <a:cubicBezTo>
                  <a:pt x="169985" y="130126"/>
                  <a:pt x="339970" y="260253"/>
                  <a:pt x="351693" y="520505"/>
                </a:cubicBezTo>
                <a:cubicBezTo>
                  <a:pt x="363416" y="780757"/>
                  <a:pt x="216877" y="1171135"/>
                  <a:pt x="70339" y="1561514"/>
                </a:cubicBez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Freeform 22"/>
          <p:cNvSpPr/>
          <p:nvPr/>
        </p:nvSpPr>
        <p:spPr>
          <a:xfrm rot="10800000" flipH="1">
            <a:off x="2928926" y="1214422"/>
            <a:ext cx="562707" cy="436099"/>
          </a:xfrm>
          <a:custGeom>
            <a:avLst/>
            <a:gdLst>
              <a:gd name="connsiteX0" fmla="*/ 46892 w 562707"/>
              <a:gd name="connsiteY0" fmla="*/ 7034 h 436099"/>
              <a:gd name="connsiteX1" fmla="*/ 384516 w 562707"/>
              <a:gd name="connsiteY1" fmla="*/ 232117 h 436099"/>
              <a:gd name="connsiteX2" fmla="*/ 539261 w 562707"/>
              <a:gd name="connsiteY2" fmla="*/ 288388 h 436099"/>
              <a:gd name="connsiteX3" fmla="*/ 525193 w 562707"/>
              <a:gd name="connsiteY3" fmla="*/ 344659 h 436099"/>
              <a:gd name="connsiteX4" fmla="*/ 412652 w 562707"/>
              <a:gd name="connsiteY4" fmla="*/ 429065 h 436099"/>
              <a:gd name="connsiteX5" fmla="*/ 229772 w 562707"/>
              <a:gd name="connsiteY5" fmla="*/ 386862 h 436099"/>
              <a:gd name="connsiteX6" fmla="*/ 103162 w 562707"/>
              <a:gd name="connsiteY6" fmla="*/ 189914 h 436099"/>
              <a:gd name="connsiteX7" fmla="*/ 46892 w 562707"/>
              <a:gd name="connsiteY7" fmla="*/ 7034 h 436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62707" h="436099">
                <a:moveTo>
                  <a:pt x="46892" y="7034"/>
                </a:moveTo>
                <a:cubicBezTo>
                  <a:pt x="93784" y="14068"/>
                  <a:pt x="302455" y="185225"/>
                  <a:pt x="384516" y="232117"/>
                </a:cubicBezTo>
                <a:cubicBezTo>
                  <a:pt x="466577" y="279009"/>
                  <a:pt x="515815" y="269631"/>
                  <a:pt x="539261" y="288388"/>
                </a:cubicBezTo>
                <a:cubicBezTo>
                  <a:pt x="562707" y="307145"/>
                  <a:pt x="546295" y="321213"/>
                  <a:pt x="525193" y="344659"/>
                </a:cubicBezTo>
                <a:cubicBezTo>
                  <a:pt x="504092" y="368105"/>
                  <a:pt x="461889" y="422031"/>
                  <a:pt x="412652" y="429065"/>
                </a:cubicBezTo>
                <a:cubicBezTo>
                  <a:pt x="363415" y="436099"/>
                  <a:pt x="281354" y="426720"/>
                  <a:pt x="229772" y="386862"/>
                </a:cubicBezTo>
                <a:cubicBezTo>
                  <a:pt x="178190" y="347004"/>
                  <a:pt x="138331" y="253219"/>
                  <a:pt x="103162" y="189914"/>
                </a:cubicBezTo>
                <a:cubicBezTo>
                  <a:pt x="67993" y="126609"/>
                  <a:pt x="0" y="0"/>
                  <a:pt x="46892" y="7034"/>
                </a:cubicBezTo>
                <a:close/>
              </a:path>
            </a:pathLst>
          </a:cu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Freeform 23"/>
          <p:cNvSpPr/>
          <p:nvPr/>
        </p:nvSpPr>
        <p:spPr>
          <a:xfrm rot="10800000">
            <a:off x="3786182" y="1214422"/>
            <a:ext cx="562707" cy="436099"/>
          </a:xfrm>
          <a:custGeom>
            <a:avLst/>
            <a:gdLst>
              <a:gd name="connsiteX0" fmla="*/ 46892 w 562707"/>
              <a:gd name="connsiteY0" fmla="*/ 7034 h 436099"/>
              <a:gd name="connsiteX1" fmla="*/ 384516 w 562707"/>
              <a:gd name="connsiteY1" fmla="*/ 232117 h 436099"/>
              <a:gd name="connsiteX2" fmla="*/ 539261 w 562707"/>
              <a:gd name="connsiteY2" fmla="*/ 288388 h 436099"/>
              <a:gd name="connsiteX3" fmla="*/ 525193 w 562707"/>
              <a:gd name="connsiteY3" fmla="*/ 344659 h 436099"/>
              <a:gd name="connsiteX4" fmla="*/ 412652 w 562707"/>
              <a:gd name="connsiteY4" fmla="*/ 429065 h 436099"/>
              <a:gd name="connsiteX5" fmla="*/ 229772 w 562707"/>
              <a:gd name="connsiteY5" fmla="*/ 386862 h 436099"/>
              <a:gd name="connsiteX6" fmla="*/ 103162 w 562707"/>
              <a:gd name="connsiteY6" fmla="*/ 189914 h 436099"/>
              <a:gd name="connsiteX7" fmla="*/ 46892 w 562707"/>
              <a:gd name="connsiteY7" fmla="*/ 7034 h 436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62707" h="436099">
                <a:moveTo>
                  <a:pt x="46892" y="7034"/>
                </a:moveTo>
                <a:cubicBezTo>
                  <a:pt x="93784" y="14068"/>
                  <a:pt x="302455" y="185225"/>
                  <a:pt x="384516" y="232117"/>
                </a:cubicBezTo>
                <a:cubicBezTo>
                  <a:pt x="466577" y="279009"/>
                  <a:pt x="515815" y="269631"/>
                  <a:pt x="539261" y="288388"/>
                </a:cubicBezTo>
                <a:cubicBezTo>
                  <a:pt x="562707" y="307145"/>
                  <a:pt x="546295" y="321213"/>
                  <a:pt x="525193" y="344659"/>
                </a:cubicBezTo>
                <a:cubicBezTo>
                  <a:pt x="504092" y="368105"/>
                  <a:pt x="461889" y="422031"/>
                  <a:pt x="412652" y="429065"/>
                </a:cubicBezTo>
                <a:cubicBezTo>
                  <a:pt x="363415" y="436099"/>
                  <a:pt x="281354" y="426720"/>
                  <a:pt x="229772" y="386862"/>
                </a:cubicBezTo>
                <a:cubicBezTo>
                  <a:pt x="178190" y="347004"/>
                  <a:pt x="138331" y="253219"/>
                  <a:pt x="103162" y="189914"/>
                </a:cubicBezTo>
                <a:cubicBezTo>
                  <a:pt x="67993" y="126609"/>
                  <a:pt x="0" y="0"/>
                  <a:pt x="46892" y="7034"/>
                </a:cubicBezTo>
                <a:close/>
              </a:path>
            </a:pathLst>
          </a:cu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Oval 24"/>
          <p:cNvSpPr/>
          <p:nvPr/>
        </p:nvSpPr>
        <p:spPr>
          <a:xfrm>
            <a:off x="3214678" y="2071678"/>
            <a:ext cx="142876" cy="12858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Oval 25"/>
          <p:cNvSpPr/>
          <p:nvPr/>
        </p:nvSpPr>
        <p:spPr>
          <a:xfrm>
            <a:off x="3786182" y="2071678"/>
            <a:ext cx="142876" cy="12858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Freeform 26"/>
          <p:cNvSpPr/>
          <p:nvPr/>
        </p:nvSpPr>
        <p:spPr>
          <a:xfrm>
            <a:off x="3860800" y="2706381"/>
            <a:ext cx="304800" cy="222553"/>
          </a:xfrm>
          <a:custGeom>
            <a:avLst/>
            <a:gdLst>
              <a:gd name="connsiteX0" fmla="*/ 0 w 304800"/>
              <a:gd name="connsiteY0" fmla="*/ 222553 h 222553"/>
              <a:gd name="connsiteX1" fmla="*/ 58057 w 304800"/>
              <a:gd name="connsiteY1" fmla="*/ 33867 h 222553"/>
              <a:gd name="connsiteX2" fmla="*/ 203200 w 304800"/>
              <a:gd name="connsiteY2" fmla="*/ 19353 h 222553"/>
              <a:gd name="connsiteX3" fmla="*/ 290286 w 304800"/>
              <a:gd name="connsiteY3" fmla="*/ 135467 h 222553"/>
              <a:gd name="connsiteX4" fmla="*/ 290286 w 304800"/>
              <a:gd name="connsiteY4" fmla="*/ 193525 h 222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222553">
                <a:moveTo>
                  <a:pt x="0" y="222553"/>
                </a:moveTo>
                <a:cubicBezTo>
                  <a:pt x="12095" y="145143"/>
                  <a:pt x="24190" y="67734"/>
                  <a:pt x="58057" y="33867"/>
                </a:cubicBezTo>
                <a:cubicBezTo>
                  <a:pt x="91924" y="0"/>
                  <a:pt x="164495" y="2420"/>
                  <a:pt x="203200" y="19353"/>
                </a:cubicBezTo>
                <a:cubicBezTo>
                  <a:pt x="241905" y="36286"/>
                  <a:pt x="275772" y="106438"/>
                  <a:pt x="290286" y="135467"/>
                </a:cubicBezTo>
                <a:cubicBezTo>
                  <a:pt x="304800" y="164496"/>
                  <a:pt x="297543" y="179010"/>
                  <a:pt x="290286" y="193525"/>
                </a:cubicBez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31" name="Group 30"/>
          <p:cNvGrpSpPr/>
          <p:nvPr/>
        </p:nvGrpSpPr>
        <p:grpSpPr>
          <a:xfrm>
            <a:off x="-13043" y="-848400"/>
            <a:ext cx="9408128" cy="8911991"/>
            <a:chOff x="-13043" y="-848400"/>
            <a:chExt cx="9408128" cy="8911991"/>
          </a:xfrm>
        </p:grpSpPr>
        <p:sp>
          <p:nvSpPr>
            <p:cNvPr id="29" name="Explosion 2 28"/>
            <p:cNvSpPr/>
            <p:nvPr/>
          </p:nvSpPr>
          <p:spPr>
            <a:xfrm rot="1492637">
              <a:off x="534732" y="-848400"/>
              <a:ext cx="8860353" cy="8911991"/>
            </a:xfrm>
            <a:prstGeom prst="irregularSeal2">
              <a:avLst/>
            </a:prstGeom>
            <a:gradFill flip="none" rotWithShape="1"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" name="TextBox 29"/>
            <p:cNvSpPr txBox="1"/>
            <p:nvPr/>
          </p:nvSpPr>
          <p:spPr>
            <a:xfrm rot="19613659">
              <a:off x="-13043" y="2692737"/>
              <a:ext cx="8858312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8800" b="1" dirty="0" smtClean="0"/>
                <a:t>KABLAMMO!!!</a:t>
              </a:r>
              <a:endParaRPr lang="en-GB" sz="8800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5" grpId="0" animBg="1"/>
      <p:bldP spid="4" grpId="0" animBg="1"/>
      <p:bldP spid="15" grpId="0" animBg="1"/>
      <p:bldP spid="19" grpId="0" animBg="1"/>
      <p:bldP spid="21" grpId="0" animBg="1"/>
      <p:bldP spid="22" grpId="0"/>
      <p:bldP spid="28" grpId="0" animBg="1"/>
      <p:bldP spid="7" grpId="0" animBg="1"/>
      <p:bldP spid="6" grpId="0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4" grpId="0" animBg="1"/>
      <p:bldP spid="14" grpId="1" animBg="1"/>
      <p:bldP spid="20" grpId="0" animBg="1"/>
      <p:bldP spid="23" grpId="0" animBg="1"/>
      <p:bldP spid="24" grpId="0" animBg="1"/>
      <p:bldP spid="25" grpId="0" animBg="1"/>
      <p:bldP spid="26" grpId="0" animBg="1"/>
      <p:bldP spid="2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Straight Connector 18"/>
          <p:cNvCxnSpPr/>
          <p:nvPr/>
        </p:nvCxnSpPr>
        <p:spPr>
          <a:xfrm rot="5400000" flipH="1" flipV="1">
            <a:off x="5730745" y="4607727"/>
            <a:ext cx="2286016" cy="35719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 rot="574112">
            <a:off x="6159328" y="2621578"/>
            <a:ext cx="1984942" cy="1214446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Freeform 1"/>
          <p:cNvSpPr/>
          <p:nvPr/>
        </p:nvSpPr>
        <p:spPr>
          <a:xfrm>
            <a:off x="831852" y="4986997"/>
            <a:ext cx="2888567" cy="1181686"/>
          </a:xfrm>
          <a:custGeom>
            <a:avLst/>
            <a:gdLst>
              <a:gd name="connsiteX0" fmla="*/ 944881 w 2888567"/>
              <a:gd name="connsiteY0" fmla="*/ 105508 h 1181686"/>
              <a:gd name="connsiteX1" fmla="*/ 2345 w 2888567"/>
              <a:gd name="connsiteY1" fmla="*/ 738554 h 1181686"/>
              <a:gd name="connsiteX2" fmla="*/ 930813 w 2888567"/>
              <a:gd name="connsiteY2" fmla="*/ 1160585 h 1181686"/>
              <a:gd name="connsiteX3" fmla="*/ 1521656 w 2888567"/>
              <a:gd name="connsiteY3" fmla="*/ 865163 h 1181686"/>
              <a:gd name="connsiteX4" fmla="*/ 1957754 w 2888567"/>
              <a:gd name="connsiteY4" fmla="*/ 879231 h 1181686"/>
              <a:gd name="connsiteX5" fmla="*/ 2647071 w 2888567"/>
              <a:gd name="connsiteY5" fmla="*/ 1019908 h 1181686"/>
              <a:gd name="connsiteX6" fmla="*/ 2815884 w 2888567"/>
              <a:gd name="connsiteY6" fmla="*/ 879231 h 1181686"/>
              <a:gd name="connsiteX7" fmla="*/ 2210973 w 2888567"/>
              <a:gd name="connsiteY7" fmla="*/ 710418 h 1181686"/>
              <a:gd name="connsiteX8" fmla="*/ 2436056 w 2888567"/>
              <a:gd name="connsiteY8" fmla="*/ 583809 h 1181686"/>
              <a:gd name="connsiteX9" fmla="*/ 1662333 w 2888567"/>
              <a:gd name="connsiteY9" fmla="*/ 499403 h 1181686"/>
              <a:gd name="connsiteX10" fmla="*/ 1690468 w 2888567"/>
              <a:gd name="connsiteY10" fmla="*/ 203981 h 1181686"/>
              <a:gd name="connsiteX11" fmla="*/ 1380979 w 2888567"/>
              <a:gd name="connsiteY11" fmla="*/ 119575 h 1181686"/>
              <a:gd name="connsiteX12" fmla="*/ 1113693 w 2888567"/>
              <a:gd name="connsiteY12" fmla="*/ 105508 h 1181686"/>
              <a:gd name="connsiteX13" fmla="*/ 944881 w 2888567"/>
              <a:gd name="connsiteY13" fmla="*/ 105508 h 11816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888567" h="1181686">
                <a:moveTo>
                  <a:pt x="944881" y="105508"/>
                </a:moveTo>
                <a:cubicBezTo>
                  <a:pt x="759656" y="211016"/>
                  <a:pt x="4690" y="562708"/>
                  <a:pt x="2345" y="738554"/>
                </a:cubicBezTo>
                <a:cubicBezTo>
                  <a:pt x="0" y="914400"/>
                  <a:pt x="677595" y="1139484"/>
                  <a:pt x="930813" y="1160585"/>
                </a:cubicBezTo>
                <a:cubicBezTo>
                  <a:pt x="1184031" y="1181686"/>
                  <a:pt x="1350499" y="912055"/>
                  <a:pt x="1521656" y="865163"/>
                </a:cubicBezTo>
                <a:cubicBezTo>
                  <a:pt x="1692813" y="818271"/>
                  <a:pt x="1770185" y="853440"/>
                  <a:pt x="1957754" y="879231"/>
                </a:cubicBezTo>
                <a:cubicBezTo>
                  <a:pt x="2145323" y="905022"/>
                  <a:pt x="2504049" y="1019908"/>
                  <a:pt x="2647071" y="1019908"/>
                </a:cubicBezTo>
                <a:cubicBezTo>
                  <a:pt x="2790093" y="1019908"/>
                  <a:pt x="2888567" y="930813"/>
                  <a:pt x="2815884" y="879231"/>
                </a:cubicBezTo>
                <a:cubicBezTo>
                  <a:pt x="2743201" y="827649"/>
                  <a:pt x="2274278" y="759655"/>
                  <a:pt x="2210973" y="710418"/>
                </a:cubicBezTo>
                <a:cubicBezTo>
                  <a:pt x="2147668" y="661181"/>
                  <a:pt x="2527496" y="618978"/>
                  <a:pt x="2436056" y="583809"/>
                </a:cubicBezTo>
                <a:cubicBezTo>
                  <a:pt x="2344616" y="548640"/>
                  <a:pt x="1786598" y="562708"/>
                  <a:pt x="1662333" y="499403"/>
                </a:cubicBezTo>
                <a:cubicBezTo>
                  <a:pt x="1538068" y="436098"/>
                  <a:pt x="1737360" y="267286"/>
                  <a:pt x="1690468" y="203981"/>
                </a:cubicBezTo>
                <a:cubicBezTo>
                  <a:pt x="1643576" y="140676"/>
                  <a:pt x="1477108" y="135987"/>
                  <a:pt x="1380979" y="119575"/>
                </a:cubicBezTo>
                <a:cubicBezTo>
                  <a:pt x="1284850" y="103163"/>
                  <a:pt x="1186376" y="105508"/>
                  <a:pt x="1113693" y="105508"/>
                </a:cubicBezTo>
                <a:cubicBezTo>
                  <a:pt x="1041010" y="105508"/>
                  <a:pt x="1130106" y="0"/>
                  <a:pt x="944881" y="105508"/>
                </a:cubicBezTo>
                <a:close/>
              </a:path>
            </a:pathLst>
          </a:cu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Freeform 2"/>
          <p:cNvSpPr/>
          <p:nvPr/>
        </p:nvSpPr>
        <p:spPr>
          <a:xfrm>
            <a:off x="4130726" y="5181600"/>
            <a:ext cx="2206284" cy="1092591"/>
          </a:xfrm>
          <a:custGeom>
            <a:avLst/>
            <a:gdLst>
              <a:gd name="connsiteX0" fmla="*/ 1162930 w 2206284"/>
              <a:gd name="connsiteY0" fmla="*/ 164123 h 1092591"/>
              <a:gd name="connsiteX1" fmla="*/ 361071 w 2206284"/>
              <a:gd name="connsiteY1" fmla="*/ 403274 h 1092591"/>
              <a:gd name="connsiteX2" fmla="*/ 79717 w 2206284"/>
              <a:gd name="connsiteY2" fmla="*/ 1022252 h 1092591"/>
              <a:gd name="connsiteX3" fmla="*/ 839373 w 2206284"/>
              <a:gd name="connsiteY3" fmla="*/ 825305 h 1092591"/>
              <a:gd name="connsiteX4" fmla="*/ 1064456 w 2206284"/>
              <a:gd name="connsiteY4" fmla="*/ 853440 h 1092591"/>
              <a:gd name="connsiteX5" fmla="*/ 1627164 w 2206284"/>
              <a:gd name="connsiteY5" fmla="*/ 853440 h 1092591"/>
              <a:gd name="connsiteX6" fmla="*/ 2161736 w 2206284"/>
              <a:gd name="connsiteY6" fmla="*/ 839372 h 1092591"/>
              <a:gd name="connsiteX7" fmla="*/ 1359877 w 2206284"/>
              <a:gd name="connsiteY7" fmla="*/ 459545 h 1092591"/>
              <a:gd name="connsiteX8" fmla="*/ 1022253 w 2206284"/>
              <a:gd name="connsiteY8" fmla="*/ 515815 h 1092591"/>
              <a:gd name="connsiteX9" fmla="*/ 1134794 w 2206284"/>
              <a:gd name="connsiteY9" fmla="*/ 403274 h 1092591"/>
              <a:gd name="connsiteX10" fmla="*/ 1964788 w 2206284"/>
              <a:gd name="connsiteY10" fmla="*/ 543951 h 1092591"/>
              <a:gd name="connsiteX11" fmla="*/ 1683434 w 2206284"/>
              <a:gd name="connsiteY11" fmla="*/ 79717 h 1092591"/>
              <a:gd name="connsiteX12" fmla="*/ 937847 w 2206284"/>
              <a:gd name="connsiteY12" fmla="*/ 65649 h 1092591"/>
              <a:gd name="connsiteX13" fmla="*/ 107853 w 2206284"/>
              <a:gd name="connsiteY13" fmla="*/ 150055 h 1092591"/>
              <a:gd name="connsiteX14" fmla="*/ 811237 w 2206284"/>
              <a:gd name="connsiteY14" fmla="*/ 192258 h 1092591"/>
              <a:gd name="connsiteX15" fmla="*/ 1162930 w 2206284"/>
              <a:gd name="connsiteY15" fmla="*/ 164123 h 1092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206284" h="1092591">
                <a:moveTo>
                  <a:pt x="1162930" y="164123"/>
                </a:moveTo>
                <a:cubicBezTo>
                  <a:pt x="1087902" y="199292"/>
                  <a:pt x="541607" y="260253"/>
                  <a:pt x="361071" y="403274"/>
                </a:cubicBezTo>
                <a:cubicBezTo>
                  <a:pt x="180536" y="546296"/>
                  <a:pt x="0" y="951913"/>
                  <a:pt x="79717" y="1022252"/>
                </a:cubicBezTo>
                <a:cubicBezTo>
                  <a:pt x="159434" y="1092591"/>
                  <a:pt x="675250" y="853440"/>
                  <a:pt x="839373" y="825305"/>
                </a:cubicBezTo>
                <a:cubicBezTo>
                  <a:pt x="1003496" y="797170"/>
                  <a:pt x="933158" y="848751"/>
                  <a:pt x="1064456" y="853440"/>
                </a:cubicBezTo>
                <a:cubicBezTo>
                  <a:pt x="1195754" y="858129"/>
                  <a:pt x="1444284" y="855785"/>
                  <a:pt x="1627164" y="853440"/>
                </a:cubicBezTo>
                <a:cubicBezTo>
                  <a:pt x="1810044" y="851095"/>
                  <a:pt x="2206284" y="905021"/>
                  <a:pt x="2161736" y="839372"/>
                </a:cubicBezTo>
                <a:cubicBezTo>
                  <a:pt x="2117188" y="773723"/>
                  <a:pt x="1549791" y="513471"/>
                  <a:pt x="1359877" y="459545"/>
                </a:cubicBezTo>
                <a:cubicBezTo>
                  <a:pt x="1169963" y="405619"/>
                  <a:pt x="1059767" y="525194"/>
                  <a:pt x="1022253" y="515815"/>
                </a:cubicBezTo>
                <a:cubicBezTo>
                  <a:pt x="984739" y="506437"/>
                  <a:pt x="977705" y="398585"/>
                  <a:pt x="1134794" y="403274"/>
                </a:cubicBezTo>
                <a:cubicBezTo>
                  <a:pt x="1291883" y="407963"/>
                  <a:pt x="1873348" y="597877"/>
                  <a:pt x="1964788" y="543951"/>
                </a:cubicBezTo>
                <a:cubicBezTo>
                  <a:pt x="2056228" y="490025"/>
                  <a:pt x="1854591" y="159434"/>
                  <a:pt x="1683434" y="79717"/>
                </a:cubicBezTo>
                <a:cubicBezTo>
                  <a:pt x="1512277" y="0"/>
                  <a:pt x="1200444" y="53926"/>
                  <a:pt x="937847" y="65649"/>
                </a:cubicBezTo>
                <a:cubicBezTo>
                  <a:pt x="675250" y="77372"/>
                  <a:pt x="128955" y="128954"/>
                  <a:pt x="107853" y="150055"/>
                </a:cubicBezTo>
                <a:cubicBezTo>
                  <a:pt x="86751" y="171156"/>
                  <a:pt x="637736" y="189913"/>
                  <a:pt x="811237" y="192258"/>
                </a:cubicBezTo>
                <a:cubicBezTo>
                  <a:pt x="984738" y="194603"/>
                  <a:pt x="1237958" y="128954"/>
                  <a:pt x="1162930" y="164123"/>
                </a:cubicBezTo>
                <a:close/>
              </a:path>
            </a:pathLst>
          </a:cu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Freeform 3"/>
          <p:cNvSpPr/>
          <p:nvPr/>
        </p:nvSpPr>
        <p:spPr>
          <a:xfrm>
            <a:off x="6948955" y="5732585"/>
            <a:ext cx="1552135" cy="318868"/>
          </a:xfrm>
          <a:custGeom>
            <a:avLst/>
            <a:gdLst>
              <a:gd name="connsiteX0" fmla="*/ 1158239 w 1552135"/>
              <a:gd name="connsiteY0" fmla="*/ 21101 h 318868"/>
              <a:gd name="connsiteX1" fmla="*/ 637735 w 1552135"/>
              <a:gd name="connsiteY1" fmla="*/ 35169 h 318868"/>
              <a:gd name="connsiteX2" fmla="*/ 271975 w 1552135"/>
              <a:gd name="connsiteY2" fmla="*/ 161778 h 318868"/>
              <a:gd name="connsiteX3" fmla="*/ 32824 w 1552135"/>
              <a:gd name="connsiteY3" fmla="*/ 288387 h 318868"/>
              <a:gd name="connsiteX4" fmla="*/ 468922 w 1552135"/>
              <a:gd name="connsiteY4" fmla="*/ 260252 h 318868"/>
              <a:gd name="connsiteX5" fmla="*/ 651802 w 1552135"/>
              <a:gd name="connsiteY5" fmla="*/ 302455 h 318868"/>
              <a:gd name="connsiteX6" fmla="*/ 1214510 w 1552135"/>
              <a:gd name="connsiteY6" fmla="*/ 316523 h 318868"/>
              <a:gd name="connsiteX7" fmla="*/ 1439593 w 1552135"/>
              <a:gd name="connsiteY7" fmla="*/ 288387 h 318868"/>
              <a:gd name="connsiteX8" fmla="*/ 1158239 w 1552135"/>
              <a:gd name="connsiteY8" fmla="*/ 218049 h 318868"/>
              <a:gd name="connsiteX9" fmla="*/ 1552135 w 1552135"/>
              <a:gd name="connsiteY9" fmla="*/ 161778 h 318868"/>
              <a:gd name="connsiteX10" fmla="*/ 1158239 w 1552135"/>
              <a:gd name="connsiteY10" fmla="*/ 21101 h 318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552135" h="318868">
                <a:moveTo>
                  <a:pt x="1158239" y="21101"/>
                </a:moveTo>
                <a:cubicBezTo>
                  <a:pt x="1005839" y="0"/>
                  <a:pt x="785446" y="11723"/>
                  <a:pt x="637735" y="35169"/>
                </a:cubicBezTo>
                <a:cubicBezTo>
                  <a:pt x="490024" y="58615"/>
                  <a:pt x="372793" y="119575"/>
                  <a:pt x="271975" y="161778"/>
                </a:cubicBezTo>
                <a:cubicBezTo>
                  <a:pt x="171157" y="203981"/>
                  <a:pt x="0" y="271975"/>
                  <a:pt x="32824" y="288387"/>
                </a:cubicBezTo>
                <a:cubicBezTo>
                  <a:pt x="65648" y="304799"/>
                  <a:pt x="365759" y="257907"/>
                  <a:pt x="468922" y="260252"/>
                </a:cubicBezTo>
                <a:cubicBezTo>
                  <a:pt x="572085" y="262597"/>
                  <a:pt x="527537" y="293077"/>
                  <a:pt x="651802" y="302455"/>
                </a:cubicBezTo>
                <a:cubicBezTo>
                  <a:pt x="776067" y="311833"/>
                  <a:pt x="1083212" y="318868"/>
                  <a:pt x="1214510" y="316523"/>
                </a:cubicBezTo>
                <a:cubicBezTo>
                  <a:pt x="1345808" y="314178"/>
                  <a:pt x="1448971" y="304799"/>
                  <a:pt x="1439593" y="288387"/>
                </a:cubicBezTo>
                <a:cubicBezTo>
                  <a:pt x="1430215" y="271975"/>
                  <a:pt x="1139482" y="239150"/>
                  <a:pt x="1158239" y="218049"/>
                </a:cubicBezTo>
                <a:cubicBezTo>
                  <a:pt x="1176996" y="196948"/>
                  <a:pt x="1552135" y="192258"/>
                  <a:pt x="1552135" y="161778"/>
                </a:cubicBezTo>
                <a:cubicBezTo>
                  <a:pt x="1552135" y="131298"/>
                  <a:pt x="1310639" y="42202"/>
                  <a:pt x="1158239" y="21101"/>
                </a:cubicBezTo>
                <a:close/>
              </a:path>
            </a:pathLst>
          </a:cu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/>
          <p:cNvSpPr/>
          <p:nvPr/>
        </p:nvSpPr>
        <p:spPr>
          <a:xfrm>
            <a:off x="7143768" y="5643578"/>
            <a:ext cx="571504" cy="50006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 rot="16200000" flipH="1">
            <a:off x="7358082" y="5857892"/>
            <a:ext cx="142876" cy="14287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>
            <a:off x="7358082" y="5857892"/>
            <a:ext cx="142876" cy="14287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2071670" y="5072074"/>
            <a:ext cx="571504" cy="50006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1" name="Straight Connector 10"/>
          <p:cNvCxnSpPr/>
          <p:nvPr/>
        </p:nvCxnSpPr>
        <p:spPr>
          <a:xfrm rot="16200000" flipH="1">
            <a:off x="2285984" y="5286388"/>
            <a:ext cx="142876" cy="14287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2285984" y="5286388"/>
            <a:ext cx="142876" cy="14287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857224" y="6215082"/>
            <a:ext cx="3786214" cy="142876"/>
          </a:xfrm>
          <a:prstGeom prst="line">
            <a:avLst/>
          </a:prstGeom>
          <a:ln w="984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Freeform 14"/>
          <p:cNvSpPr/>
          <p:nvPr/>
        </p:nvSpPr>
        <p:spPr>
          <a:xfrm>
            <a:off x="4572000" y="5849815"/>
            <a:ext cx="675249" cy="633046"/>
          </a:xfrm>
          <a:custGeom>
            <a:avLst/>
            <a:gdLst>
              <a:gd name="connsiteX0" fmla="*/ 84406 w 675249"/>
              <a:gd name="connsiteY0" fmla="*/ 382173 h 633046"/>
              <a:gd name="connsiteX1" fmla="*/ 84406 w 675249"/>
              <a:gd name="connsiteY1" fmla="*/ 128954 h 633046"/>
              <a:gd name="connsiteX2" fmla="*/ 590843 w 675249"/>
              <a:gd name="connsiteY2" fmla="*/ 2345 h 633046"/>
              <a:gd name="connsiteX3" fmla="*/ 281354 w 675249"/>
              <a:gd name="connsiteY3" fmla="*/ 143022 h 633046"/>
              <a:gd name="connsiteX4" fmla="*/ 239151 w 675249"/>
              <a:gd name="connsiteY4" fmla="*/ 311834 h 633046"/>
              <a:gd name="connsiteX5" fmla="*/ 661182 w 675249"/>
              <a:gd name="connsiteY5" fmla="*/ 339970 h 633046"/>
              <a:gd name="connsiteX6" fmla="*/ 281354 w 675249"/>
              <a:gd name="connsiteY6" fmla="*/ 396240 h 633046"/>
              <a:gd name="connsiteX7" fmla="*/ 253218 w 675249"/>
              <a:gd name="connsiteY7" fmla="*/ 466579 h 633046"/>
              <a:gd name="connsiteX8" fmla="*/ 323557 w 675249"/>
              <a:gd name="connsiteY8" fmla="*/ 550985 h 633046"/>
              <a:gd name="connsiteX9" fmla="*/ 675249 w 675249"/>
              <a:gd name="connsiteY9" fmla="*/ 593188 h 633046"/>
              <a:gd name="connsiteX10" fmla="*/ 323557 w 675249"/>
              <a:gd name="connsiteY10" fmla="*/ 621323 h 633046"/>
              <a:gd name="connsiteX11" fmla="*/ 98474 w 675249"/>
              <a:gd name="connsiteY11" fmla="*/ 593188 h 633046"/>
              <a:gd name="connsiteX12" fmla="*/ 84406 w 675249"/>
              <a:gd name="connsiteY12" fmla="*/ 382173 h 6330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75249" h="633046">
                <a:moveTo>
                  <a:pt x="84406" y="382173"/>
                </a:moveTo>
                <a:cubicBezTo>
                  <a:pt x="82061" y="304801"/>
                  <a:pt x="0" y="192259"/>
                  <a:pt x="84406" y="128954"/>
                </a:cubicBezTo>
                <a:cubicBezTo>
                  <a:pt x="168812" y="65649"/>
                  <a:pt x="558018" y="0"/>
                  <a:pt x="590843" y="2345"/>
                </a:cubicBezTo>
                <a:cubicBezTo>
                  <a:pt x="623668" y="4690"/>
                  <a:pt x="339969" y="91441"/>
                  <a:pt x="281354" y="143022"/>
                </a:cubicBezTo>
                <a:cubicBezTo>
                  <a:pt x="222739" y="194603"/>
                  <a:pt x="175846" y="279009"/>
                  <a:pt x="239151" y="311834"/>
                </a:cubicBezTo>
                <a:cubicBezTo>
                  <a:pt x="302456" y="344659"/>
                  <a:pt x="654148" y="325903"/>
                  <a:pt x="661182" y="339970"/>
                </a:cubicBezTo>
                <a:cubicBezTo>
                  <a:pt x="668216" y="354037"/>
                  <a:pt x="349348" y="375139"/>
                  <a:pt x="281354" y="396240"/>
                </a:cubicBezTo>
                <a:cubicBezTo>
                  <a:pt x="213360" y="417341"/>
                  <a:pt x="246184" y="440788"/>
                  <a:pt x="253218" y="466579"/>
                </a:cubicBezTo>
                <a:cubicBezTo>
                  <a:pt x="260252" y="492370"/>
                  <a:pt x="253219" y="529884"/>
                  <a:pt x="323557" y="550985"/>
                </a:cubicBezTo>
                <a:cubicBezTo>
                  <a:pt x="393895" y="572086"/>
                  <a:pt x="675249" y="581465"/>
                  <a:pt x="675249" y="593188"/>
                </a:cubicBezTo>
                <a:cubicBezTo>
                  <a:pt x="675249" y="604911"/>
                  <a:pt x="419686" y="621323"/>
                  <a:pt x="323557" y="621323"/>
                </a:cubicBezTo>
                <a:cubicBezTo>
                  <a:pt x="227428" y="621323"/>
                  <a:pt x="138333" y="633046"/>
                  <a:pt x="98474" y="593188"/>
                </a:cubicBezTo>
                <a:cubicBezTo>
                  <a:pt x="58616" y="553330"/>
                  <a:pt x="86751" y="459545"/>
                  <a:pt x="84406" y="382173"/>
                </a:cubicBezTo>
                <a:close/>
              </a:path>
            </a:pathLst>
          </a:cu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Freeform 15"/>
          <p:cNvSpPr/>
          <p:nvPr/>
        </p:nvSpPr>
        <p:spPr>
          <a:xfrm>
            <a:off x="6428935" y="6119446"/>
            <a:ext cx="858130" cy="196947"/>
          </a:xfrm>
          <a:custGeom>
            <a:avLst/>
            <a:gdLst>
              <a:gd name="connsiteX0" fmla="*/ 858130 w 858130"/>
              <a:gd name="connsiteY0" fmla="*/ 168812 h 196947"/>
              <a:gd name="connsiteX1" fmla="*/ 196948 w 858130"/>
              <a:gd name="connsiteY1" fmla="*/ 168812 h 196947"/>
              <a:gd name="connsiteX2" fmla="*/ 0 w 858130"/>
              <a:gd name="connsiteY2" fmla="*/ 0 h 196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58130" h="196947">
                <a:moveTo>
                  <a:pt x="858130" y="168812"/>
                </a:moveTo>
                <a:cubicBezTo>
                  <a:pt x="599050" y="182879"/>
                  <a:pt x="339970" y="196947"/>
                  <a:pt x="196948" y="168812"/>
                </a:cubicBezTo>
                <a:cubicBezTo>
                  <a:pt x="53926" y="140677"/>
                  <a:pt x="26963" y="70338"/>
                  <a:pt x="0" y="0"/>
                </a:cubicBez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Freeform 16"/>
          <p:cNvSpPr/>
          <p:nvPr/>
        </p:nvSpPr>
        <p:spPr>
          <a:xfrm>
            <a:off x="2532185" y="5669280"/>
            <a:ext cx="1406769" cy="168812"/>
          </a:xfrm>
          <a:custGeom>
            <a:avLst/>
            <a:gdLst>
              <a:gd name="connsiteX0" fmla="*/ 0 w 1406769"/>
              <a:gd name="connsiteY0" fmla="*/ 0 h 168812"/>
              <a:gd name="connsiteX1" fmla="*/ 1125415 w 1406769"/>
              <a:gd name="connsiteY1" fmla="*/ 42203 h 168812"/>
              <a:gd name="connsiteX2" fmla="*/ 1406769 w 1406769"/>
              <a:gd name="connsiteY2" fmla="*/ 168812 h 1688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06769" h="168812">
                <a:moveTo>
                  <a:pt x="0" y="0"/>
                </a:moveTo>
                <a:cubicBezTo>
                  <a:pt x="445477" y="7034"/>
                  <a:pt x="890954" y="14068"/>
                  <a:pt x="1125415" y="42203"/>
                </a:cubicBezTo>
                <a:cubicBezTo>
                  <a:pt x="1359877" y="70338"/>
                  <a:pt x="1383323" y="119575"/>
                  <a:pt x="1406769" y="168812"/>
                </a:cubicBez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TextBox 21"/>
          <p:cNvSpPr txBox="1"/>
          <p:nvPr/>
        </p:nvSpPr>
        <p:spPr>
          <a:xfrm rot="522725">
            <a:off x="6157331" y="2790049"/>
            <a:ext cx="19288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err="1" smtClean="0"/>
              <a:t>Bacteriaville</a:t>
            </a:r>
            <a:endParaRPr lang="en-GB" sz="2400" b="1" dirty="0" smtClean="0"/>
          </a:p>
          <a:p>
            <a:pPr algn="ctr"/>
            <a:r>
              <a:rPr lang="en-GB" sz="2400" b="1" dirty="0" smtClean="0"/>
              <a:t>Pop: 0</a:t>
            </a:r>
            <a:endParaRPr lang="en-GB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5996015"/>
            <a:ext cx="7772400" cy="1362075"/>
          </a:xfrm>
        </p:spPr>
        <p:txBody>
          <a:bodyPr/>
          <a:lstStyle/>
          <a:p>
            <a:r>
              <a:rPr lang="en-GB" dirty="0" smtClean="0"/>
              <a:t>Antibiotic resistance</a:t>
            </a:r>
            <a:endParaRPr lang="en-GB" dirty="0"/>
          </a:p>
        </p:txBody>
      </p:sp>
      <p:pic>
        <p:nvPicPr>
          <p:cNvPr id="24578" name="Picture 2" descr="C:\Users\kamsingh\Pictures\personnelcartoon.jpg"/>
          <p:cNvPicPr>
            <a:picLocks noChangeAspect="1" noChangeArrowheads="1"/>
          </p:cNvPicPr>
          <p:nvPr/>
        </p:nvPicPr>
        <p:blipFill>
          <a:blip r:embed="rId2"/>
          <a:srcRect b="12326"/>
          <a:stretch>
            <a:fillRect/>
          </a:stretch>
        </p:blipFill>
        <p:spPr bwMode="auto">
          <a:xfrm>
            <a:off x="1285852" y="357165"/>
            <a:ext cx="7500990" cy="542551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439718"/>
          </a:xfrm>
        </p:spPr>
        <p:txBody>
          <a:bodyPr>
            <a:normAutofit fontScale="90000"/>
          </a:bodyPr>
          <a:lstStyle/>
          <a:p>
            <a:r>
              <a:rPr lang="en-GB" sz="3600" dirty="0" smtClean="0"/>
              <a:t>Immediate Setback</a:t>
            </a:r>
            <a:endParaRPr lang="en-GB" sz="3600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142844" y="500042"/>
            <a:ext cx="8858312" cy="6215106"/>
          </a:xfrm>
        </p:spPr>
        <p:txBody>
          <a:bodyPr>
            <a:normAutofit/>
          </a:bodyPr>
          <a:lstStyle/>
          <a:p>
            <a:r>
              <a:rPr lang="en-GB" sz="2600" dirty="0" smtClean="0"/>
              <a:t>Just years after th</a:t>
            </a:r>
            <a:r>
              <a:rPr lang="en-GB" sz="2600" dirty="0" smtClean="0"/>
              <a:t>e discovery of Penicillin in 1928, it was apparent that </a:t>
            </a:r>
            <a:r>
              <a:rPr lang="en-GB" sz="2600" b="1" dirty="0" smtClean="0">
                <a:solidFill>
                  <a:srgbClr val="FF0000"/>
                </a:solidFill>
              </a:rPr>
              <a:t>some bacteria</a:t>
            </a:r>
            <a:r>
              <a:rPr lang="en-GB" sz="2600" dirty="0" smtClean="0">
                <a:solidFill>
                  <a:srgbClr val="FF0000"/>
                </a:solidFill>
              </a:rPr>
              <a:t> </a:t>
            </a:r>
            <a:r>
              <a:rPr lang="en-GB" sz="2600" dirty="0" smtClean="0"/>
              <a:t>were </a:t>
            </a:r>
            <a:r>
              <a:rPr lang="en-GB" sz="2600" b="1" dirty="0" smtClean="0">
                <a:solidFill>
                  <a:srgbClr val="00B050"/>
                </a:solidFill>
              </a:rPr>
              <a:t>resistant to antibiotics</a:t>
            </a:r>
            <a:r>
              <a:rPr lang="en-GB" sz="2600" dirty="0" smtClean="0"/>
              <a:t>.</a:t>
            </a:r>
          </a:p>
          <a:p>
            <a:r>
              <a:rPr lang="en-GB" sz="2600" dirty="0" smtClean="0"/>
              <a:t>It was clear that some populations of bacteria had </a:t>
            </a:r>
            <a:r>
              <a:rPr lang="en-GB" sz="2600" b="1" dirty="0" smtClean="0">
                <a:solidFill>
                  <a:schemeClr val="accent6">
                    <a:lumMod val="75000"/>
                  </a:schemeClr>
                </a:solidFill>
              </a:rPr>
              <a:t>developed a way of beating penicillin</a:t>
            </a:r>
            <a:r>
              <a:rPr lang="en-GB" sz="2600" dirty="0" smtClean="0"/>
              <a:t>.</a:t>
            </a:r>
          </a:p>
          <a:p>
            <a:r>
              <a:rPr lang="en-GB" sz="2600" b="1" dirty="0" smtClean="0">
                <a:solidFill>
                  <a:srgbClr val="0070C0"/>
                </a:solidFill>
              </a:rPr>
              <a:t>CHANCE MUTATIONS</a:t>
            </a:r>
            <a:r>
              <a:rPr lang="en-GB" sz="2600" dirty="0" smtClean="0">
                <a:solidFill>
                  <a:srgbClr val="0070C0"/>
                </a:solidFill>
              </a:rPr>
              <a:t> </a:t>
            </a:r>
            <a:r>
              <a:rPr lang="en-GB" sz="2600" dirty="0" smtClean="0"/>
              <a:t>had occurred with the DNA of the bacteria, allowing it to </a:t>
            </a:r>
            <a:r>
              <a:rPr lang="en-GB" sz="2600" b="1" dirty="0" smtClean="0">
                <a:solidFill>
                  <a:srgbClr val="7030A0"/>
                </a:solidFill>
              </a:rPr>
              <a:t>produce a new protein</a:t>
            </a:r>
            <a:r>
              <a:rPr lang="en-GB" sz="2600" dirty="0" smtClean="0"/>
              <a:t>.</a:t>
            </a:r>
            <a:endParaRPr lang="en-GB" sz="2600" b="1" dirty="0" smtClean="0"/>
          </a:p>
          <a:p>
            <a:endParaRPr lang="en-GB" sz="2600" dirty="0" smtClean="0"/>
          </a:p>
          <a:p>
            <a:endParaRPr lang="en-GB" sz="2600" b="1" dirty="0"/>
          </a:p>
        </p:txBody>
      </p:sp>
      <p:pic>
        <p:nvPicPr>
          <p:cNvPr id="2050" name="Picture 2" descr="http://blogs.cdc.gov/publichealthmatters/files/2009/10/ecoli_blood_plat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78" y="3571876"/>
            <a:ext cx="2857500" cy="2847975"/>
          </a:xfrm>
          <a:prstGeom prst="rect">
            <a:avLst/>
          </a:prstGeom>
          <a:noFill/>
        </p:spPr>
      </p:pic>
      <p:sp>
        <p:nvSpPr>
          <p:cNvPr id="16" name="Content Placeholder 2"/>
          <p:cNvSpPr txBox="1">
            <a:spLocks/>
          </p:cNvSpPr>
          <p:nvPr/>
        </p:nvSpPr>
        <p:spPr>
          <a:xfrm>
            <a:off x="3571868" y="3214686"/>
            <a:ext cx="5357850" cy="33575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2600" dirty="0" smtClean="0"/>
              <a:t>The new protein was able to produce the </a:t>
            </a:r>
            <a:r>
              <a:rPr lang="en-GB" sz="2600" b="1" dirty="0" smtClean="0">
                <a:solidFill>
                  <a:srgbClr val="FF0000"/>
                </a:solidFill>
              </a:rPr>
              <a:t>enzyme</a:t>
            </a:r>
            <a:r>
              <a:rPr lang="en-GB" sz="2600" dirty="0" smtClean="0"/>
              <a:t>, </a:t>
            </a:r>
            <a:r>
              <a:rPr lang="en-GB" sz="2600" b="1" dirty="0" smtClean="0">
                <a:solidFill>
                  <a:schemeClr val="accent6">
                    <a:lumMod val="75000"/>
                  </a:schemeClr>
                </a:solidFill>
              </a:rPr>
              <a:t>PENICILLINASE</a:t>
            </a:r>
            <a:r>
              <a:rPr lang="en-GB" sz="2600" dirty="0" smtClean="0"/>
              <a:t>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GB" sz="26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This</a:t>
            </a:r>
            <a:r>
              <a:rPr kumimoji="0" lang="en-GB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enzyme </a:t>
            </a:r>
            <a:r>
              <a:rPr kumimoji="0" lang="en-GB" sz="2600" b="1" i="0" u="none" strike="noStrike" kern="1200" cap="none" spc="0" normalizeH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broke</a:t>
            </a:r>
            <a:r>
              <a:rPr kumimoji="0" lang="en-GB" sz="26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26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penicillin </a:t>
            </a:r>
            <a:r>
              <a:rPr kumimoji="0" lang="en-GB" sz="2600" b="1" i="0" u="none" strike="noStrike" kern="1200" cap="none" spc="0" normalizeH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down</a:t>
            </a:r>
            <a:r>
              <a:rPr kumimoji="0" lang="en-GB" sz="26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before it could affect the bacteria’s cell walls.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439718"/>
          </a:xfrm>
        </p:spPr>
        <p:txBody>
          <a:bodyPr>
            <a:normAutofit fontScale="90000"/>
          </a:bodyPr>
          <a:lstStyle/>
          <a:p>
            <a:r>
              <a:rPr lang="en-GB" sz="3600" dirty="0" smtClean="0"/>
              <a:t>Mutations</a:t>
            </a:r>
            <a:endParaRPr lang="en-GB" sz="3600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142844" y="500042"/>
            <a:ext cx="8858312" cy="6215106"/>
          </a:xfrm>
        </p:spPr>
        <p:txBody>
          <a:bodyPr>
            <a:normAutofit/>
          </a:bodyPr>
          <a:lstStyle/>
          <a:p>
            <a:r>
              <a:rPr lang="en-GB" sz="2600" dirty="0" smtClean="0"/>
              <a:t>It is very important to stress the following:</a:t>
            </a:r>
          </a:p>
          <a:p>
            <a:pPr algn="ctr">
              <a:buNone/>
            </a:pPr>
            <a:r>
              <a:rPr lang="en-GB" sz="2600" b="1" dirty="0" smtClean="0">
                <a:solidFill>
                  <a:srgbClr val="FF0000"/>
                </a:solidFill>
              </a:rPr>
              <a:t>Resistance to antibiotics in bacteria is </a:t>
            </a:r>
            <a:r>
              <a:rPr lang="en-GB" sz="2600" b="1" u="sng" dirty="0" smtClean="0">
                <a:solidFill>
                  <a:srgbClr val="FF0000"/>
                </a:solidFill>
              </a:rPr>
              <a:t>NOT</a:t>
            </a:r>
            <a:r>
              <a:rPr lang="en-GB" sz="2600" b="1" dirty="0" smtClean="0">
                <a:solidFill>
                  <a:srgbClr val="FF0000"/>
                </a:solidFill>
              </a:rPr>
              <a:t> because it has become </a:t>
            </a:r>
            <a:r>
              <a:rPr lang="en-GB" sz="2600" b="1" u="sng" dirty="0" smtClean="0">
                <a:solidFill>
                  <a:srgbClr val="FF0000"/>
                </a:solidFill>
              </a:rPr>
              <a:t>TOLERANT</a:t>
            </a:r>
            <a:r>
              <a:rPr lang="en-GB" sz="2600" b="1" dirty="0" smtClean="0">
                <a:solidFill>
                  <a:srgbClr val="FF0000"/>
                </a:solidFill>
              </a:rPr>
              <a:t> to the antibiotic!</a:t>
            </a:r>
          </a:p>
          <a:p>
            <a:pPr algn="ctr">
              <a:buNone/>
            </a:pPr>
            <a:endParaRPr lang="en-GB" sz="2600" b="1" dirty="0" smtClean="0"/>
          </a:p>
          <a:p>
            <a:pPr algn="ctr">
              <a:buNone/>
            </a:pPr>
            <a:endParaRPr lang="en-GB" sz="2600" b="1" dirty="0" smtClean="0"/>
          </a:p>
          <a:p>
            <a:endParaRPr lang="en-GB" sz="2600" dirty="0" smtClean="0"/>
          </a:p>
          <a:p>
            <a:endParaRPr lang="en-GB" sz="2600" b="1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500430" y="2071678"/>
            <a:ext cx="5429288" cy="4500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2600" dirty="0" smtClean="0"/>
              <a:t>A </a:t>
            </a:r>
            <a:r>
              <a:rPr lang="en-GB" sz="2600" b="1" u="sng" dirty="0" smtClean="0">
                <a:solidFill>
                  <a:srgbClr val="00B050"/>
                </a:solidFill>
              </a:rPr>
              <a:t>chance</a:t>
            </a:r>
            <a:r>
              <a:rPr lang="en-GB" sz="2600" dirty="0" smtClean="0"/>
              <a:t> mutation occurred in it’s DNA.</a:t>
            </a:r>
          </a:p>
          <a:p>
            <a:pPr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GB" sz="2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GB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It</a:t>
            </a:r>
            <a:r>
              <a:rPr kumimoji="0" lang="en-GB" sz="2600" b="1" i="0" u="none" strike="noStrike" kern="1200" cap="none" spc="0" normalizeH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could have happened in a population that </a:t>
            </a:r>
            <a:r>
              <a:rPr kumimoji="0" lang="en-GB" sz="2600" b="1" i="0" u="sng" strike="noStrike" kern="1200" cap="none" spc="0" normalizeH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never even came into contact with an antibiotic.</a:t>
            </a:r>
          </a:p>
          <a:p>
            <a:pPr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GB" sz="2600" b="1" u="sng" baseline="0" dirty="0" smtClean="0"/>
          </a:p>
          <a:p>
            <a:pPr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GB" sz="2600" i="0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new mutation is then </a:t>
            </a:r>
            <a:r>
              <a:rPr kumimoji="0" lang="en-GB" sz="2600" b="1" i="0" strike="noStrike" kern="1200" cap="none" spc="0" normalizeH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selected for</a:t>
            </a:r>
            <a:r>
              <a:rPr kumimoji="0" lang="en-GB" sz="2600" i="0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just as Darwin taught us.</a:t>
            </a:r>
            <a:endParaRPr kumimoji="0" lang="en-GB" sz="2600" i="0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8" name="Picture 2" descr="http://upload.wikimedia.org/wikipedia/commons/thumb/f/f6/Antibiotic_resistance.svg/300px-Antibiotic_resistance.svg.png"/>
          <p:cNvPicPr>
            <a:picLocks noChangeAspect="1" noChangeArrowheads="1"/>
          </p:cNvPicPr>
          <p:nvPr/>
        </p:nvPicPr>
        <p:blipFill>
          <a:blip r:embed="rId2"/>
          <a:srcRect b="18433"/>
          <a:stretch>
            <a:fillRect/>
          </a:stretch>
        </p:blipFill>
        <p:spPr bwMode="auto">
          <a:xfrm>
            <a:off x="142844" y="2050083"/>
            <a:ext cx="3071834" cy="4593627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500034" y="1142984"/>
            <a:ext cx="8001056" cy="452431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IT’S NOT THE PRESENCE OF AN ANTIBIOTIC THAT CAUSES BACTERIA TO BECOME RESISTANT TO IT.</a:t>
            </a:r>
          </a:p>
          <a:p>
            <a:pPr algn="ctr"/>
            <a:endParaRPr lang="en-GB" sz="3200" dirty="0" smtClean="0"/>
          </a:p>
          <a:p>
            <a:pPr algn="ctr"/>
            <a:r>
              <a:rPr lang="en-GB" sz="3200" dirty="0" smtClean="0"/>
              <a:t>MUTATIONS ARE </a:t>
            </a:r>
            <a:r>
              <a:rPr lang="en-GB" sz="3200" b="1" dirty="0" smtClean="0"/>
              <a:t>RANDOM </a:t>
            </a:r>
            <a:r>
              <a:rPr lang="en-GB" sz="3200" dirty="0" smtClean="0"/>
              <a:t>AND </a:t>
            </a:r>
            <a:r>
              <a:rPr lang="en-GB" sz="3200" b="1" dirty="0" smtClean="0"/>
              <a:t>RARE!</a:t>
            </a:r>
          </a:p>
          <a:p>
            <a:pPr algn="ctr"/>
            <a:endParaRPr lang="en-GB" sz="3200" b="1" dirty="0" smtClean="0"/>
          </a:p>
          <a:p>
            <a:pPr algn="ctr"/>
            <a:r>
              <a:rPr lang="en-GB" sz="3200" dirty="0" smtClean="0"/>
              <a:t>IT’S CHANCE AND COINCIDENCE, THAT A POPULATION BECOMES RESISTANT TO AN ANTIBIOTIC.</a:t>
            </a:r>
            <a:endParaRPr lang="en-GB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439718"/>
          </a:xfrm>
        </p:spPr>
        <p:txBody>
          <a:bodyPr>
            <a:normAutofit fontScale="90000"/>
          </a:bodyPr>
          <a:lstStyle/>
          <a:p>
            <a:r>
              <a:rPr lang="en-GB" sz="3600" dirty="0" smtClean="0"/>
              <a:t>Becoming Resistant</a:t>
            </a:r>
            <a:endParaRPr lang="en-GB" sz="3600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142844" y="500042"/>
            <a:ext cx="8858312" cy="6215106"/>
          </a:xfrm>
        </p:spPr>
        <p:txBody>
          <a:bodyPr>
            <a:normAutofit/>
          </a:bodyPr>
          <a:lstStyle/>
          <a:p>
            <a:r>
              <a:rPr lang="en-GB" sz="2600" dirty="0" smtClean="0"/>
              <a:t>There’s just so many bacterial cells in a single colony, that eventually, a </a:t>
            </a:r>
            <a:r>
              <a:rPr lang="en-GB" sz="2600" b="1" dirty="0" smtClean="0">
                <a:solidFill>
                  <a:srgbClr val="FF0000"/>
                </a:solidFill>
              </a:rPr>
              <a:t>mutation </a:t>
            </a:r>
            <a:r>
              <a:rPr lang="en-GB" sz="2600" b="1" i="1" dirty="0" smtClean="0">
                <a:solidFill>
                  <a:srgbClr val="FF0000"/>
                </a:solidFill>
              </a:rPr>
              <a:t>will</a:t>
            </a:r>
            <a:r>
              <a:rPr lang="en-GB" sz="2600" b="1" dirty="0" smtClean="0">
                <a:solidFill>
                  <a:srgbClr val="FF0000"/>
                </a:solidFill>
              </a:rPr>
              <a:t> occur</a:t>
            </a:r>
            <a:r>
              <a:rPr lang="en-GB" sz="2600" dirty="0" smtClean="0">
                <a:solidFill>
                  <a:srgbClr val="FF0000"/>
                </a:solidFill>
              </a:rPr>
              <a:t> </a:t>
            </a:r>
            <a:r>
              <a:rPr lang="en-GB" sz="2600" dirty="0" smtClean="0"/>
              <a:t>that is </a:t>
            </a:r>
            <a:r>
              <a:rPr lang="en-GB" sz="2600" b="1" u="sng" dirty="0" smtClean="0">
                <a:solidFill>
                  <a:srgbClr val="00B050"/>
                </a:solidFill>
              </a:rPr>
              <a:t>advantageous</a:t>
            </a:r>
            <a:r>
              <a:rPr lang="en-GB" sz="2600" dirty="0" smtClean="0"/>
              <a:t>.</a:t>
            </a:r>
          </a:p>
          <a:p>
            <a:r>
              <a:rPr lang="en-GB" sz="2600" dirty="0" smtClean="0"/>
              <a:t>These mutations usually occur in small </a:t>
            </a:r>
            <a:r>
              <a:rPr lang="en-GB" sz="2600" b="1" dirty="0" smtClean="0">
                <a:solidFill>
                  <a:schemeClr val="accent6">
                    <a:lumMod val="75000"/>
                  </a:schemeClr>
                </a:solidFill>
              </a:rPr>
              <a:t>packets of DNA</a:t>
            </a:r>
            <a:r>
              <a:rPr lang="en-GB" sz="26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GB" sz="2600" dirty="0" smtClean="0"/>
              <a:t>called </a:t>
            </a:r>
            <a:r>
              <a:rPr lang="en-GB" sz="2600" b="1" u="sng" dirty="0" smtClean="0">
                <a:solidFill>
                  <a:srgbClr val="7030A0"/>
                </a:solidFill>
              </a:rPr>
              <a:t>PLASMIDS</a:t>
            </a:r>
            <a:r>
              <a:rPr lang="en-GB" sz="2600" dirty="0" smtClean="0"/>
              <a:t>.</a:t>
            </a:r>
          </a:p>
          <a:p>
            <a:endParaRPr lang="en-GB" sz="2600" dirty="0" smtClean="0"/>
          </a:p>
          <a:p>
            <a:pPr algn="ctr">
              <a:buNone/>
            </a:pPr>
            <a:r>
              <a:rPr lang="en-GB" sz="2600" u="sng" dirty="0" smtClean="0"/>
              <a:t>This only has to occur in a </a:t>
            </a:r>
            <a:r>
              <a:rPr lang="en-GB" sz="2600" b="1" u="sng" dirty="0" smtClean="0">
                <a:solidFill>
                  <a:schemeClr val="accent6">
                    <a:lumMod val="75000"/>
                  </a:schemeClr>
                </a:solidFill>
              </a:rPr>
              <a:t>SINGLE</a:t>
            </a:r>
            <a:r>
              <a:rPr lang="en-GB" sz="2600" u="sng" dirty="0" smtClean="0"/>
              <a:t> bacterial cell!</a:t>
            </a:r>
          </a:p>
          <a:p>
            <a:pPr algn="ctr">
              <a:buNone/>
            </a:pPr>
            <a:endParaRPr lang="en-GB" sz="2600" u="sng" dirty="0" smtClean="0"/>
          </a:p>
          <a:p>
            <a:pPr algn="ctr">
              <a:buNone/>
            </a:pPr>
            <a:r>
              <a:rPr lang="en-GB" sz="2600" dirty="0" smtClean="0"/>
              <a:t>This ‘super-cell’ then has </a:t>
            </a:r>
            <a:r>
              <a:rPr lang="en-GB" sz="2600" b="1" dirty="0" smtClean="0">
                <a:solidFill>
                  <a:srgbClr val="FF0000"/>
                </a:solidFill>
              </a:rPr>
              <a:t>TWO</a:t>
            </a:r>
            <a:r>
              <a:rPr lang="en-GB" sz="2600" dirty="0" smtClean="0"/>
              <a:t> ways that it can pass this new ability on to other bacterial cells.</a:t>
            </a:r>
          </a:p>
          <a:p>
            <a:pPr algn="ctr">
              <a:buNone/>
            </a:pPr>
            <a:endParaRPr lang="en-GB" sz="2600" dirty="0" smtClean="0"/>
          </a:p>
          <a:p>
            <a:pPr marL="514350" indent="-514350" algn="ctr">
              <a:buAutoNum type="arabicPeriod"/>
            </a:pPr>
            <a:r>
              <a:rPr lang="en-GB" sz="2600" b="1" dirty="0" smtClean="0">
                <a:solidFill>
                  <a:schemeClr val="accent6">
                    <a:lumMod val="75000"/>
                  </a:schemeClr>
                </a:solidFill>
              </a:rPr>
              <a:t>HORIZONTAL GENE TRANSMISSION (YOU KNOW THIS)</a:t>
            </a:r>
          </a:p>
          <a:p>
            <a:pPr marL="514350" indent="-514350" algn="ctr">
              <a:buAutoNum type="arabicPeriod"/>
            </a:pPr>
            <a:r>
              <a:rPr lang="en-GB" sz="2600" b="1" dirty="0" smtClean="0">
                <a:solidFill>
                  <a:schemeClr val="accent6">
                    <a:lumMod val="75000"/>
                  </a:schemeClr>
                </a:solidFill>
              </a:rPr>
              <a:t>VERTICAL GENE TRANSMISSION (THIS IS OBVIOUS)</a:t>
            </a:r>
            <a:endParaRPr lang="en-GB" sz="26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en-GB" sz="2600" dirty="0" smtClean="0"/>
          </a:p>
          <a:p>
            <a:endParaRPr lang="en-GB" sz="2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Summary Questions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What is an antibiotic?</a:t>
            </a:r>
          </a:p>
          <a:p>
            <a:r>
              <a:rPr lang="en-GB" dirty="0" smtClean="0"/>
              <a:t>Some antibiotics prevent the synthesis of cross-linkages in bacterial cell walls. Explain how this may lead to the death of a bacterium.</a:t>
            </a:r>
          </a:p>
          <a:p>
            <a:r>
              <a:rPr lang="en-GB" dirty="0" smtClean="0"/>
              <a:t>How is antibiotic resistance transferred from species to species?</a:t>
            </a:r>
          </a:p>
          <a:p>
            <a:r>
              <a:rPr lang="en-GB" dirty="0" smtClean="0"/>
              <a:t>Explain why antibiotic resistance is more likely to develop as more antibiotics are used.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Learning Objectives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To learn what antibiotics are.</a:t>
            </a:r>
          </a:p>
          <a:p>
            <a:endParaRPr lang="en-GB" dirty="0"/>
          </a:p>
          <a:p>
            <a:r>
              <a:rPr lang="en-GB" dirty="0" smtClean="0"/>
              <a:t>Understand how antibiotics work to kill bacteria.</a:t>
            </a:r>
          </a:p>
          <a:p>
            <a:endParaRPr lang="en-GB" dirty="0"/>
          </a:p>
          <a:p>
            <a:r>
              <a:rPr lang="en-GB" dirty="0" smtClean="0"/>
              <a:t>Understand how bacteria can become resistant to antibiotics.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500042"/>
            <a:ext cx="8858312" cy="6215106"/>
          </a:xfrm>
        </p:spPr>
        <p:txBody>
          <a:bodyPr>
            <a:normAutofit/>
          </a:bodyPr>
          <a:lstStyle/>
          <a:p>
            <a:r>
              <a:rPr lang="en-GB" sz="2600" dirty="0" smtClean="0"/>
              <a:t>Many </a:t>
            </a:r>
            <a:r>
              <a:rPr lang="en-GB" sz="2600" b="1" dirty="0" smtClean="0">
                <a:solidFill>
                  <a:srgbClr val="FF0000"/>
                </a:solidFill>
              </a:rPr>
              <a:t>diseases</a:t>
            </a:r>
            <a:r>
              <a:rPr lang="en-GB" sz="2600" dirty="0" smtClean="0"/>
              <a:t> affecting animals are caused by </a:t>
            </a:r>
            <a:r>
              <a:rPr lang="en-GB" sz="2600" b="1" dirty="0" smtClean="0">
                <a:solidFill>
                  <a:srgbClr val="00B050"/>
                </a:solidFill>
              </a:rPr>
              <a:t>bacteria</a:t>
            </a:r>
            <a:r>
              <a:rPr lang="en-GB" sz="2600" dirty="0" smtClean="0"/>
              <a:t>.</a:t>
            </a:r>
          </a:p>
          <a:p>
            <a:r>
              <a:rPr lang="en-GB" sz="2600" dirty="0" smtClean="0"/>
              <a:t>Remember, that bacteria themselves are </a:t>
            </a:r>
            <a:r>
              <a:rPr lang="en-GB" sz="2600" b="1" dirty="0" smtClean="0">
                <a:solidFill>
                  <a:schemeClr val="accent6">
                    <a:lumMod val="75000"/>
                  </a:schemeClr>
                </a:solidFill>
              </a:rPr>
              <a:t>living organisms</a:t>
            </a:r>
            <a:r>
              <a:rPr lang="en-GB" sz="2600" b="1" dirty="0" smtClean="0"/>
              <a:t>.</a:t>
            </a:r>
          </a:p>
          <a:p>
            <a:endParaRPr lang="en-GB" sz="2600" b="1" dirty="0"/>
          </a:p>
          <a:p>
            <a:endParaRPr lang="en-GB" sz="2600" b="1" dirty="0" smtClean="0"/>
          </a:p>
          <a:p>
            <a:endParaRPr lang="en-GB" sz="2600" b="1" dirty="0"/>
          </a:p>
          <a:p>
            <a:endParaRPr lang="en-GB" sz="2600" b="1" dirty="0" smtClean="0"/>
          </a:p>
          <a:p>
            <a:endParaRPr lang="en-GB" sz="2600" b="1" dirty="0"/>
          </a:p>
          <a:p>
            <a:endParaRPr lang="en-GB" sz="2600" b="1" dirty="0" smtClean="0"/>
          </a:p>
          <a:p>
            <a:endParaRPr lang="en-GB" sz="2600" b="1" dirty="0"/>
          </a:p>
          <a:p>
            <a:r>
              <a:rPr lang="en-GB" sz="2600" dirty="0" smtClean="0"/>
              <a:t>Most of the time, our </a:t>
            </a:r>
            <a:r>
              <a:rPr lang="en-GB" sz="2600" b="1" dirty="0" smtClean="0">
                <a:solidFill>
                  <a:srgbClr val="0070C0"/>
                </a:solidFill>
              </a:rPr>
              <a:t>immune systems</a:t>
            </a:r>
            <a:r>
              <a:rPr lang="en-GB" sz="2600" dirty="0" smtClean="0">
                <a:solidFill>
                  <a:srgbClr val="0070C0"/>
                </a:solidFill>
              </a:rPr>
              <a:t> </a:t>
            </a:r>
            <a:r>
              <a:rPr lang="en-GB" sz="2600" dirty="0" smtClean="0"/>
              <a:t>can handle bacterial infections.</a:t>
            </a:r>
          </a:p>
          <a:p>
            <a:r>
              <a:rPr lang="en-GB" sz="2600" dirty="0" smtClean="0"/>
              <a:t>Our </a:t>
            </a:r>
            <a:r>
              <a:rPr lang="en-GB" sz="2600" b="1" dirty="0" smtClean="0"/>
              <a:t>white blood cells</a:t>
            </a:r>
            <a:r>
              <a:rPr lang="en-GB" sz="2600" dirty="0" smtClean="0"/>
              <a:t> are good at fighting off bacteria, but sometimes it can </a:t>
            </a:r>
            <a:r>
              <a:rPr lang="en-GB" sz="2600" b="1" dirty="0" smtClean="0">
                <a:solidFill>
                  <a:schemeClr val="accent6">
                    <a:lumMod val="75000"/>
                  </a:schemeClr>
                </a:solidFill>
              </a:rPr>
              <a:t>get out of hand</a:t>
            </a:r>
            <a:r>
              <a:rPr lang="en-GB" sz="2600" dirty="0" smtClean="0"/>
              <a:t>.</a:t>
            </a:r>
            <a:endParaRPr lang="en-GB" sz="2600" dirty="0"/>
          </a:p>
        </p:txBody>
      </p:sp>
      <p:pic>
        <p:nvPicPr>
          <p:cNvPr id="14342" name="Picture 6" descr="http://srs.dl.ac.uk/Annual_Reports/AnRep99_00/Meningitis_Figure_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4942" y="1714488"/>
            <a:ext cx="3594340" cy="257176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439718"/>
          </a:xfrm>
        </p:spPr>
        <p:txBody>
          <a:bodyPr>
            <a:normAutofit fontScale="90000"/>
          </a:bodyPr>
          <a:lstStyle/>
          <a:p>
            <a:r>
              <a:rPr lang="en-GB" sz="3600" dirty="0" smtClean="0"/>
              <a:t>It’s no secret... Bacteria can be harmful</a:t>
            </a:r>
            <a:endParaRPr lang="en-GB" sz="3600" dirty="0"/>
          </a:p>
        </p:txBody>
      </p:sp>
      <p:pic>
        <p:nvPicPr>
          <p:cNvPr id="14338" name="Picture 2" descr="http://www.colorado.edu/journalism/bylines/spring98/page16.3.gif"/>
          <p:cNvPicPr>
            <a:picLocks noChangeAspect="1" noChangeArrowheads="1"/>
          </p:cNvPicPr>
          <p:nvPr/>
        </p:nvPicPr>
        <p:blipFill>
          <a:blip r:embed="rId3"/>
          <a:srcRect l="2083" t="1958" r="2083" b="6005"/>
          <a:stretch>
            <a:fillRect/>
          </a:stretch>
        </p:blipFill>
        <p:spPr bwMode="auto">
          <a:xfrm>
            <a:off x="357158" y="1571612"/>
            <a:ext cx="2796722" cy="285752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428596" y="3896029"/>
            <a:ext cx="1928826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b="1" dirty="0" smtClean="0"/>
              <a:t>tuberculosis</a:t>
            </a:r>
            <a:endParaRPr lang="en-GB" sz="2400" b="1" dirty="0"/>
          </a:p>
        </p:txBody>
      </p:sp>
      <p:pic>
        <p:nvPicPr>
          <p:cNvPr id="14340" name="Picture 4" descr="http://webpages.shepherd.edu/RGROUP01/Syphilis%20Website%20outline_files/image005.jpg"/>
          <p:cNvPicPr>
            <a:picLocks noChangeAspect="1" noChangeArrowheads="1"/>
          </p:cNvPicPr>
          <p:nvPr/>
        </p:nvPicPr>
        <p:blipFill>
          <a:blip r:embed="rId4"/>
          <a:srcRect l="7031" t="9375" r="3906"/>
          <a:stretch>
            <a:fillRect/>
          </a:stretch>
        </p:blipFill>
        <p:spPr bwMode="auto">
          <a:xfrm>
            <a:off x="2857488" y="2000240"/>
            <a:ext cx="2714644" cy="207168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TextBox 6"/>
          <p:cNvSpPr txBox="1"/>
          <p:nvPr/>
        </p:nvSpPr>
        <p:spPr>
          <a:xfrm>
            <a:off x="4143372" y="2071678"/>
            <a:ext cx="1357322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b="1" dirty="0" smtClean="0"/>
              <a:t>syphilis</a:t>
            </a:r>
            <a:endParaRPr lang="en-GB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7000892" y="1785926"/>
            <a:ext cx="1785950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b="1" dirty="0" smtClean="0"/>
              <a:t>meningitis</a:t>
            </a:r>
            <a:endParaRPr lang="en-GB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439718"/>
          </a:xfrm>
        </p:spPr>
        <p:txBody>
          <a:bodyPr>
            <a:normAutofit fontScale="90000"/>
          </a:bodyPr>
          <a:lstStyle/>
          <a:p>
            <a:r>
              <a:rPr lang="en-GB" sz="3600" dirty="0" smtClean="0"/>
              <a:t>Help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500042"/>
            <a:ext cx="8858312" cy="6215106"/>
          </a:xfrm>
        </p:spPr>
        <p:txBody>
          <a:bodyPr>
            <a:normAutofit/>
          </a:bodyPr>
          <a:lstStyle/>
          <a:p>
            <a:r>
              <a:rPr lang="en-GB" sz="2600" dirty="0" smtClean="0"/>
              <a:t>There are occasions when a bacterial infection </a:t>
            </a:r>
            <a:r>
              <a:rPr lang="en-GB" sz="2600" b="1" dirty="0" smtClean="0">
                <a:solidFill>
                  <a:srgbClr val="FF0000"/>
                </a:solidFill>
              </a:rPr>
              <a:t>overcomes</a:t>
            </a:r>
            <a:r>
              <a:rPr lang="en-GB" sz="2600" dirty="0" smtClean="0"/>
              <a:t> the immune system and we need the help of an...</a:t>
            </a:r>
          </a:p>
          <a:p>
            <a:endParaRPr lang="en-GB" sz="2600" dirty="0"/>
          </a:p>
          <a:p>
            <a:endParaRPr lang="en-GB" sz="2600" dirty="0" smtClean="0"/>
          </a:p>
          <a:p>
            <a:endParaRPr lang="en-GB" sz="2600" dirty="0"/>
          </a:p>
          <a:p>
            <a:endParaRPr lang="en-GB" sz="2600" dirty="0" smtClean="0"/>
          </a:p>
          <a:p>
            <a:r>
              <a:rPr lang="en-GB" sz="2600" dirty="0" smtClean="0"/>
              <a:t>The ‘life’ that these substances are ‘against’ are actually </a:t>
            </a:r>
            <a:r>
              <a:rPr lang="en-GB" sz="2600" b="1" dirty="0" smtClean="0">
                <a:solidFill>
                  <a:srgbClr val="FF0000"/>
                </a:solidFill>
              </a:rPr>
              <a:t>microorganisms</a:t>
            </a:r>
            <a:r>
              <a:rPr lang="en-GB" sz="2600" dirty="0" smtClean="0"/>
              <a:t>. </a:t>
            </a:r>
          </a:p>
          <a:p>
            <a:r>
              <a:rPr lang="en-GB" sz="2600" dirty="0" smtClean="0"/>
              <a:t>Ironically, most antibiotics are actually </a:t>
            </a:r>
            <a:r>
              <a:rPr lang="en-GB" sz="2600" b="1" dirty="0" smtClean="0">
                <a:solidFill>
                  <a:srgbClr val="00B050"/>
                </a:solidFill>
              </a:rPr>
              <a:t>produced</a:t>
            </a:r>
            <a:r>
              <a:rPr lang="en-GB" sz="2600" dirty="0" smtClean="0"/>
              <a:t> by certain types of </a:t>
            </a:r>
            <a:r>
              <a:rPr lang="en-GB" sz="2600" b="1" dirty="0" smtClean="0">
                <a:solidFill>
                  <a:srgbClr val="7030A0"/>
                </a:solidFill>
              </a:rPr>
              <a:t>bacteria</a:t>
            </a:r>
            <a:r>
              <a:rPr lang="en-GB" sz="2600" b="1" dirty="0" smtClean="0"/>
              <a:t>!</a:t>
            </a:r>
          </a:p>
          <a:p>
            <a:r>
              <a:rPr lang="en-GB" sz="2600" dirty="0" smtClean="0"/>
              <a:t>Some antibiotics though, are produced by </a:t>
            </a:r>
            <a:r>
              <a:rPr lang="en-GB" sz="2600" b="1" dirty="0" smtClean="0">
                <a:solidFill>
                  <a:schemeClr val="accent6">
                    <a:lumMod val="75000"/>
                  </a:schemeClr>
                </a:solidFill>
              </a:rPr>
              <a:t>fungi</a:t>
            </a:r>
            <a:r>
              <a:rPr lang="en-GB" sz="2600" dirty="0" smtClean="0"/>
              <a:t>.</a:t>
            </a:r>
          </a:p>
          <a:p>
            <a:r>
              <a:rPr lang="en-GB" sz="2600" dirty="0" smtClean="0"/>
              <a:t>Because they’re so useful, we </a:t>
            </a:r>
            <a:r>
              <a:rPr lang="en-GB" sz="2600" b="1" dirty="0" smtClean="0">
                <a:solidFill>
                  <a:srgbClr val="0070C0"/>
                </a:solidFill>
              </a:rPr>
              <a:t>take advantage</a:t>
            </a:r>
            <a:r>
              <a:rPr lang="en-GB" sz="2600" dirty="0" smtClean="0">
                <a:solidFill>
                  <a:srgbClr val="0070C0"/>
                </a:solidFill>
              </a:rPr>
              <a:t> </a:t>
            </a:r>
            <a:r>
              <a:rPr lang="en-GB" sz="2600" dirty="0" smtClean="0"/>
              <a:t>of these bacteria and fungi and </a:t>
            </a:r>
            <a:r>
              <a:rPr lang="en-GB" sz="2600" b="1" dirty="0" smtClean="0">
                <a:solidFill>
                  <a:srgbClr val="FF0000"/>
                </a:solidFill>
              </a:rPr>
              <a:t>mass produce </a:t>
            </a:r>
            <a:r>
              <a:rPr lang="en-GB" sz="2600" dirty="0" smtClean="0"/>
              <a:t>antibiotics.</a:t>
            </a:r>
          </a:p>
          <a:p>
            <a:endParaRPr lang="en-GB" sz="2600" b="1" dirty="0"/>
          </a:p>
          <a:p>
            <a:endParaRPr lang="en-GB" sz="2600" b="1" dirty="0" smtClean="0"/>
          </a:p>
          <a:p>
            <a:endParaRPr lang="en-GB" sz="4400" b="1" dirty="0" smtClean="0"/>
          </a:p>
          <a:p>
            <a:endParaRPr lang="en-GB" sz="26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643042" y="1571612"/>
            <a:ext cx="278608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4400" b="1" dirty="0" smtClean="0">
                <a:solidFill>
                  <a:srgbClr val="00B050"/>
                </a:solidFill>
              </a:rPr>
              <a:t>anti</a:t>
            </a:r>
            <a:endParaRPr lang="en-GB" sz="4400" b="1" dirty="0">
              <a:solidFill>
                <a:srgbClr val="00B05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214810" y="1571612"/>
            <a:ext cx="278608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 smtClean="0">
                <a:solidFill>
                  <a:srgbClr val="00B050"/>
                </a:solidFill>
              </a:rPr>
              <a:t>biotic</a:t>
            </a:r>
            <a:endParaRPr lang="en-GB" sz="4400" b="1" dirty="0">
              <a:solidFill>
                <a:srgbClr val="00B05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85720" y="2285992"/>
            <a:ext cx="21431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rgbClr val="FF0000"/>
                </a:solidFill>
              </a:rPr>
              <a:t>‘against’</a:t>
            </a:r>
            <a:endParaRPr lang="en-GB" sz="28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858016" y="2285992"/>
            <a:ext cx="21431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rgbClr val="FF0000"/>
                </a:solidFill>
              </a:rPr>
              <a:t>‘life’</a:t>
            </a:r>
            <a:endParaRPr lang="en-GB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0" grpId="1"/>
      <p:bldP spid="11" grpId="0"/>
      <p:bldP spid="11" grpId="1"/>
      <p:bldP spid="12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Alexander Fleming &amp; the discovery of penicillin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439718"/>
          </a:xfrm>
        </p:spPr>
        <p:txBody>
          <a:bodyPr>
            <a:normAutofit fontScale="90000"/>
          </a:bodyPr>
          <a:lstStyle/>
          <a:p>
            <a:r>
              <a:rPr lang="en-GB" sz="3600" dirty="0" smtClean="0"/>
              <a:t>Alexander Fleming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500042"/>
            <a:ext cx="8858312" cy="6215106"/>
          </a:xfrm>
        </p:spPr>
        <p:txBody>
          <a:bodyPr>
            <a:normAutofit/>
          </a:bodyPr>
          <a:lstStyle/>
          <a:p>
            <a:r>
              <a:rPr lang="en-GB" sz="2600" dirty="0" smtClean="0"/>
              <a:t>On the morning of September 3</a:t>
            </a:r>
            <a:r>
              <a:rPr lang="en-GB" sz="2600" baseline="30000" dirty="0" smtClean="0"/>
              <a:t>rd</a:t>
            </a:r>
            <a:r>
              <a:rPr lang="en-GB" sz="2600" dirty="0" smtClean="0"/>
              <a:t> 1928, Prof. Fleming was clearing out some research he was doing on </a:t>
            </a:r>
            <a:r>
              <a:rPr lang="en-GB" sz="2600" b="1" i="1" dirty="0" err="1" smtClean="0">
                <a:solidFill>
                  <a:srgbClr val="FF0000"/>
                </a:solidFill>
              </a:rPr>
              <a:t>Staphyloccus</a:t>
            </a:r>
            <a:r>
              <a:rPr lang="en-GB" sz="2600" dirty="0" smtClean="0"/>
              <a:t> bacteria. He had many </a:t>
            </a:r>
            <a:r>
              <a:rPr lang="en-GB" sz="2600" b="1" dirty="0" smtClean="0">
                <a:solidFill>
                  <a:srgbClr val="00B050"/>
                </a:solidFill>
              </a:rPr>
              <a:t>agar plates</a:t>
            </a:r>
            <a:r>
              <a:rPr lang="en-GB" sz="2600" dirty="0" smtClean="0">
                <a:solidFill>
                  <a:srgbClr val="00B050"/>
                </a:solidFill>
              </a:rPr>
              <a:t> </a:t>
            </a:r>
            <a:r>
              <a:rPr lang="en-GB" sz="2600" dirty="0" smtClean="0"/>
              <a:t>covered in the bacteria.</a:t>
            </a:r>
          </a:p>
          <a:p>
            <a:r>
              <a:rPr lang="en-GB" sz="2600" dirty="0" smtClean="0"/>
              <a:t>One plate, also seemed to have a </a:t>
            </a:r>
            <a:r>
              <a:rPr lang="en-GB" sz="2600" b="1" dirty="0" smtClean="0">
                <a:solidFill>
                  <a:srgbClr val="7030A0"/>
                </a:solidFill>
              </a:rPr>
              <a:t>fungus</a:t>
            </a:r>
            <a:r>
              <a:rPr lang="en-GB" sz="2600" b="1" dirty="0" smtClean="0"/>
              <a:t> </a:t>
            </a:r>
            <a:r>
              <a:rPr lang="en-GB" sz="2600" dirty="0" smtClean="0"/>
              <a:t>growing on it.</a:t>
            </a:r>
          </a:p>
          <a:p>
            <a:r>
              <a:rPr lang="en-GB" sz="2600" dirty="0" smtClean="0"/>
              <a:t>This wasn’t out of the ordinary, except that in this particular case, there was a </a:t>
            </a:r>
            <a:r>
              <a:rPr lang="en-GB" sz="2600" b="1" dirty="0" smtClean="0">
                <a:solidFill>
                  <a:schemeClr val="accent6">
                    <a:lumMod val="75000"/>
                  </a:schemeClr>
                </a:solidFill>
              </a:rPr>
              <a:t>ring of no bacterial growth</a:t>
            </a:r>
            <a:r>
              <a:rPr lang="en-GB" sz="26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GB" sz="2600" dirty="0" smtClean="0"/>
              <a:t>around where the fungus was situated. </a:t>
            </a:r>
          </a:p>
          <a:p>
            <a:endParaRPr lang="en-GB" sz="4400" b="1" dirty="0" smtClean="0"/>
          </a:p>
          <a:p>
            <a:endParaRPr lang="en-GB" sz="2600" b="1" dirty="0"/>
          </a:p>
        </p:txBody>
      </p:sp>
      <p:sp>
        <p:nvSpPr>
          <p:cNvPr id="14" name="Oval 13"/>
          <p:cNvSpPr/>
          <p:nvPr/>
        </p:nvSpPr>
        <p:spPr>
          <a:xfrm>
            <a:off x="1071538" y="3429000"/>
            <a:ext cx="2786082" cy="2571768"/>
          </a:xfrm>
          <a:prstGeom prst="ellipse">
            <a:avLst/>
          </a:prstGeom>
          <a:solidFill>
            <a:srgbClr val="F8A764"/>
          </a:solidFill>
          <a:scene3d>
            <a:camera prst="perspectiveRelaxed"/>
            <a:lightRig rig="threePt" dir="t"/>
          </a:scene3d>
          <a:sp3d>
            <a:bevelT w="19050"/>
            <a:bevelB w="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/>
          <p:cNvSpPr/>
          <p:nvPr/>
        </p:nvSpPr>
        <p:spPr>
          <a:xfrm>
            <a:off x="5286380" y="3429000"/>
            <a:ext cx="2786082" cy="2571768"/>
          </a:xfrm>
          <a:prstGeom prst="ellipse">
            <a:avLst/>
          </a:prstGeom>
          <a:solidFill>
            <a:srgbClr val="F8A764"/>
          </a:solidFill>
          <a:scene3d>
            <a:camera prst="perspectiveRelaxed"/>
            <a:lightRig rig="threePt" dir="t"/>
          </a:scene3d>
          <a:sp3d>
            <a:bevelT w="19050"/>
            <a:bevelB w="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642910" y="6000768"/>
            <a:ext cx="371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Normal agar plate with even bacterial growth</a:t>
            </a:r>
            <a:endParaRPr lang="en-GB" dirty="0"/>
          </a:p>
        </p:txBody>
      </p:sp>
      <p:sp>
        <p:nvSpPr>
          <p:cNvPr id="17" name="TextBox 16"/>
          <p:cNvSpPr txBox="1"/>
          <p:nvPr/>
        </p:nvSpPr>
        <p:spPr>
          <a:xfrm>
            <a:off x="4857752" y="6131502"/>
            <a:ext cx="3714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Plate with fungus contamination</a:t>
            </a:r>
            <a:endParaRPr lang="en-GB" dirty="0"/>
          </a:p>
        </p:txBody>
      </p:sp>
      <p:sp>
        <p:nvSpPr>
          <p:cNvPr id="18" name="Oval 17"/>
          <p:cNvSpPr/>
          <p:nvPr/>
        </p:nvSpPr>
        <p:spPr>
          <a:xfrm>
            <a:off x="1838308" y="4357694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 18"/>
          <p:cNvSpPr/>
          <p:nvPr/>
        </p:nvSpPr>
        <p:spPr>
          <a:xfrm>
            <a:off x="1990708" y="4510094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/>
          <p:cNvSpPr/>
          <p:nvPr/>
        </p:nvSpPr>
        <p:spPr>
          <a:xfrm>
            <a:off x="2143108" y="4662494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val 20"/>
          <p:cNvSpPr/>
          <p:nvPr/>
        </p:nvSpPr>
        <p:spPr>
          <a:xfrm>
            <a:off x="1714480" y="4214818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/>
          <p:cNvSpPr/>
          <p:nvPr/>
        </p:nvSpPr>
        <p:spPr>
          <a:xfrm>
            <a:off x="3214678" y="4324352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 22"/>
          <p:cNvSpPr/>
          <p:nvPr/>
        </p:nvSpPr>
        <p:spPr>
          <a:xfrm>
            <a:off x="1500166" y="4324352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Oval 23"/>
          <p:cNvSpPr/>
          <p:nvPr/>
        </p:nvSpPr>
        <p:spPr>
          <a:xfrm>
            <a:off x="3500430" y="4429132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Oval 24"/>
          <p:cNvSpPr/>
          <p:nvPr/>
        </p:nvSpPr>
        <p:spPr>
          <a:xfrm>
            <a:off x="3571868" y="4629152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Oval 25"/>
          <p:cNvSpPr/>
          <p:nvPr/>
        </p:nvSpPr>
        <p:spPr>
          <a:xfrm>
            <a:off x="3643306" y="4781552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Oval 26"/>
          <p:cNvSpPr/>
          <p:nvPr/>
        </p:nvSpPr>
        <p:spPr>
          <a:xfrm>
            <a:off x="3571868" y="4933952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Oval 27"/>
          <p:cNvSpPr/>
          <p:nvPr/>
        </p:nvSpPr>
        <p:spPr>
          <a:xfrm>
            <a:off x="2571736" y="4143380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Oval 28"/>
          <p:cNvSpPr/>
          <p:nvPr/>
        </p:nvSpPr>
        <p:spPr>
          <a:xfrm>
            <a:off x="3357554" y="5238752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Oval 29"/>
          <p:cNvSpPr/>
          <p:nvPr/>
        </p:nvSpPr>
        <p:spPr>
          <a:xfrm>
            <a:off x="1962120" y="4143380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Oval 30"/>
          <p:cNvSpPr/>
          <p:nvPr/>
        </p:nvSpPr>
        <p:spPr>
          <a:xfrm>
            <a:off x="2114520" y="4357694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Oval 31"/>
          <p:cNvSpPr/>
          <p:nvPr/>
        </p:nvSpPr>
        <p:spPr>
          <a:xfrm>
            <a:off x="2266920" y="4071942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Oval 32"/>
          <p:cNvSpPr/>
          <p:nvPr/>
        </p:nvSpPr>
        <p:spPr>
          <a:xfrm>
            <a:off x="3000364" y="5286388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Oval 33"/>
          <p:cNvSpPr/>
          <p:nvPr/>
        </p:nvSpPr>
        <p:spPr>
          <a:xfrm>
            <a:off x="2571720" y="4857760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Oval 34"/>
          <p:cNvSpPr/>
          <p:nvPr/>
        </p:nvSpPr>
        <p:spPr>
          <a:xfrm>
            <a:off x="2724120" y="5214950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Oval 35"/>
          <p:cNvSpPr/>
          <p:nvPr/>
        </p:nvSpPr>
        <p:spPr>
          <a:xfrm>
            <a:off x="1552556" y="4643446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Oval 36"/>
          <p:cNvSpPr/>
          <p:nvPr/>
        </p:nvSpPr>
        <p:spPr>
          <a:xfrm>
            <a:off x="1704956" y="4795846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Oval 37"/>
          <p:cNvSpPr/>
          <p:nvPr/>
        </p:nvSpPr>
        <p:spPr>
          <a:xfrm>
            <a:off x="1857356" y="4948246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Oval 38"/>
          <p:cNvSpPr/>
          <p:nvPr/>
        </p:nvSpPr>
        <p:spPr>
          <a:xfrm>
            <a:off x="1428728" y="4500570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Oval 39"/>
          <p:cNvSpPr/>
          <p:nvPr/>
        </p:nvSpPr>
        <p:spPr>
          <a:xfrm>
            <a:off x="1214414" y="4610104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Oval 40"/>
          <p:cNvSpPr/>
          <p:nvPr/>
        </p:nvSpPr>
        <p:spPr>
          <a:xfrm>
            <a:off x="2285984" y="4429132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Oval 41"/>
          <p:cNvSpPr/>
          <p:nvPr/>
        </p:nvSpPr>
        <p:spPr>
          <a:xfrm>
            <a:off x="1676368" y="4429132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Oval 42"/>
          <p:cNvSpPr/>
          <p:nvPr/>
        </p:nvSpPr>
        <p:spPr>
          <a:xfrm>
            <a:off x="1828768" y="4643446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Oval 43"/>
          <p:cNvSpPr/>
          <p:nvPr/>
        </p:nvSpPr>
        <p:spPr>
          <a:xfrm>
            <a:off x="1981168" y="4357694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Oval 44"/>
          <p:cNvSpPr/>
          <p:nvPr/>
        </p:nvSpPr>
        <p:spPr>
          <a:xfrm>
            <a:off x="2285968" y="5143512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Oval 45"/>
          <p:cNvSpPr/>
          <p:nvPr/>
        </p:nvSpPr>
        <p:spPr>
          <a:xfrm>
            <a:off x="2552688" y="4429132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Oval 46"/>
          <p:cNvSpPr/>
          <p:nvPr/>
        </p:nvSpPr>
        <p:spPr>
          <a:xfrm>
            <a:off x="2705088" y="4581532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Oval 47"/>
          <p:cNvSpPr/>
          <p:nvPr/>
        </p:nvSpPr>
        <p:spPr>
          <a:xfrm>
            <a:off x="2857488" y="4733932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Oval 48"/>
          <p:cNvSpPr/>
          <p:nvPr/>
        </p:nvSpPr>
        <p:spPr>
          <a:xfrm>
            <a:off x="2428860" y="4286256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Oval 49"/>
          <p:cNvSpPr/>
          <p:nvPr/>
        </p:nvSpPr>
        <p:spPr>
          <a:xfrm>
            <a:off x="2214546" y="4395790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Oval 50"/>
          <p:cNvSpPr/>
          <p:nvPr/>
        </p:nvSpPr>
        <p:spPr>
          <a:xfrm>
            <a:off x="3286116" y="4214818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Oval 51"/>
          <p:cNvSpPr/>
          <p:nvPr/>
        </p:nvSpPr>
        <p:spPr>
          <a:xfrm>
            <a:off x="2676500" y="4214818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Oval 52"/>
          <p:cNvSpPr/>
          <p:nvPr/>
        </p:nvSpPr>
        <p:spPr>
          <a:xfrm>
            <a:off x="2828900" y="4429132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Oval 53"/>
          <p:cNvSpPr/>
          <p:nvPr/>
        </p:nvSpPr>
        <p:spPr>
          <a:xfrm>
            <a:off x="2981300" y="4143380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Oval 54"/>
          <p:cNvSpPr/>
          <p:nvPr/>
        </p:nvSpPr>
        <p:spPr>
          <a:xfrm>
            <a:off x="3286100" y="4929198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Oval 55"/>
          <p:cNvSpPr/>
          <p:nvPr/>
        </p:nvSpPr>
        <p:spPr>
          <a:xfrm>
            <a:off x="2705088" y="4714884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Oval 56"/>
          <p:cNvSpPr/>
          <p:nvPr/>
        </p:nvSpPr>
        <p:spPr>
          <a:xfrm>
            <a:off x="2857488" y="4867284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Oval 57"/>
          <p:cNvSpPr/>
          <p:nvPr/>
        </p:nvSpPr>
        <p:spPr>
          <a:xfrm>
            <a:off x="3009888" y="5019684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Oval 58"/>
          <p:cNvSpPr/>
          <p:nvPr/>
        </p:nvSpPr>
        <p:spPr>
          <a:xfrm>
            <a:off x="2581260" y="4572008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Oval 59"/>
          <p:cNvSpPr/>
          <p:nvPr/>
        </p:nvSpPr>
        <p:spPr>
          <a:xfrm>
            <a:off x="2366946" y="4681542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Oval 60"/>
          <p:cNvSpPr/>
          <p:nvPr/>
        </p:nvSpPr>
        <p:spPr>
          <a:xfrm>
            <a:off x="3438516" y="4500570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Oval 61"/>
          <p:cNvSpPr/>
          <p:nvPr/>
        </p:nvSpPr>
        <p:spPr>
          <a:xfrm>
            <a:off x="2828900" y="4500570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Oval 62"/>
          <p:cNvSpPr/>
          <p:nvPr/>
        </p:nvSpPr>
        <p:spPr>
          <a:xfrm>
            <a:off x="2981300" y="4714884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Oval 63"/>
          <p:cNvSpPr/>
          <p:nvPr/>
        </p:nvSpPr>
        <p:spPr>
          <a:xfrm>
            <a:off x="3133700" y="4429132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Oval 64"/>
          <p:cNvSpPr/>
          <p:nvPr/>
        </p:nvSpPr>
        <p:spPr>
          <a:xfrm>
            <a:off x="3438500" y="5214950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Oval 65"/>
          <p:cNvSpPr/>
          <p:nvPr/>
        </p:nvSpPr>
        <p:spPr>
          <a:xfrm>
            <a:off x="2338374" y="5072074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Oval 66"/>
          <p:cNvSpPr/>
          <p:nvPr/>
        </p:nvSpPr>
        <p:spPr>
          <a:xfrm>
            <a:off x="2490774" y="5224474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Oval 67"/>
          <p:cNvSpPr/>
          <p:nvPr/>
        </p:nvSpPr>
        <p:spPr>
          <a:xfrm>
            <a:off x="2643174" y="5376874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Oval 68"/>
          <p:cNvSpPr/>
          <p:nvPr/>
        </p:nvSpPr>
        <p:spPr>
          <a:xfrm>
            <a:off x="2214546" y="4929198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0" name="Oval 69"/>
          <p:cNvSpPr/>
          <p:nvPr/>
        </p:nvSpPr>
        <p:spPr>
          <a:xfrm>
            <a:off x="2000232" y="5038732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1" name="Oval 70"/>
          <p:cNvSpPr/>
          <p:nvPr/>
        </p:nvSpPr>
        <p:spPr>
          <a:xfrm>
            <a:off x="3071802" y="4857760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" name="Oval 71"/>
          <p:cNvSpPr/>
          <p:nvPr/>
        </p:nvSpPr>
        <p:spPr>
          <a:xfrm>
            <a:off x="2462186" y="4857760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Oval 72"/>
          <p:cNvSpPr/>
          <p:nvPr/>
        </p:nvSpPr>
        <p:spPr>
          <a:xfrm>
            <a:off x="2614586" y="5072074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4" name="Oval 73"/>
          <p:cNvSpPr/>
          <p:nvPr/>
        </p:nvSpPr>
        <p:spPr>
          <a:xfrm>
            <a:off x="2766986" y="4786322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5" name="Oval 74"/>
          <p:cNvSpPr/>
          <p:nvPr/>
        </p:nvSpPr>
        <p:spPr>
          <a:xfrm>
            <a:off x="3214678" y="5072074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6" name="Oval 75"/>
          <p:cNvSpPr/>
          <p:nvPr/>
        </p:nvSpPr>
        <p:spPr>
          <a:xfrm>
            <a:off x="1552556" y="4929198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7" name="Oval 76"/>
          <p:cNvSpPr/>
          <p:nvPr/>
        </p:nvSpPr>
        <p:spPr>
          <a:xfrm>
            <a:off x="1704956" y="5081598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8" name="Oval 77"/>
          <p:cNvSpPr/>
          <p:nvPr/>
        </p:nvSpPr>
        <p:spPr>
          <a:xfrm>
            <a:off x="1857356" y="5233998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9" name="Oval 78"/>
          <p:cNvSpPr/>
          <p:nvPr/>
        </p:nvSpPr>
        <p:spPr>
          <a:xfrm>
            <a:off x="1428728" y="4786322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0" name="Oval 79"/>
          <p:cNvSpPr/>
          <p:nvPr/>
        </p:nvSpPr>
        <p:spPr>
          <a:xfrm>
            <a:off x="1214414" y="4895856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1" name="Oval 80"/>
          <p:cNvSpPr/>
          <p:nvPr/>
        </p:nvSpPr>
        <p:spPr>
          <a:xfrm>
            <a:off x="2285984" y="4714884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2" name="Oval 81"/>
          <p:cNvSpPr/>
          <p:nvPr/>
        </p:nvSpPr>
        <p:spPr>
          <a:xfrm>
            <a:off x="1676368" y="4714884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3" name="Oval 82"/>
          <p:cNvSpPr/>
          <p:nvPr/>
        </p:nvSpPr>
        <p:spPr>
          <a:xfrm>
            <a:off x="1828768" y="4929198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4" name="Oval 83"/>
          <p:cNvSpPr/>
          <p:nvPr/>
        </p:nvSpPr>
        <p:spPr>
          <a:xfrm>
            <a:off x="1981168" y="4643446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5" name="Oval 84"/>
          <p:cNvSpPr/>
          <p:nvPr/>
        </p:nvSpPr>
        <p:spPr>
          <a:xfrm>
            <a:off x="2285968" y="5429264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6" name="Oval 85"/>
          <p:cNvSpPr/>
          <p:nvPr/>
        </p:nvSpPr>
        <p:spPr>
          <a:xfrm>
            <a:off x="2152648" y="4705360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7" name="Oval 86"/>
          <p:cNvSpPr/>
          <p:nvPr/>
        </p:nvSpPr>
        <p:spPr>
          <a:xfrm>
            <a:off x="2305048" y="4857760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8" name="Oval 87"/>
          <p:cNvSpPr/>
          <p:nvPr/>
        </p:nvSpPr>
        <p:spPr>
          <a:xfrm>
            <a:off x="1814506" y="4672018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9" name="Oval 88"/>
          <p:cNvSpPr/>
          <p:nvPr/>
        </p:nvSpPr>
        <p:spPr>
          <a:xfrm>
            <a:off x="2428860" y="4705360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0" name="Oval 89"/>
          <p:cNvSpPr/>
          <p:nvPr/>
        </p:nvSpPr>
        <p:spPr>
          <a:xfrm>
            <a:off x="1866896" y="4991112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1" name="Oval 90"/>
          <p:cNvSpPr/>
          <p:nvPr/>
        </p:nvSpPr>
        <p:spPr>
          <a:xfrm>
            <a:off x="2019296" y="5143512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2" name="Oval 91"/>
          <p:cNvSpPr/>
          <p:nvPr/>
        </p:nvSpPr>
        <p:spPr>
          <a:xfrm>
            <a:off x="2171696" y="5295912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3" name="Oval 92"/>
          <p:cNvSpPr/>
          <p:nvPr/>
        </p:nvSpPr>
        <p:spPr>
          <a:xfrm>
            <a:off x="1743068" y="4848236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4" name="Oval 93"/>
          <p:cNvSpPr/>
          <p:nvPr/>
        </p:nvSpPr>
        <p:spPr>
          <a:xfrm>
            <a:off x="1528754" y="4957770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5" name="Oval 94"/>
          <p:cNvSpPr/>
          <p:nvPr/>
        </p:nvSpPr>
        <p:spPr>
          <a:xfrm>
            <a:off x="1990708" y="4776798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6" name="Oval 95"/>
          <p:cNvSpPr/>
          <p:nvPr/>
        </p:nvSpPr>
        <p:spPr>
          <a:xfrm>
            <a:off x="2143108" y="4991112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7" name="Oval 96"/>
          <p:cNvSpPr/>
          <p:nvPr/>
        </p:nvSpPr>
        <p:spPr>
          <a:xfrm>
            <a:off x="2295508" y="4705360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8" name="Oval 97"/>
          <p:cNvSpPr/>
          <p:nvPr/>
        </p:nvSpPr>
        <p:spPr>
          <a:xfrm>
            <a:off x="2314572" y="5386398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9" name="Oval 98"/>
          <p:cNvSpPr/>
          <p:nvPr/>
        </p:nvSpPr>
        <p:spPr>
          <a:xfrm>
            <a:off x="1866896" y="5276864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0" name="Oval 99"/>
          <p:cNvSpPr/>
          <p:nvPr/>
        </p:nvSpPr>
        <p:spPr>
          <a:xfrm>
            <a:off x="2019296" y="5429264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1" name="Oval 100"/>
          <p:cNvSpPr/>
          <p:nvPr/>
        </p:nvSpPr>
        <p:spPr>
          <a:xfrm>
            <a:off x="1743068" y="5133988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2" name="Oval 101"/>
          <p:cNvSpPr/>
          <p:nvPr/>
        </p:nvSpPr>
        <p:spPr>
          <a:xfrm>
            <a:off x="1528754" y="5243522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3" name="Oval 102"/>
          <p:cNvSpPr/>
          <p:nvPr/>
        </p:nvSpPr>
        <p:spPr>
          <a:xfrm>
            <a:off x="1990708" y="5062550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4" name="Oval 103"/>
          <p:cNvSpPr/>
          <p:nvPr/>
        </p:nvSpPr>
        <p:spPr>
          <a:xfrm>
            <a:off x="2143108" y="5276864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5" name="Oval 104"/>
          <p:cNvSpPr/>
          <p:nvPr/>
        </p:nvSpPr>
        <p:spPr>
          <a:xfrm>
            <a:off x="2295508" y="4991112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6" name="Oval 105"/>
          <p:cNvSpPr/>
          <p:nvPr/>
        </p:nvSpPr>
        <p:spPr>
          <a:xfrm>
            <a:off x="3224218" y="4391036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7" name="Oval 106"/>
          <p:cNvSpPr/>
          <p:nvPr/>
        </p:nvSpPr>
        <p:spPr>
          <a:xfrm>
            <a:off x="3376618" y="4543436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8" name="Oval 107"/>
          <p:cNvSpPr/>
          <p:nvPr/>
        </p:nvSpPr>
        <p:spPr>
          <a:xfrm>
            <a:off x="2886076" y="4357694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9" name="Oval 108"/>
          <p:cNvSpPr/>
          <p:nvPr/>
        </p:nvSpPr>
        <p:spPr>
          <a:xfrm>
            <a:off x="3500430" y="4391036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0" name="Oval 109"/>
          <p:cNvSpPr/>
          <p:nvPr/>
        </p:nvSpPr>
        <p:spPr>
          <a:xfrm>
            <a:off x="2938466" y="4676788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1" name="Oval 110"/>
          <p:cNvSpPr/>
          <p:nvPr/>
        </p:nvSpPr>
        <p:spPr>
          <a:xfrm>
            <a:off x="3090866" y="4829188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2" name="Oval 111"/>
          <p:cNvSpPr/>
          <p:nvPr/>
        </p:nvSpPr>
        <p:spPr>
          <a:xfrm>
            <a:off x="3243266" y="4981588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3" name="Oval 112"/>
          <p:cNvSpPr/>
          <p:nvPr/>
        </p:nvSpPr>
        <p:spPr>
          <a:xfrm>
            <a:off x="2814638" y="4533912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4" name="Oval 113"/>
          <p:cNvSpPr/>
          <p:nvPr/>
        </p:nvSpPr>
        <p:spPr>
          <a:xfrm>
            <a:off x="2600324" y="4643446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5" name="Oval 114"/>
          <p:cNvSpPr/>
          <p:nvPr/>
        </p:nvSpPr>
        <p:spPr>
          <a:xfrm>
            <a:off x="3062278" y="4462474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6" name="Oval 115"/>
          <p:cNvSpPr/>
          <p:nvPr/>
        </p:nvSpPr>
        <p:spPr>
          <a:xfrm>
            <a:off x="3214678" y="4676788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7" name="Oval 116"/>
          <p:cNvSpPr/>
          <p:nvPr/>
        </p:nvSpPr>
        <p:spPr>
          <a:xfrm>
            <a:off x="3367078" y="4391036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8" name="Oval 117"/>
          <p:cNvSpPr/>
          <p:nvPr/>
        </p:nvSpPr>
        <p:spPr>
          <a:xfrm>
            <a:off x="3386142" y="5072074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9" name="Oval 118"/>
          <p:cNvSpPr/>
          <p:nvPr/>
        </p:nvSpPr>
        <p:spPr>
          <a:xfrm>
            <a:off x="2938466" y="4962540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0" name="Oval 119"/>
          <p:cNvSpPr/>
          <p:nvPr/>
        </p:nvSpPr>
        <p:spPr>
          <a:xfrm>
            <a:off x="3090866" y="5114940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1" name="Oval 120"/>
          <p:cNvSpPr/>
          <p:nvPr/>
        </p:nvSpPr>
        <p:spPr>
          <a:xfrm>
            <a:off x="2814638" y="4819664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2" name="Oval 121"/>
          <p:cNvSpPr/>
          <p:nvPr/>
        </p:nvSpPr>
        <p:spPr>
          <a:xfrm>
            <a:off x="2600324" y="4929198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3" name="Oval 122"/>
          <p:cNvSpPr/>
          <p:nvPr/>
        </p:nvSpPr>
        <p:spPr>
          <a:xfrm>
            <a:off x="3062278" y="4748226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4" name="Oval 123"/>
          <p:cNvSpPr/>
          <p:nvPr/>
        </p:nvSpPr>
        <p:spPr>
          <a:xfrm>
            <a:off x="3214678" y="4962540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5" name="Oval 124"/>
          <p:cNvSpPr/>
          <p:nvPr/>
        </p:nvSpPr>
        <p:spPr>
          <a:xfrm>
            <a:off x="3367078" y="4676788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6" name="Oval 125"/>
          <p:cNvSpPr/>
          <p:nvPr/>
        </p:nvSpPr>
        <p:spPr>
          <a:xfrm>
            <a:off x="2695564" y="4105284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7" name="Oval 126"/>
          <p:cNvSpPr/>
          <p:nvPr/>
        </p:nvSpPr>
        <p:spPr>
          <a:xfrm>
            <a:off x="2847964" y="4257684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8" name="Oval 127"/>
          <p:cNvSpPr/>
          <p:nvPr/>
        </p:nvSpPr>
        <p:spPr>
          <a:xfrm>
            <a:off x="2357422" y="4071942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9" name="Oval 128"/>
          <p:cNvSpPr/>
          <p:nvPr/>
        </p:nvSpPr>
        <p:spPr>
          <a:xfrm>
            <a:off x="2971776" y="4105284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0" name="Oval 129"/>
          <p:cNvSpPr/>
          <p:nvPr/>
        </p:nvSpPr>
        <p:spPr>
          <a:xfrm>
            <a:off x="2409812" y="4391036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1" name="Oval 130"/>
          <p:cNvSpPr/>
          <p:nvPr/>
        </p:nvSpPr>
        <p:spPr>
          <a:xfrm>
            <a:off x="2562212" y="4543436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2" name="Oval 131"/>
          <p:cNvSpPr/>
          <p:nvPr/>
        </p:nvSpPr>
        <p:spPr>
          <a:xfrm>
            <a:off x="2714612" y="4695836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3" name="Oval 132"/>
          <p:cNvSpPr/>
          <p:nvPr/>
        </p:nvSpPr>
        <p:spPr>
          <a:xfrm>
            <a:off x="2285984" y="4248160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4" name="Oval 133"/>
          <p:cNvSpPr/>
          <p:nvPr/>
        </p:nvSpPr>
        <p:spPr>
          <a:xfrm>
            <a:off x="2071670" y="4357694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5" name="Oval 134"/>
          <p:cNvSpPr/>
          <p:nvPr/>
        </p:nvSpPr>
        <p:spPr>
          <a:xfrm>
            <a:off x="2533624" y="4176722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6" name="Oval 135"/>
          <p:cNvSpPr/>
          <p:nvPr/>
        </p:nvSpPr>
        <p:spPr>
          <a:xfrm>
            <a:off x="2686024" y="4391036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7" name="Oval 136"/>
          <p:cNvSpPr/>
          <p:nvPr/>
        </p:nvSpPr>
        <p:spPr>
          <a:xfrm>
            <a:off x="2838424" y="4105284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8" name="Oval 137"/>
          <p:cNvSpPr/>
          <p:nvPr/>
        </p:nvSpPr>
        <p:spPr>
          <a:xfrm>
            <a:off x="2857488" y="4786322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9" name="Oval 138"/>
          <p:cNvSpPr/>
          <p:nvPr/>
        </p:nvSpPr>
        <p:spPr>
          <a:xfrm>
            <a:off x="2409812" y="4676788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0" name="Oval 139"/>
          <p:cNvSpPr/>
          <p:nvPr/>
        </p:nvSpPr>
        <p:spPr>
          <a:xfrm>
            <a:off x="2562212" y="4829188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1" name="Oval 140"/>
          <p:cNvSpPr/>
          <p:nvPr/>
        </p:nvSpPr>
        <p:spPr>
          <a:xfrm>
            <a:off x="2285984" y="4533912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2" name="Oval 141"/>
          <p:cNvSpPr/>
          <p:nvPr/>
        </p:nvSpPr>
        <p:spPr>
          <a:xfrm>
            <a:off x="2071670" y="4643446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3" name="Oval 142"/>
          <p:cNvSpPr/>
          <p:nvPr/>
        </p:nvSpPr>
        <p:spPr>
          <a:xfrm>
            <a:off x="2533624" y="4462474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4" name="Oval 143"/>
          <p:cNvSpPr/>
          <p:nvPr/>
        </p:nvSpPr>
        <p:spPr>
          <a:xfrm>
            <a:off x="2686024" y="4676788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5" name="Oval 144"/>
          <p:cNvSpPr/>
          <p:nvPr/>
        </p:nvSpPr>
        <p:spPr>
          <a:xfrm>
            <a:off x="2838424" y="4391036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6" name="Oval 145"/>
          <p:cNvSpPr/>
          <p:nvPr/>
        </p:nvSpPr>
        <p:spPr>
          <a:xfrm>
            <a:off x="1981184" y="4257684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7" name="Oval 146"/>
          <p:cNvSpPr/>
          <p:nvPr/>
        </p:nvSpPr>
        <p:spPr>
          <a:xfrm>
            <a:off x="2133584" y="4410084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8" name="Oval 147"/>
          <p:cNvSpPr/>
          <p:nvPr/>
        </p:nvSpPr>
        <p:spPr>
          <a:xfrm>
            <a:off x="1643042" y="4224342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9" name="Oval 148"/>
          <p:cNvSpPr/>
          <p:nvPr/>
        </p:nvSpPr>
        <p:spPr>
          <a:xfrm>
            <a:off x="2257396" y="4257684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0" name="Oval 149"/>
          <p:cNvSpPr/>
          <p:nvPr/>
        </p:nvSpPr>
        <p:spPr>
          <a:xfrm>
            <a:off x="1695432" y="4543436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1" name="Oval 150"/>
          <p:cNvSpPr/>
          <p:nvPr/>
        </p:nvSpPr>
        <p:spPr>
          <a:xfrm>
            <a:off x="1847832" y="4695836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2" name="Oval 151"/>
          <p:cNvSpPr/>
          <p:nvPr/>
        </p:nvSpPr>
        <p:spPr>
          <a:xfrm>
            <a:off x="2000232" y="4848236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3" name="Oval 152"/>
          <p:cNvSpPr/>
          <p:nvPr/>
        </p:nvSpPr>
        <p:spPr>
          <a:xfrm>
            <a:off x="1571604" y="4400560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4" name="Oval 153"/>
          <p:cNvSpPr/>
          <p:nvPr/>
        </p:nvSpPr>
        <p:spPr>
          <a:xfrm>
            <a:off x="1357290" y="4510094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5" name="Oval 154"/>
          <p:cNvSpPr/>
          <p:nvPr/>
        </p:nvSpPr>
        <p:spPr>
          <a:xfrm>
            <a:off x="1819244" y="4329122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6" name="Oval 155"/>
          <p:cNvSpPr/>
          <p:nvPr/>
        </p:nvSpPr>
        <p:spPr>
          <a:xfrm>
            <a:off x="1971644" y="4543436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7" name="Oval 156"/>
          <p:cNvSpPr/>
          <p:nvPr/>
        </p:nvSpPr>
        <p:spPr>
          <a:xfrm>
            <a:off x="2124044" y="4257684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8" name="Oval 157"/>
          <p:cNvSpPr/>
          <p:nvPr/>
        </p:nvSpPr>
        <p:spPr>
          <a:xfrm>
            <a:off x="2143108" y="4938722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9" name="Oval 158"/>
          <p:cNvSpPr/>
          <p:nvPr/>
        </p:nvSpPr>
        <p:spPr>
          <a:xfrm>
            <a:off x="1695432" y="4829188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0" name="Oval 159"/>
          <p:cNvSpPr/>
          <p:nvPr/>
        </p:nvSpPr>
        <p:spPr>
          <a:xfrm>
            <a:off x="1847832" y="4981588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1" name="Oval 160"/>
          <p:cNvSpPr/>
          <p:nvPr/>
        </p:nvSpPr>
        <p:spPr>
          <a:xfrm>
            <a:off x="1571604" y="4686312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2" name="Oval 161"/>
          <p:cNvSpPr/>
          <p:nvPr/>
        </p:nvSpPr>
        <p:spPr>
          <a:xfrm>
            <a:off x="1357290" y="4795846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3" name="Oval 162"/>
          <p:cNvSpPr/>
          <p:nvPr/>
        </p:nvSpPr>
        <p:spPr>
          <a:xfrm>
            <a:off x="1819244" y="4614874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4" name="Oval 163"/>
          <p:cNvSpPr/>
          <p:nvPr/>
        </p:nvSpPr>
        <p:spPr>
          <a:xfrm>
            <a:off x="1971644" y="4829188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5" name="Oval 164"/>
          <p:cNvSpPr/>
          <p:nvPr/>
        </p:nvSpPr>
        <p:spPr>
          <a:xfrm>
            <a:off x="2124044" y="4543436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6" name="Oval 165"/>
          <p:cNvSpPr/>
          <p:nvPr/>
        </p:nvSpPr>
        <p:spPr>
          <a:xfrm>
            <a:off x="6053150" y="4357694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9" name="Oval 168"/>
          <p:cNvSpPr/>
          <p:nvPr/>
        </p:nvSpPr>
        <p:spPr>
          <a:xfrm>
            <a:off x="5929322" y="4214818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0" name="Oval 169"/>
          <p:cNvSpPr/>
          <p:nvPr/>
        </p:nvSpPr>
        <p:spPr>
          <a:xfrm>
            <a:off x="7429520" y="4324352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1" name="Oval 170"/>
          <p:cNvSpPr/>
          <p:nvPr/>
        </p:nvSpPr>
        <p:spPr>
          <a:xfrm>
            <a:off x="5715008" y="4324352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2" name="Oval 171"/>
          <p:cNvSpPr/>
          <p:nvPr/>
        </p:nvSpPr>
        <p:spPr>
          <a:xfrm>
            <a:off x="7715272" y="4429132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3" name="Oval 172"/>
          <p:cNvSpPr/>
          <p:nvPr/>
        </p:nvSpPr>
        <p:spPr>
          <a:xfrm>
            <a:off x="7786710" y="4629152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4" name="Oval 173"/>
          <p:cNvSpPr/>
          <p:nvPr/>
        </p:nvSpPr>
        <p:spPr>
          <a:xfrm>
            <a:off x="7858148" y="4781552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5" name="Oval 174"/>
          <p:cNvSpPr/>
          <p:nvPr/>
        </p:nvSpPr>
        <p:spPr>
          <a:xfrm>
            <a:off x="7786710" y="4933952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6" name="Oval 175"/>
          <p:cNvSpPr/>
          <p:nvPr/>
        </p:nvSpPr>
        <p:spPr>
          <a:xfrm>
            <a:off x="6786578" y="4143380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7" name="Oval 176"/>
          <p:cNvSpPr/>
          <p:nvPr/>
        </p:nvSpPr>
        <p:spPr>
          <a:xfrm>
            <a:off x="7572396" y="5238752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8" name="Oval 177"/>
          <p:cNvSpPr/>
          <p:nvPr/>
        </p:nvSpPr>
        <p:spPr>
          <a:xfrm>
            <a:off x="6176962" y="4143380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9" name="Oval 178"/>
          <p:cNvSpPr/>
          <p:nvPr/>
        </p:nvSpPr>
        <p:spPr>
          <a:xfrm>
            <a:off x="6329362" y="4357694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0" name="Oval 179"/>
          <p:cNvSpPr/>
          <p:nvPr/>
        </p:nvSpPr>
        <p:spPr>
          <a:xfrm>
            <a:off x="6481762" y="4071942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1" name="Oval 180"/>
          <p:cNvSpPr/>
          <p:nvPr/>
        </p:nvSpPr>
        <p:spPr>
          <a:xfrm>
            <a:off x="7215206" y="5286388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2" name="Oval 181"/>
          <p:cNvSpPr/>
          <p:nvPr/>
        </p:nvSpPr>
        <p:spPr>
          <a:xfrm>
            <a:off x="6786562" y="4857760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3" name="Oval 182"/>
          <p:cNvSpPr/>
          <p:nvPr/>
        </p:nvSpPr>
        <p:spPr>
          <a:xfrm>
            <a:off x="6938962" y="5214950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8" name="Oval 187"/>
          <p:cNvSpPr/>
          <p:nvPr/>
        </p:nvSpPr>
        <p:spPr>
          <a:xfrm>
            <a:off x="5429256" y="4610104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9" name="Oval 188"/>
          <p:cNvSpPr/>
          <p:nvPr/>
        </p:nvSpPr>
        <p:spPr>
          <a:xfrm>
            <a:off x="6500826" y="4429132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2" name="Oval 191"/>
          <p:cNvSpPr/>
          <p:nvPr/>
        </p:nvSpPr>
        <p:spPr>
          <a:xfrm>
            <a:off x="6196010" y="4357694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3" name="Oval 192"/>
          <p:cNvSpPr/>
          <p:nvPr/>
        </p:nvSpPr>
        <p:spPr>
          <a:xfrm>
            <a:off x="6500810" y="5143512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4" name="Oval 193"/>
          <p:cNvSpPr/>
          <p:nvPr/>
        </p:nvSpPr>
        <p:spPr>
          <a:xfrm>
            <a:off x="6767530" y="4429132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5" name="Oval 194"/>
          <p:cNvSpPr/>
          <p:nvPr/>
        </p:nvSpPr>
        <p:spPr>
          <a:xfrm>
            <a:off x="6919930" y="4581532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6" name="Oval 195"/>
          <p:cNvSpPr/>
          <p:nvPr/>
        </p:nvSpPr>
        <p:spPr>
          <a:xfrm>
            <a:off x="7072330" y="4733932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7" name="Oval 196"/>
          <p:cNvSpPr/>
          <p:nvPr/>
        </p:nvSpPr>
        <p:spPr>
          <a:xfrm>
            <a:off x="6643702" y="4286256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8" name="Oval 197"/>
          <p:cNvSpPr/>
          <p:nvPr/>
        </p:nvSpPr>
        <p:spPr>
          <a:xfrm>
            <a:off x="6429388" y="4395790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9" name="Oval 198"/>
          <p:cNvSpPr/>
          <p:nvPr/>
        </p:nvSpPr>
        <p:spPr>
          <a:xfrm>
            <a:off x="7500958" y="4214818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0" name="Oval 199"/>
          <p:cNvSpPr/>
          <p:nvPr/>
        </p:nvSpPr>
        <p:spPr>
          <a:xfrm>
            <a:off x="6891342" y="4214818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1" name="Oval 200"/>
          <p:cNvSpPr/>
          <p:nvPr/>
        </p:nvSpPr>
        <p:spPr>
          <a:xfrm>
            <a:off x="7043742" y="4429132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2" name="Oval 201"/>
          <p:cNvSpPr/>
          <p:nvPr/>
        </p:nvSpPr>
        <p:spPr>
          <a:xfrm>
            <a:off x="7196142" y="4143380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3" name="Oval 202"/>
          <p:cNvSpPr/>
          <p:nvPr/>
        </p:nvSpPr>
        <p:spPr>
          <a:xfrm>
            <a:off x="7500942" y="4929198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4" name="Oval 203"/>
          <p:cNvSpPr/>
          <p:nvPr/>
        </p:nvSpPr>
        <p:spPr>
          <a:xfrm>
            <a:off x="6919930" y="4714884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5" name="Oval 204"/>
          <p:cNvSpPr/>
          <p:nvPr/>
        </p:nvSpPr>
        <p:spPr>
          <a:xfrm>
            <a:off x="7072330" y="4867284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6" name="Oval 205"/>
          <p:cNvSpPr/>
          <p:nvPr/>
        </p:nvSpPr>
        <p:spPr>
          <a:xfrm>
            <a:off x="7224730" y="5019684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7" name="Oval 206"/>
          <p:cNvSpPr/>
          <p:nvPr/>
        </p:nvSpPr>
        <p:spPr>
          <a:xfrm>
            <a:off x="6796102" y="4572008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9" name="Oval 208"/>
          <p:cNvSpPr/>
          <p:nvPr/>
        </p:nvSpPr>
        <p:spPr>
          <a:xfrm>
            <a:off x="7653358" y="4500570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0" name="Oval 209"/>
          <p:cNvSpPr/>
          <p:nvPr/>
        </p:nvSpPr>
        <p:spPr>
          <a:xfrm>
            <a:off x="7043742" y="4500570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1" name="Oval 210"/>
          <p:cNvSpPr/>
          <p:nvPr/>
        </p:nvSpPr>
        <p:spPr>
          <a:xfrm>
            <a:off x="7196142" y="4714884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2" name="Oval 211"/>
          <p:cNvSpPr/>
          <p:nvPr/>
        </p:nvSpPr>
        <p:spPr>
          <a:xfrm>
            <a:off x="7348542" y="4429132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3" name="Oval 212"/>
          <p:cNvSpPr/>
          <p:nvPr/>
        </p:nvSpPr>
        <p:spPr>
          <a:xfrm>
            <a:off x="7653342" y="5214950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4" name="Oval 213"/>
          <p:cNvSpPr/>
          <p:nvPr/>
        </p:nvSpPr>
        <p:spPr>
          <a:xfrm>
            <a:off x="6553216" y="5072074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5" name="Oval 214"/>
          <p:cNvSpPr/>
          <p:nvPr/>
        </p:nvSpPr>
        <p:spPr>
          <a:xfrm>
            <a:off x="6705616" y="5224474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6" name="Oval 215"/>
          <p:cNvSpPr/>
          <p:nvPr/>
        </p:nvSpPr>
        <p:spPr>
          <a:xfrm>
            <a:off x="6858016" y="5376874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7" name="Oval 216"/>
          <p:cNvSpPr/>
          <p:nvPr/>
        </p:nvSpPr>
        <p:spPr>
          <a:xfrm>
            <a:off x="6429388" y="4929198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8" name="Oval 217"/>
          <p:cNvSpPr/>
          <p:nvPr/>
        </p:nvSpPr>
        <p:spPr>
          <a:xfrm>
            <a:off x="6215074" y="5038732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9" name="Oval 218"/>
          <p:cNvSpPr/>
          <p:nvPr/>
        </p:nvSpPr>
        <p:spPr>
          <a:xfrm>
            <a:off x="7286644" y="4857760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0" name="Oval 219"/>
          <p:cNvSpPr/>
          <p:nvPr/>
        </p:nvSpPr>
        <p:spPr>
          <a:xfrm>
            <a:off x="6677028" y="4857760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1" name="Oval 220"/>
          <p:cNvSpPr/>
          <p:nvPr/>
        </p:nvSpPr>
        <p:spPr>
          <a:xfrm>
            <a:off x="6829428" y="5072074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2" name="Oval 221"/>
          <p:cNvSpPr/>
          <p:nvPr/>
        </p:nvSpPr>
        <p:spPr>
          <a:xfrm>
            <a:off x="6981828" y="4786322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3" name="Oval 222"/>
          <p:cNvSpPr/>
          <p:nvPr/>
        </p:nvSpPr>
        <p:spPr>
          <a:xfrm>
            <a:off x="7429520" y="5072074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4" name="Oval 223"/>
          <p:cNvSpPr/>
          <p:nvPr/>
        </p:nvSpPr>
        <p:spPr>
          <a:xfrm>
            <a:off x="5767398" y="4929198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5" name="Oval 224"/>
          <p:cNvSpPr/>
          <p:nvPr/>
        </p:nvSpPr>
        <p:spPr>
          <a:xfrm>
            <a:off x="5919798" y="5081598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6" name="Oval 225"/>
          <p:cNvSpPr/>
          <p:nvPr/>
        </p:nvSpPr>
        <p:spPr>
          <a:xfrm>
            <a:off x="6072198" y="5233998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8" name="Oval 227"/>
          <p:cNvSpPr/>
          <p:nvPr/>
        </p:nvSpPr>
        <p:spPr>
          <a:xfrm>
            <a:off x="5429256" y="4895856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3" name="Oval 232"/>
          <p:cNvSpPr/>
          <p:nvPr/>
        </p:nvSpPr>
        <p:spPr>
          <a:xfrm>
            <a:off x="6500810" y="5429264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5" name="Oval 234"/>
          <p:cNvSpPr/>
          <p:nvPr/>
        </p:nvSpPr>
        <p:spPr>
          <a:xfrm>
            <a:off x="6519890" y="4857760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7" name="Oval 236"/>
          <p:cNvSpPr/>
          <p:nvPr/>
        </p:nvSpPr>
        <p:spPr>
          <a:xfrm>
            <a:off x="6643702" y="4705360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8" name="Oval 237"/>
          <p:cNvSpPr/>
          <p:nvPr/>
        </p:nvSpPr>
        <p:spPr>
          <a:xfrm>
            <a:off x="6081738" y="4991112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9" name="Oval 238"/>
          <p:cNvSpPr/>
          <p:nvPr/>
        </p:nvSpPr>
        <p:spPr>
          <a:xfrm>
            <a:off x="6234138" y="5143512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0" name="Oval 239"/>
          <p:cNvSpPr/>
          <p:nvPr/>
        </p:nvSpPr>
        <p:spPr>
          <a:xfrm>
            <a:off x="6386538" y="5295912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2" name="Oval 241"/>
          <p:cNvSpPr/>
          <p:nvPr/>
        </p:nvSpPr>
        <p:spPr>
          <a:xfrm>
            <a:off x="5743596" y="4957770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4" name="Oval 243"/>
          <p:cNvSpPr/>
          <p:nvPr/>
        </p:nvSpPr>
        <p:spPr>
          <a:xfrm>
            <a:off x="6357950" y="4991112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6" name="Oval 245"/>
          <p:cNvSpPr/>
          <p:nvPr/>
        </p:nvSpPr>
        <p:spPr>
          <a:xfrm>
            <a:off x="6529414" y="5386398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7" name="Oval 246"/>
          <p:cNvSpPr/>
          <p:nvPr/>
        </p:nvSpPr>
        <p:spPr>
          <a:xfrm>
            <a:off x="6081738" y="5276864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8" name="Oval 247"/>
          <p:cNvSpPr/>
          <p:nvPr/>
        </p:nvSpPr>
        <p:spPr>
          <a:xfrm>
            <a:off x="6234138" y="5429264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9" name="Oval 248"/>
          <p:cNvSpPr/>
          <p:nvPr/>
        </p:nvSpPr>
        <p:spPr>
          <a:xfrm>
            <a:off x="5957910" y="5133988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0" name="Oval 249"/>
          <p:cNvSpPr/>
          <p:nvPr/>
        </p:nvSpPr>
        <p:spPr>
          <a:xfrm>
            <a:off x="5743596" y="5243522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1" name="Oval 250"/>
          <p:cNvSpPr/>
          <p:nvPr/>
        </p:nvSpPr>
        <p:spPr>
          <a:xfrm>
            <a:off x="6205550" y="5062550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2" name="Oval 251"/>
          <p:cNvSpPr/>
          <p:nvPr/>
        </p:nvSpPr>
        <p:spPr>
          <a:xfrm>
            <a:off x="6357950" y="5276864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3" name="Oval 252"/>
          <p:cNvSpPr/>
          <p:nvPr/>
        </p:nvSpPr>
        <p:spPr>
          <a:xfrm>
            <a:off x="6510350" y="4991112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4" name="Oval 253"/>
          <p:cNvSpPr/>
          <p:nvPr/>
        </p:nvSpPr>
        <p:spPr>
          <a:xfrm>
            <a:off x="7439060" y="4391036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5" name="Oval 254"/>
          <p:cNvSpPr/>
          <p:nvPr/>
        </p:nvSpPr>
        <p:spPr>
          <a:xfrm>
            <a:off x="7591460" y="4543436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6" name="Oval 255"/>
          <p:cNvSpPr/>
          <p:nvPr/>
        </p:nvSpPr>
        <p:spPr>
          <a:xfrm>
            <a:off x="7100918" y="4357694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7" name="Oval 256"/>
          <p:cNvSpPr/>
          <p:nvPr/>
        </p:nvSpPr>
        <p:spPr>
          <a:xfrm>
            <a:off x="7715272" y="4391036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8" name="Oval 257"/>
          <p:cNvSpPr/>
          <p:nvPr/>
        </p:nvSpPr>
        <p:spPr>
          <a:xfrm>
            <a:off x="7153308" y="4676788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9" name="Oval 258"/>
          <p:cNvSpPr/>
          <p:nvPr/>
        </p:nvSpPr>
        <p:spPr>
          <a:xfrm>
            <a:off x="7305708" y="4829188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0" name="Oval 259"/>
          <p:cNvSpPr/>
          <p:nvPr/>
        </p:nvSpPr>
        <p:spPr>
          <a:xfrm>
            <a:off x="7458108" y="4981588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1" name="Oval 260"/>
          <p:cNvSpPr/>
          <p:nvPr/>
        </p:nvSpPr>
        <p:spPr>
          <a:xfrm>
            <a:off x="7029480" y="4533912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2" name="Oval 261"/>
          <p:cNvSpPr/>
          <p:nvPr/>
        </p:nvSpPr>
        <p:spPr>
          <a:xfrm>
            <a:off x="6815166" y="4643446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3" name="Oval 262"/>
          <p:cNvSpPr/>
          <p:nvPr/>
        </p:nvSpPr>
        <p:spPr>
          <a:xfrm>
            <a:off x="7277120" y="4462474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4" name="Oval 263"/>
          <p:cNvSpPr/>
          <p:nvPr/>
        </p:nvSpPr>
        <p:spPr>
          <a:xfrm>
            <a:off x="7429520" y="4676788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5" name="Oval 264"/>
          <p:cNvSpPr/>
          <p:nvPr/>
        </p:nvSpPr>
        <p:spPr>
          <a:xfrm>
            <a:off x="7581920" y="4391036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6" name="Oval 265"/>
          <p:cNvSpPr/>
          <p:nvPr/>
        </p:nvSpPr>
        <p:spPr>
          <a:xfrm>
            <a:off x="7600984" y="5072074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7" name="Oval 266"/>
          <p:cNvSpPr/>
          <p:nvPr/>
        </p:nvSpPr>
        <p:spPr>
          <a:xfrm>
            <a:off x="7153308" y="4962540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8" name="Oval 267"/>
          <p:cNvSpPr/>
          <p:nvPr/>
        </p:nvSpPr>
        <p:spPr>
          <a:xfrm>
            <a:off x="7305708" y="5114940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9" name="Oval 268"/>
          <p:cNvSpPr/>
          <p:nvPr/>
        </p:nvSpPr>
        <p:spPr>
          <a:xfrm>
            <a:off x="7029480" y="4819664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0" name="Oval 269"/>
          <p:cNvSpPr/>
          <p:nvPr/>
        </p:nvSpPr>
        <p:spPr>
          <a:xfrm>
            <a:off x="6815166" y="4929198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1" name="Oval 270"/>
          <p:cNvSpPr/>
          <p:nvPr/>
        </p:nvSpPr>
        <p:spPr>
          <a:xfrm>
            <a:off x="7277120" y="4748226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2" name="Oval 271"/>
          <p:cNvSpPr/>
          <p:nvPr/>
        </p:nvSpPr>
        <p:spPr>
          <a:xfrm>
            <a:off x="7429520" y="4962540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3" name="Oval 272"/>
          <p:cNvSpPr/>
          <p:nvPr/>
        </p:nvSpPr>
        <p:spPr>
          <a:xfrm>
            <a:off x="7581920" y="4676788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4" name="Oval 273"/>
          <p:cNvSpPr/>
          <p:nvPr/>
        </p:nvSpPr>
        <p:spPr>
          <a:xfrm>
            <a:off x="6910406" y="4105284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5" name="Oval 274"/>
          <p:cNvSpPr/>
          <p:nvPr/>
        </p:nvSpPr>
        <p:spPr>
          <a:xfrm>
            <a:off x="7062806" y="4257684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6" name="Oval 275"/>
          <p:cNvSpPr/>
          <p:nvPr/>
        </p:nvSpPr>
        <p:spPr>
          <a:xfrm>
            <a:off x="6572264" y="4071942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7" name="Oval 276"/>
          <p:cNvSpPr/>
          <p:nvPr/>
        </p:nvSpPr>
        <p:spPr>
          <a:xfrm>
            <a:off x="7186618" y="4105284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8" name="Oval 277"/>
          <p:cNvSpPr/>
          <p:nvPr/>
        </p:nvSpPr>
        <p:spPr>
          <a:xfrm>
            <a:off x="6624654" y="4391036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9" name="Oval 278"/>
          <p:cNvSpPr/>
          <p:nvPr/>
        </p:nvSpPr>
        <p:spPr>
          <a:xfrm>
            <a:off x="6777054" y="4543436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0" name="Oval 279"/>
          <p:cNvSpPr/>
          <p:nvPr/>
        </p:nvSpPr>
        <p:spPr>
          <a:xfrm>
            <a:off x="6929454" y="4695836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1" name="Oval 280"/>
          <p:cNvSpPr/>
          <p:nvPr/>
        </p:nvSpPr>
        <p:spPr>
          <a:xfrm>
            <a:off x="6500826" y="4248160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2" name="Oval 281"/>
          <p:cNvSpPr/>
          <p:nvPr/>
        </p:nvSpPr>
        <p:spPr>
          <a:xfrm>
            <a:off x="6286512" y="4357694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3" name="Oval 282"/>
          <p:cNvSpPr/>
          <p:nvPr/>
        </p:nvSpPr>
        <p:spPr>
          <a:xfrm>
            <a:off x="6748466" y="4176722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4" name="Oval 283"/>
          <p:cNvSpPr/>
          <p:nvPr/>
        </p:nvSpPr>
        <p:spPr>
          <a:xfrm>
            <a:off x="6900866" y="4391036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5" name="Oval 284"/>
          <p:cNvSpPr/>
          <p:nvPr/>
        </p:nvSpPr>
        <p:spPr>
          <a:xfrm>
            <a:off x="7053266" y="4105284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6" name="Oval 285"/>
          <p:cNvSpPr/>
          <p:nvPr/>
        </p:nvSpPr>
        <p:spPr>
          <a:xfrm>
            <a:off x="7072330" y="4786322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8" name="Oval 287"/>
          <p:cNvSpPr/>
          <p:nvPr/>
        </p:nvSpPr>
        <p:spPr>
          <a:xfrm>
            <a:off x="6777054" y="4829188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1" name="Oval 290"/>
          <p:cNvSpPr/>
          <p:nvPr/>
        </p:nvSpPr>
        <p:spPr>
          <a:xfrm>
            <a:off x="6748466" y="4462474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2" name="Oval 291"/>
          <p:cNvSpPr/>
          <p:nvPr/>
        </p:nvSpPr>
        <p:spPr>
          <a:xfrm>
            <a:off x="6900866" y="4676788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3" name="Oval 292"/>
          <p:cNvSpPr/>
          <p:nvPr/>
        </p:nvSpPr>
        <p:spPr>
          <a:xfrm>
            <a:off x="7053266" y="4391036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4" name="Oval 293"/>
          <p:cNvSpPr/>
          <p:nvPr/>
        </p:nvSpPr>
        <p:spPr>
          <a:xfrm>
            <a:off x="6196026" y="4257684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5" name="Oval 294"/>
          <p:cNvSpPr/>
          <p:nvPr/>
        </p:nvSpPr>
        <p:spPr>
          <a:xfrm>
            <a:off x="6348426" y="4410084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6" name="Oval 295"/>
          <p:cNvSpPr/>
          <p:nvPr/>
        </p:nvSpPr>
        <p:spPr>
          <a:xfrm>
            <a:off x="5857884" y="4224342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7" name="Oval 296"/>
          <p:cNvSpPr/>
          <p:nvPr/>
        </p:nvSpPr>
        <p:spPr>
          <a:xfrm>
            <a:off x="6472238" y="4257684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1" name="Oval 300"/>
          <p:cNvSpPr/>
          <p:nvPr/>
        </p:nvSpPr>
        <p:spPr>
          <a:xfrm>
            <a:off x="5786446" y="4400560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2" name="Oval 301"/>
          <p:cNvSpPr/>
          <p:nvPr/>
        </p:nvSpPr>
        <p:spPr>
          <a:xfrm>
            <a:off x="5572132" y="4510094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3" name="Oval 302"/>
          <p:cNvSpPr/>
          <p:nvPr/>
        </p:nvSpPr>
        <p:spPr>
          <a:xfrm>
            <a:off x="6034086" y="4329122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5" name="Oval 304"/>
          <p:cNvSpPr/>
          <p:nvPr/>
        </p:nvSpPr>
        <p:spPr>
          <a:xfrm>
            <a:off x="6338886" y="4257684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6" name="Oval 305"/>
          <p:cNvSpPr/>
          <p:nvPr/>
        </p:nvSpPr>
        <p:spPr>
          <a:xfrm>
            <a:off x="6357950" y="4938722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8" name="Oval 307"/>
          <p:cNvSpPr/>
          <p:nvPr/>
        </p:nvSpPr>
        <p:spPr>
          <a:xfrm>
            <a:off x="6062674" y="4981588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0" name="Oval 309"/>
          <p:cNvSpPr/>
          <p:nvPr/>
        </p:nvSpPr>
        <p:spPr>
          <a:xfrm>
            <a:off x="5572132" y="4795846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4" name="Oval 313"/>
          <p:cNvSpPr/>
          <p:nvPr/>
        </p:nvSpPr>
        <p:spPr>
          <a:xfrm>
            <a:off x="5929322" y="4643446"/>
            <a:ext cx="428628" cy="14287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5" name="TextBox 314"/>
          <p:cNvSpPr txBox="1"/>
          <p:nvPr/>
        </p:nvSpPr>
        <p:spPr>
          <a:xfrm>
            <a:off x="4143372" y="3857628"/>
            <a:ext cx="178595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fungus</a:t>
            </a:r>
          </a:p>
          <a:p>
            <a:endParaRPr lang="en-GB" b="1" dirty="0" smtClean="0"/>
          </a:p>
          <a:p>
            <a:endParaRPr lang="en-GB" b="1" dirty="0" smtClean="0"/>
          </a:p>
          <a:p>
            <a:endParaRPr lang="en-GB" b="1" dirty="0" smtClean="0"/>
          </a:p>
          <a:p>
            <a:endParaRPr lang="en-GB" b="1" dirty="0" smtClean="0"/>
          </a:p>
          <a:p>
            <a:endParaRPr lang="en-GB" b="1" dirty="0" smtClean="0"/>
          </a:p>
          <a:p>
            <a:r>
              <a:rPr lang="en-GB" b="1" dirty="0" smtClean="0"/>
              <a:t>‘clear zone’</a:t>
            </a:r>
            <a:endParaRPr lang="en-GB" b="1" dirty="0"/>
          </a:p>
        </p:txBody>
      </p:sp>
      <p:cxnSp>
        <p:nvCxnSpPr>
          <p:cNvPr id="317" name="Straight Arrow Connector 316"/>
          <p:cNvCxnSpPr>
            <a:endCxn id="314" idx="1"/>
          </p:cNvCxnSpPr>
          <p:nvPr/>
        </p:nvCxnSpPr>
        <p:spPr>
          <a:xfrm>
            <a:off x="4929190" y="4143380"/>
            <a:ext cx="1062903" cy="52099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1" name="Straight Arrow Connector 320"/>
          <p:cNvCxnSpPr>
            <a:endCxn id="315" idx="3"/>
          </p:cNvCxnSpPr>
          <p:nvPr/>
        </p:nvCxnSpPr>
        <p:spPr>
          <a:xfrm rot="5400000" flipH="1" flipV="1">
            <a:off x="5258427" y="4901245"/>
            <a:ext cx="698849" cy="64294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3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9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8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0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3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6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9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5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8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1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4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0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3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6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9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2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5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8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1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4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7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0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3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6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9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2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5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8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1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4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7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0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3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6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9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2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5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8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1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4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7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0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3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6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9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2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5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8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1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4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7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0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3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6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9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2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5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8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1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4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7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0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3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6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9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2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5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8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1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4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7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0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3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6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9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2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5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8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1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4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7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0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3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6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9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0" fill="hold">
                      <p:stCondLst>
                        <p:cond delay="indefinite"/>
                      </p:stCondLst>
                      <p:childTnLst>
                        <p:par>
                          <p:cTn id="461" fill="hold">
                            <p:stCondLst>
                              <p:cond delay="0"/>
                            </p:stCondLst>
                            <p:childTnLst>
                              <p:par>
                                <p:cTn id="46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5" fill="hold">
                      <p:stCondLst>
                        <p:cond delay="indefinite"/>
                      </p:stCondLst>
                      <p:childTnLst>
                        <p:par>
                          <p:cTn id="466" fill="hold">
                            <p:stCondLst>
                              <p:cond delay="0"/>
                            </p:stCondLst>
                            <p:childTnLst>
                              <p:par>
                                <p:cTn id="46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2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5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8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1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4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7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0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3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6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9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2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5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8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1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4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7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0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3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6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9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2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5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8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1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4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7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0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3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6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9" dur="5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2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5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8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1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4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7"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0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3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6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9" dur="5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2"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5" dur="5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8" dur="5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1" dur="5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4" dur="5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7" dur="5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0" dur="5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3" dur="5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6"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9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2" dur="5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5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8" dur="5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1" dur="5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4" dur="5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7" dur="5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0" dur="5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3" dur="5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6" dur="5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9" dur="5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2" dur="5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5" dur="5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8" dur="5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61" dur="5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64" dur="5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67" dur="5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0" dur="5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3" dur="5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6" dur="5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9" dur="500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82" dur="500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85" dur="5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88" dur="5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91" dur="500"/>
                                        <p:tgtEl>
                                          <p:spTgt spid="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94" dur="50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97" dur="500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00" dur="5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03" dur="500"/>
                                        <p:tgtEl>
                                          <p:spTgt spid="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06" dur="5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09" dur="500"/>
                                        <p:tgtEl>
                                          <p:spTgt spid="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12" dur="500"/>
                                        <p:tgtEl>
                                          <p:spTgt spid="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15" dur="500"/>
                                        <p:tgtEl>
                                          <p:spTgt spid="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18" dur="500"/>
                                        <p:tgtEl>
                                          <p:spTgt spid="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1" dur="500"/>
                                        <p:tgtEl>
                                          <p:spTgt spid="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4" dur="500"/>
                                        <p:tgtEl>
                                          <p:spTgt spid="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7" dur="500"/>
                                        <p:tgtEl>
                                          <p:spTgt spid="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30" dur="500"/>
                                        <p:tgtEl>
                                          <p:spTgt spid="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33" dur="500"/>
                                        <p:tgtEl>
                                          <p:spTgt spid="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36" dur="500"/>
                                        <p:tgtEl>
                                          <p:spTgt spid="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39" dur="500"/>
                                        <p:tgtEl>
                                          <p:spTgt spid="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42" dur="500"/>
                                        <p:tgtEl>
                                          <p:spTgt spid="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45" dur="500"/>
                                        <p:tgtEl>
                                          <p:spTgt spid="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48" dur="500"/>
                                        <p:tgtEl>
                                          <p:spTgt spid="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51" dur="500"/>
                                        <p:tgtEl>
                                          <p:spTgt spid="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54" dur="500"/>
                                        <p:tgtEl>
                                          <p:spTgt spid="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57" dur="500"/>
                                        <p:tgtEl>
                                          <p:spTgt spid="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60" dur="500"/>
                                        <p:tgtEl>
                                          <p:spTgt spid="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63" dur="500"/>
                                        <p:tgtEl>
                                          <p:spTgt spid="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66" dur="500"/>
                                        <p:tgtEl>
                                          <p:spTgt spid="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69" dur="500"/>
                                        <p:tgtEl>
                                          <p:spTgt spid="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2" dur="500"/>
                                        <p:tgtEl>
                                          <p:spTgt spid="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5" dur="500"/>
                                        <p:tgtEl>
                                          <p:spTgt spid="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8" dur="500"/>
                                        <p:tgtEl>
                                          <p:spTgt spid="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81" dur="500"/>
                                        <p:tgtEl>
                                          <p:spTgt spid="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84" dur="500"/>
                                        <p:tgtEl>
                                          <p:spTgt spid="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87" dur="500"/>
                                        <p:tgtEl>
                                          <p:spTgt spid="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90" dur="500"/>
                                        <p:tgtEl>
                                          <p:spTgt spid="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93" dur="500"/>
                                        <p:tgtEl>
                                          <p:spTgt spid="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96" dur="500"/>
                                        <p:tgtEl>
                                          <p:spTgt spid="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99" dur="500"/>
                                        <p:tgtEl>
                                          <p:spTgt spid="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02" dur="500"/>
                                        <p:tgtEl>
                                          <p:spTgt spid="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05" dur="500"/>
                                        <p:tgtEl>
                                          <p:spTgt spid="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08" dur="500"/>
                                        <p:tgtEl>
                                          <p:spTgt spid="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11" dur="500"/>
                                        <p:tgtEl>
                                          <p:spTgt spid="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14" dur="500"/>
                                        <p:tgtEl>
                                          <p:spTgt spid="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17" dur="500"/>
                                        <p:tgtEl>
                                          <p:spTgt spid="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0" dur="500"/>
                                        <p:tgtEl>
                                          <p:spTgt spid="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3" dur="500"/>
                                        <p:tgtEl>
                                          <p:spTgt spid="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7" fill="hold">
                      <p:stCondLst>
                        <p:cond delay="indefinite"/>
                      </p:stCondLst>
                      <p:childTnLst>
                        <p:par>
                          <p:cTn id="828" fill="hold">
                            <p:stCondLst>
                              <p:cond delay="0"/>
                            </p:stCondLst>
                            <p:childTnLst>
                              <p:par>
                                <p:cTn id="82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3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2" fill="hold">
                      <p:stCondLst>
                        <p:cond delay="indefinite"/>
                      </p:stCondLst>
                      <p:childTnLst>
                        <p:par>
                          <p:cTn id="833" fill="hold">
                            <p:stCondLst>
                              <p:cond delay="0"/>
                            </p:stCondLst>
                            <p:childTnLst>
                              <p:par>
                                <p:cTn id="83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36" dur="500"/>
                                        <p:tgtEl>
                                          <p:spTgt spid="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39" dur="500"/>
                                        <p:tgtEl>
                                          <p:spTgt spid="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42" dur="500"/>
                                        <p:tgtEl>
                                          <p:spTgt spid="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/>
      <p:bldP spid="17" grpId="0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19" grpId="0" animBg="1"/>
      <p:bldP spid="120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126" grpId="0" animBg="1"/>
      <p:bldP spid="127" grpId="0" animBg="1"/>
      <p:bldP spid="128" grpId="0" animBg="1"/>
      <p:bldP spid="129" grpId="0" animBg="1"/>
      <p:bldP spid="130" grpId="0" animBg="1"/>
      <p:bldP spid="131" grpId="0" animBg="1"/>
      <p:bldP spid="132" grpId="0" animBg="1"/>
      <p:bldP spid="133" grpId="0" animBg="1"/>
      <p:bldP spid="134" grpId="0" animBg="1"/>
      <p:bldP spid="135" grpId="0" animBg="1"/>
      <p:bldP spid="136" grpId="0" animBg="1"/>
      <p:bldP spid="137" grpId="0" animBg="1"/>
      <p:bldP spid="138" grpId="0" animBg="1"/>
      <p:bldP spid="139" grpId="0" animBg="1"/>
      <p:bldP spid="140" grpId="0" animBg="1"/>
      <p:bldP spid="141" grpId="0" animBg="1"/>
      <p:bldP spid="142" grpId="0" animBg="1"/>
      <p:bldP spid="143" grpId="0" animBg="1"/>
      <p:bldP spid="144" grpId="0" animBg="1"/>
      <p:bldP spid="145" grpId="0" animBg="1"/>
      <p:bldP spid="146" grpId="0" animBg="1"/>
      <p:bldP spid="147" grpId="0" animBg="1"/>
      <p:bldP spid="148" grpId="0" animBg="1"/>
      <p:bldP spid="149" grpId="0" animBg="1"/>
      <p:bldP spid="150" grpId="0" animBg="1"/>
      <p:bldP spid="151" grpId="0" animBg="1"/>
      <p:bldP spid="152" grpId="0" animBg="1"/>
      <p:bldP spid="153" grpId="0" animBg="1"/>
      <p:bldP spid="154" grpId="0" animBg="1"/>
      <p:bldP spid="155" grpId="0" animBg="1"/>
      <p:bldP spid="156" grpId="0" animBg="1"/>
      <p:bldP spid="157" grpId="0" animBg="1"/>
      <p:bldP spid="158" grpId="0" animBg="1"/>
      <p:bldP spid="159" grpId="0" animBg="1"/>
      <p:bldP spid="160" grpId="0" animBg="1"/>
      <p:bldP spid="161" grpId="0" animBg="1"/>
      <p:bldP spid="162" grpId="0" animBg="1"/>
      <p:bldP spid="163" grpId="0" animBg="1"/>
      <p:bldP spid="164" grpId="0" animBg="1"/>
      <p:bldP spid="165" grpId="0" animBg="1"/>
      <p:bldP spid="166" grpId="0" animBg="1"/>
      <p:bldP spid="169" grpId="0" animBg="1"/>
      <p:bldP spid="170" grpId="0" animBg="1"/>
      <p:bldP spid="171" grpId="0" animBg="1"/>
      <p:bldP spid="172" grpId="0" animBg="1"/>
      <p:bldP spid="173" grpId="0" animBg="1"/>
      <p:bldP spid="174" grpId="0" animBg="1"/>
      <p:bldP spid="175" grpId="0" animBg="1"/>
      <p:bldP spid="176" grpId="0" animBg="1"/>
      <p:bldP spid="177" grpId="0" animBg="1"/>
      <p:bldP spid="178" grpId="0" animBg="1"/>
      <p:bldP spid="179" grpId="0" animBg="1"/>
      <p:bldP spid="180" grpId="0" animBg="1"/>
      <p:bldP spid="181" grpId="0" animBg="1"/>
      <p:bldP spid="182" grpId="0" animBg="1"/>
      <p:bldP spid="183" grpId="0" animBg="1"/>
      <p:bldP spid="188" grpId="0" animBg="1"/>
      <p:bldP spid="189" grpId="0" animBg="1"/>
      <p:bldP spid="192" grpId="0" animBg="1"/>
      <p:bldP spid="193" grpId="0" animBg="1"/>
      <p:bldP spid="194" grpId="0" animBg="1"/>
      <p:bldP spid="195" grpId="0" animBg="1"/>
      <p:bldP spid="196" grpId="0" animBg="1"/>
      <p:bldP spid="197" grpId="0" animBg="1"/>
      <p:bldP spid="198" grpId="0" animBg="1"/>
      <p:bldP spid="199" grpId="0" animBg="1"/>
      <p:bldP spid="200" grpId="0" animBg="1"/>
      <p:bldP spid="201" grpId="0" animBg="1"/>
      <p:bldP spid="202" grpId="0" animBg="1"/>
      <p:bldP spid="203" grpId="0" animBg="1"/>
      <p:bldP spid="204" grpId="0" animBg="1"/>
      <p:bldP spid="205" grpId="0" animBg="1"/>
      <p:bldP spid="206" grpId="0" animBg="1"/>
      <p:bldP spid="207" grpId="0" animBg="1"/>
      <p:bldP spid="209" grpId="0" animBg="1"/>
      <p:bldP spid="210" grpId="0" animBg="1"/>
      <p:bldP spid="211" grpId="0" animBg="1"/>
      <p:bldP spid="212" grpId="0" animBg="1"/>
      <p:bldP spid="213" grpId="0" animBg="1"/>
      <p:bldP spid="214" grpId="0" animBg="1"/>
      <p:bldP spid="215" grpId="0" animBg="1"/>
      <p:bldP spid="216" grpId="0" animBg="1"/>
      <p:bldP spid="217" grpId="0" animBg="1"/>
      <p:bldP spid="218" grpId="0" animBg="1"/>
      <p:bldP spid="219" grpId="0" animBg="1"/>
      <p:bldP spid="220" grpId="0" animBg="1"/>
      <p:bldP spid="221" grpId="0" animBg="1"/>
      <p:bldP spid="222" grpId="0" animBg="1"/>
      <p:bldP spid="223" grpId="0" animBg="1"/>
      <p:bldP spid="224" grpId="0" animBg="1"/>
      <p:bldP spid="225" grpId="0" animBg="1"/>
      <p:bldP spid="226" grpId="0" animBg="1"/>
      <p:bldP spid="228" grpId="0" animBg="1"/>
      <p:bldP spid="233" grpId="0" animBg="1"/>
      <p:bldP spid="235" grpId="0" animBg="1"/>
      <p:bldP spid="237" grpId="0" animBg="1"/>
      <p:bldP spid="238" grpId="0" animBg="1"/>
      <p:bldP spid="239" grpId="0" animBg="1"/>
      <p:bldP spid="240" grpId="0" animBg="1"/>
      <p:bldP spid="242" grpId="0" animBg="1"/>
      <p:bldP spid="244" grpId="0" animBg="1"/>
      <p:bldP spid="246" grpId="0" animBg="1"/>
      <p:bldP spid="247" grpId="0" animBg="1"/>
      <p:bldP spid="248" grpId="0" animBg="1"/>
      <p:bldP spid="249" grpId="0" animBg="1"/>
      <p:bldP spid="250" grpId="0" animBg="1"/>
      <p:bldP spid="251" grpId="0" animBg="1"/>
      <p:bldP spid="252" grpId="0" animBg="1"/>
      <p:bldP spid="253" grpId="0" animBg="1"/>
      <p:bldP spid="254" grpId="0" animBg="1"/>
      <p:bldP spid="255" grpId="0" animBg="1"/>
      <p:bldP spid="256" grpId="0" animBg="1"/>
      <p:bldP spid="257" grpId="0" animBg="1"/>
      <p:bldP spid="258" grpId="0" animBg="1"/>
      <p:bldP spid="259" grpId="0" animBg="1"/>
      <p:bldP spid="260" grpId="0" animBg="1"/>
      <p:bldP spid="261" grpId="0" animBg="1"/>
      <p:bldP spid="262" grpId="0" animBg="1"/>
      <p:bldP spid="263" grpId="0" animBg="1"/>
      <p:bldP spid="264" grpId="0" animBg="1"/>
      <p:bldP spid="265" grpId="0" animBg="1"/>
      <p:bldP spid="266" grpId="0" animBg="1"/>
      <p:bldP spid="267" grpId="0" animBg="1"/>
      <p:bldP spid="268" grpId="0" animBg="1"/>
      <p:bldP spid="269" grpId="0" animBg="1"/>
      <p:bldP spid="270" grpId="0" animBg="1"/>
      <p:bldP spid="271" grpId="0" animBg="1"/>
      <p:bldP spid="272" grpId="0" animBg="1"/>
      <p:bldP spid="273" grpId="0" animBg="1"/>
      <p:bldP spid="274" grpId="0" animBg="1"/>
      <p:bldP spid="275" grpId="0" animBg="1"/>
      <p:bldP spid="276" grpId="0" animBg="1"/>
      <p:bldP spid="277" grpId="0" animBg="1"/>
      <p:bldP spid="278" grpId="0" animBg="1"/>
      <p:bldP spid="279" grpId="0" animBg="1"/>
      <p:bldP spid="280" grpId="0" animBg="1"/>
      <p:bldP spid="281" grpId="0" animBg="1"/>
      <p:bldP spid="282" grpId="0" animBg="1"/>
      <p:bldP spid="283" grpId="0" animBg="1"/>
      <p:bldP spid="284" grpId="0" animBg="1"/>
      <p:bldP spid="285" grpId="0" animBg="1"/>
      <p:bldP spid="286" grpId="0" animBg="1"/>
      <p:bldP spid="288" grpId="0" animBg="1"/>
      <p:bldP spid="291" grpId="0" animBg="1"/>
      <p:bldP spid="292" grpId="0" animBg="1"/>
      <p:bldP spid="293" grpId="0" animBg="1"/>
      <p:bldP spid="294" grpId="0" animBg="1"/>
      <p:bldP spid="295" grpId="0" animBg="1"/>
      <p:bldP spid="296" grpId="0" animBg="1"/>
      <p:bldP spid="297" grpId="0" animBg="1"/>
      <p:bldP spid="301" grpId="0" animBg="1"/>
      <p:bldP spid="302" grpId="0" animBg="1"/>
      <p:bldP spid="303" grpId="0" animBg="1"/>
      <p:bldP spid="305" grpId="0" animBg="1"/>
      <p:bldP spid="306" grpId="0" animBg="1"/>
      <p:bldP spid="308" grpId="0" animBg="1"/>
      <p:bldP spid="310" grpId="0" animBg="1"/>
      <p:bldP spid="314" grpId="0" animBg="1"/>
      <p:bldP spid="3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439718"/>
          </a:xfrm>
        </p:spPr>
        <p:txBody>
          <a:bodyPr>
            <a:normAutofit fontScale="90000"/>
          </a:bodyPr>
          <a:lstStyle/>
          <a:p>
            <a:r>
              <a:rPr lang="en-GB" sz="3600" dirty="0" smtClean="0"/>
              <a:t>Alexander Fleming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500042"/>
            <a:ext cx="8858312" cy="6215106"/>
          </a:xfrm>
        </p:spPr>
        <p:txBody>
          <a:bodyPr>
            <a:normAutofit/>
          </a:bodyPr>
          <a:lstStyle/>
          <a:p>
            <a:r>
              <a:rPr lang="en-GB" sz="2600" dirty="0" smtClean="0"/>
              <a:t>Fleming looked at the </a:t>
            </a:r>
            <a:r>
              <a:rPr lang="en-GB" sz="2600" b="1" dirty="0" smtClean="0">
                <a:solidFill>
                  <a:srgbClr val="FF0000"/>
                </a:solidFill>
              </a:rPr>
              <a:t>clear zones </a:t>
            </a:r>
            <a:r>
              <a:rPr lang="en-GB" sz="2600" dirty="0" smtClean="0"/>
              <a:t>carefully under a microscope.</a:t>
            </a:r>
          </a:p>
          <a:p>
            <a:r>
              <a:rPr lang="en-GB" sz="2600" dirty="0" smtClean="0"/>
              <a:t>He found </a:t>
            </a:r>
            <a:r>
              <a:rPr lang="en-GB" sz="2600" b="1" dirty="0" smtClean="0">
                <a:solidFill>
                  <a:srgbClr val="7030A0"/>
                </a:solidFill>
              </a:rPr>
              <a:t>dead bacterial cells</a:t>
            </a:r>
            <a:r>
              <a:rPr lang="en-GB" sz="2600" dirty="0" smtClean="0"/>
              <a:t> that showed signs of </a:t>
            </a:r>
            <a:r>
              <a:rPr lang="en-GB" sz="2600" b="1" dirty="0" err="1" smtClean="0">
                <a:solidFill>
                  <a:srgbClr val="00B050"/>
                </a:solidFill>
              </a:rPr>
              <a:t>lysis</a:t>
            </a:r>
            <a:r>
              <a:rPr lang="en-GB" sz="2600" dirty="0" smtClean="0"/>
              <a:t>.</a:t>
            </a:r>
          </a:p>
          <a:p>
            <a:r>
              <a:rPr lang="en-GB" sz="2600" dirty="0" smtClean="0"/>
              <a:t>Basically, the cells had ‘exploded’ due to taking in massive amounts of </a:t>
            </a:r>
            <a:r>
              <a:rPr lang="en-GB" sz="2600" b="1" dirty="0" smtClean="0">
                <a:solidFill>
                  <a:srgbClr val="0070C0"/>
                </a:solidFill>
              </a:rPr>
              <a:t>water</a:t>
            </a:r>
            <a:r>
              <a:rPr lang="en-GB" sz="2600" dirty="0" smtClean="0"/>
              <a:t>.</a:t>
            </a:r>
          </a:p>
          <a:p>
            <a:endParaRPr lang="en-GB" sz="2600" dirty="0" smtClean="0"/>
          </a:p>
          <a:p>
            <a:endParaRPr lang="en-GB" sz="2600" dirty="0" smtClean="0"/>
          </a:p>
          <a:p>
            <a:endParaRPr lang="en-GB" sz="2600" dirty="0" smtClean="0"/>
          </a:p>
          <a:p>
            <a:endParaRPr lang="en-GB" sz="2600" dirty="0" smtClean="0"/>
          </a:p>
          <a:p>
            <a:endParaRPr lang="en-GB" sz="2600" dirty="0" smtClean="0"/>
          </a:p>
          <a:p>
            <a:r>
              <a:rPr lang="en-GB" sz="2600" dirty="0" smtClean="0"/>
              <a:t>Fleming and a couple of other scientists managed to </a:t>
            </a:r>
            <a:r>
              <a:rPr lang="en-GB" sz="2600" b="1" dirty="0" smtClean="0">
                <a:solidFill>
                  <a:srgbClr val="00B050"/>
                </a:solidFill>
              </a:rPr>
              <a:t>isolate the substance</a:t>
            </a:r>
            <a:r>
              <a:rPr lang="en-GB" sz="2600" dirty="0" smtClean="0"/>
              <a:t>, calling it </a:t>
            </a:r>
            <a:r>
              <a:rPr lang="en-GB" sz="2600" b="1" dirty="0" smtClean="0">
                <a:solidFill>
                  <a:schemeClr val="accent6">
                    <a:lumMod val="75000"/>
                  </a:schemeClr>
                </a:solidFill>
              </a:rPr>
              <a:t>PENICILLIN</a:t>
            </a:r>
            <a:r>
              <a:rPr lang="en-GB" sz="2600" dirty="0" smtClean="0"/>
              <a:t>.</a:t>
            </a:r>
          </a:p>
          <a:p>
            <a:r>
              <a:rPr lang="en-GB" sz="2600" dirty="0" smtClean="0"/>
              <a:t>They did this towards the end of </a:t>
            </a:r>
            <a:r>
              <a:rPr lang="en-GB" sz="2600" b="1" dirty="0" smtClean="0">
                <a:solidFill>
                  <a:srgbClr val="0070C0"/>
                </a:solidFill>
              </a:rPr>
              <a:t>WWII</a:t>
            </a:r>
            <a:r>
              <a:rPr lang="en-GB" sz="2600" dirty="0" smtClean="0"/>
              <a:t>, saving many lives.</a:t>
            </a:r>
          </a:p>
          <a:p>
            <a:endParaRPr lang="en-GB" sz="4400" b="1" dirty="0" smtClean="0"/>
          </a:p>
          <a:p>
            <a:endParaRPr lang="en-GB" sz="2600" b="1" dirty="0"/>
          </a:p>
        </p:txBody>
      </p:sp>
      <p:pic>
        <p:nvPicPr>
          <p:cNvPr id="1026" name="Picture 2" descr="http://young.tamu.edu/image/phage_lysis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8" y="2500306"/>
            <a:ext cx="3017257" cy="242889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287" name="TextBox 286"/>
          <p:cNvSpPr txBox="1"/>
          <p:nvPr/>
        </p:nvSpPr>
        <p:spPr>
          <a:xfrm>
            <a:off x="357158" y="3063903"/>
            <a:ext cx="5072098" cy="150810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300" dirty="0" smtClean="0"/>
              <a:t>Fleming theorised that the </a:t>
            </a:r>
            <a:r>
              <a:rPr lang="en-GB" sz="2300" b="1" dirty="0" smtClean="0">
                <a:solidFill>
                  <a:srgbClr val="FF0000"/>
                </a:solidFill>
              </a:rPr>
              <a:t>fungus must have released a substance</a:t>
            </a:r>
            <a:r>
              <a:rPr lang="en-GB" sz="2300" dirty="0" smtClean="0"/>
              <a:t> into the agar.</a:t>
            </a:r>
          </a:p>
          <a:p>
            <a:pPr algn="ctr"/>
            <a:r>
              <a:rPr lang="en-GB" sz="2300" dirty="0" smtClean="0"/>
              <a:t>This then caused something to happen within the bacteria, causing them to </a:t>
            </a:r>
            <a:r>
              <a:rPr lang="en-GB" sz="2300" b="1" dirty="0" smtClean="0"/>
              <a:t>die</a:t>
            </a:r>
            <a:r>
              <a:rPr lang="en-GB" sz="2300" dirty="0" smtClean="0"/>
              <a:t>.</a:t>
            </a:r>
            <a:endParaRPr lang="en-GB" sz="23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File:PenicillinPSAedit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08376" y="295292"/>
            <a:ext cx="4258626" cy="341946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428596" y="260315"/>
            <a:ext cx="392909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Penicillin was hailed as a </a:t>
            </a:r>
            <a:r>
              <a:rPr lang="en-GB" sz="2800" b="1" dirty="0" smtClean="0"/>
              <a:t>wonder drug</a:t>
            </a:r>
            <a:endParaRPr lang="en-GB" sz="2800" dirty="0"/>
          </a:p>
        </p:txBody>
      </p:sp>
      <p:pic>
        <p:nvPicPr>
          <p:cNvPr id="20484" name="Picture 4" descr="File:Penicillin core.svg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14282" y="4071942"/>
            <a:ext cx="4714908" cy="2539967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5143504" y="5286388"/>
            <a:ext cx="392909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The fungus produces </a:t>
            </a:r>
            <a:r>
              <a:rPr lang="en-GB" sz="2800" b="1" dirty="0" smtClean="0"/>
              <a:t>penicillin</a:t>
            </a:r>
            <a:r>
              <a:rPr lang="en-GB" sz="2800" dirty="0" smtClean="0"/>
              <a:t> in quite a simple process.</a:t>
            </a:r>
            <a:endParaRPr lang="en-GB" sz="2800" dirty="0"/>
          </a:p>
        </p:txBody>
      </p:sp>
      <p:pic>
        <p:nvPicPr>
          <p:cNvPr id="20486" name="Picture 6" descr="http://www.britsattheirbest.com/images/ii_penicillin_mold_200w.gi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000100" y="1323008"/>
            <a:ext cx="2714644" cy="26060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do antibiotics work?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711</TotalTime>
  <Words>914</Words>
  <Application>Microsoft Office PowerPoint</Application>
  <PresentationFormat>On-screen Show (4:3)</PresentationFormat>
  <Paragraphs>125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16.2 Antibiotics</vt:lpstr>
      <vt:lpstr>Learning Objectives</vt:lpstr>
      <vt:lpstr>It’s no secret... Bacteria can be harmful</vt:lpstr>
      <vt:lpstr>Help</vt:lpstr>
      <vt:lpstr>Alexander Fleming &amp; the discovery of penicillin</vt:lpstr>
      <vt:lpstr>Alexander Fleming</vt:lpstr>
      <vt:lpstr>Alexander Fleming</vt:lpstr>
      <vt:lpstr>Slide 8</vt:lpstr>
      <vt:lpstr>How do antibiotics work?</vt:lpstr>
      <vt:lpstr>Slide 10</vt:lpstr>
      <vt:lpstr>Bacterial Cell Walls</vt:lpstr>
      <vt:lpstr>Slide 12</vt:lpstr>
      <vt:lpstr>Slide 13</vt:lpstr>
      <vt:lpstr>Antibiotic resistance</vt:lpstr>
      <vt:lpstr>Immediate Setback</vt:lpstr>
      <vt:lpstr>Mutations</vt:lpstr>
      <vt:lpstr>Becoming Resistant</vt:lpstr>
      <vt:lpstr>Summary Questions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kamaljeet singh</dc:creator>
  <cp:lastModifiedBy> </cp:lastModifiedBy>
  <cp:revision>61</cp:revision>
  <dcterms:created xsi:type="dcterms:W3CDTF">2010-03-23T11:15:08Z</dcterms:created>
  <dcterms:modified xsi:type="dcterms:W3CDTF">2010-03-24T10:36:44Z</dcterms:modified>
</cp:coreProperties>
</file>