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6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8B67A-7E2F-4D7E-A7CA-5594CFAD827D}" type="datetimeFigureOut">
              <a:rPr lang="en-US" smtClean="0"/>
              <a:t>4/11/2010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34709-DCDC-4DCD-BB11-3DF3490A1F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7/7b/FPbeachTsien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16.2 </a:t>
            </a:r>
            <a:r>
              <a:rPr lang="en-GB" i="1" dirty="0" smtClean="0"/>
              <a:t>In vivo </a:t>
            </a:r>
            <a:r>
              <a:rPr lang="en-GB" dirty="0" smtClean="0"/>
              <a:t>gene cloning – the use of vectors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57224" y="928670"/>
            <a:ext cx="1357322" cy="128588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357158" y="428604"/>
            <a:ext cx="642942" cy="434314"/>
            <a:chOff x="4714876" y="4494884"/>
            <a:chExt cx="3934842" cy="1941394"/>
          </a:xfrm>
        </p:grpSpPr>
        <p:sp>
          <p:nvSpPr>
            <p:cNvPr id="3" name="Freeform 2"/>
            <p:cNvSpPr/>
            <p:nvPr/>
          </p:nvSpPr>
          <p:spPr>
            <a:xfrm>
              <a:off x="4714876" y="4500570"/>
              <a:ext cx="3107140" cy="1935708"/>
            </a:xfrm>
            <a:custGeom>
              <a:avLst/>
              <a:gdLst>
                <a:gd name="connsiteX0" fmla="*/ 2213212 w 3107140"/>
                <a:gd name="connsiteY0" fmla="*/ 200167 h 1935708"/>
                <a:gd name="connsiteX1" fmla="*/ 1162334 w 3107140"/>
                <a:gd name="connsiteY1" fmla="*/ 909851 h 1935708"/>
                <a:gd name="connsiteX2" fmla="*/ 302525 w 3107140"/>
                <a:gd name="connsiteY2" fmla="*/ 1100919 h 1935708"/>
                <a:gd name="connsiteX3" fmla="*/ 84161 w 3107140"/>
                <a:gd name="connsiteY3" fmla="*/ 1619534 h 1935708"/>
                <a:gd name="connsiteX4" fmla="*/ 807492 w 3107140"/>
                <a:gd name="connsiteY4" fmla="*/ 1933433 h 1935708"/>
                <a:gd name="connsiteX5" fmla="*/ 2035791 w 3107140"/>
                <a:gd name="connsiteY5" fmla="*/ 1633182 h 1935708"/>
                <a:gd name="connsiteX6" fmla="*/ 2895600 w 3107140"/>
                <a:gd name="connsiteY6" fmla="*/ 827964 h 1935708"/>
                <a:gd name="connsiteX7" fmla="*/ 3059373 w 3107140"/>
                <a:gd name="connsiteY7" fmla="*/ 254758 h 1935708"/>
                <a:gd name="connsiteX8" fmla="*/ 2608997 w 3107140"/>
                <a:gd name="connsiteY8" fmla="*/ 9098 h 1935708"/>
                <a:gd name="connsiteX9" fmla="*/ 2213212 w 3107140"/>
                <a:gd name="connsiteY9" fmla="*/ 200167 h 1935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07140" h="1935708">
                  <a:moveTo>
                    <a:pt x="2213212" y="200167"/>
                  </a:moveTo>
                  <a:cubicBezTo>
                    <a:pt x="1972102" y="350292"/>
                    <a:pt x="1480782" y="759726"/>
                    <a:pt x="1162334" y="909851"/>
                  </a:cubicBezTo>
                  <a:cubicBezTo>
                    <a:pt x="843886" y="1059976"/>
                    <a:pt x="482221" y="982639"/>
                    <a:pt x="302525" y="1100919"/>
                  </a:cubicBezTo>
                  <a:cubicBezTo>
                    <a:pt x="122830" y="1219200"/>
                    <a:pt x="0" y="1480782"/>
                    <a:pt x="84161" y="1619534"/>
                  </a:cubicBezTo>
                  <a:cubicBezTo>
                    <a:pt x="168322" y="1758286"/>
                    <a:pt x="482220" y="1931158"/>
                    <a:pt x="807492" y="1933433"/>
                  </a:cubicBezTo>
                  <a:cubicBezTo>
                    <a:pt x="1132764" y="1935708"/>
                    <a:pt x="1687773" y="1817427"/>
                    <a:pt x="2035791" y="1633182"/>
                  </a:cubicBezTo>
                  <a:cubicBezTo>
                    <a:pt x="2383809" y="1448937"/>
                    <a:pt x="2725003" y="1057701"/>
                    <a:pt x="2895600" y="827964"/>
                  </a:cubicBezTo>
                  <a:cubicBezTo>
                    <a:pt x="3066197" y="598227"/>
                    <a:pt x="3107140" y="391236"/>
                    <a:pt x="3059373" y="254758"/>
                  </a:cubicBezTo>
                  <a:cubicBezTo>
                    <a:pt x="3011606" y="118280"/>
                    <a:pt x="2754573" y="18196"/>
                    <a:pt x="2608997" y="9098"/>
                  </a:cubicBezTo>
                  <a:cubicBezTo>
                    <a:pt x="2463421" y="0"/>
                    <a:pt x="2454322" y="50042"/>
                    <a:pt x="2213212" y="200167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Freeform 3"/>
            <p:cNvSpPr/>
            <p:nvPr/>
          </p:nvSpPr>
          <p:spPr>
            <a:xfrm>
              <a:off x="7735318" y="4494884"/>
              <a:ext cx="914400" cy="263857"/>
            </a:xfrm>
            <a:custGeom>
              <a:avLst/>
              <a:gdLst>
                <a:gd name="connsiteX0" fmla="*/ 0 w 914400"/>
                <a:gd name="connsiteY0" fmla="*/ 206990 h 263857"/>
                <a:gd name="connsiteX1" fmla="*/ 122830 w 914400"/>
                <a:gd name="connsiteY1" fmla="*/ 29570 h 263857"/>
                <a:gd name="connsiteX2" fmla="*/ 395785 w 914400"/>
                <a:gd name="connsiteY2" fmla="*/ 29570 h 263857"/>
                <a:gd name="connsiteX3" fmla="*/ 423081 w 914400"/>
                <a:gd name="connsiteY3" fmla="*/ 193343 h 263857"/>
                <a:gd name="connsiteX4" fmla="*/ 805218 w 914400"/>
                <a:gd name="connsiteY4" fmla="*/ 247934 h 263857"/>
                <a:gd name="connsiteX5" fmla="*/ 914400 w 914400"/>
                <a:gd name="connsiteY5" fmla="*/ 97808 h 26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" h="263857">
                  <a:moveTo>
                    <a:pt x="0" y="206990"/>
                  </a:moveTo>
                  <a:cubicBezTo>
                    <a:pt x="28433" y="133065"/>
                    <a:pt x="56866" y="59140"/>
                    <a:pt x="122830" y="29570"/>
                  </a:cubicBezTo>
                  <a:cubicBezTo>
                    <a:pt x="188794" y="0"/>
                    <a:pt x="345743" y="2275"/>
                    <a:pt x="395785" y="29570"/>
                  </a:cubicBezTo>
                  <a:cubicBezTo>
                    <a:pt x="445827" y="56865"/>
                    <a:pt x="354842" y="156949"/>
                    <a:pt x="423081" y="193343"/>
                  </a:cubicBezTo>
                  <a:cubicBezTo>
                    <a:pt x="491320" y="229737"/>
                    <a:pt x="723331" y="263857"/>
                    <a:pt x="805218" y="247934"/>
                  </a:cubicBezTo>
                  <a:cubicBezTo>
                    <a:pt x="887105" y="232011"/>
                    <a:pt x="900752" y="164909"/>
                    <a:pt x="914400" y="97808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000760" y="5500702"/>
              <a:ext cx="571504" cy="571504"/>
              <a:chOff x="571472" y="642918"/>
              <a:chExt cx="1467135" cy="1294263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571472" y="642918"/>
                <a:ext cx="1078173" cy="639171"/>
              </a:xfrm>
              <a:custGeom>
                <a:avLst/>
                <a:gdLst>
                  <a:gd name="connsiteX0" fmla="*/ 1078173 w 1078173"/>
                  <a:gd name="connsiteY0" fmla="*/ 120556 h 639171"/>
                  <a:gd name="connsiteX1" fmla="*/ 641445 w 1078173"/>
                  <a:gd name="connsiteY1" fmla="*/ 38669 h 639171"/>
                  <a:gd name="connsiteX2" fmla="*/ 109182 w 1078173"/>
                  <a:gd name="connsiteY2" fmla="*/ 352568 h 639171"/>
                  <a:gd name="connsiteX3" fmla="*/ 0 w 1078173"/>
                  <a:gd name="connsiteY3" fmla="*/ 639171 h 63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78173" h="639171">
                    <a:moveTo>
                      <a:pt x="1078173" y="120556"/>
                    </a:moveTo>
                    <a:cubicBezTo>
                      <a:pt x="940558" y="60278"/>
                      <a:pt x="802944" y="0"/>
                      <a:pt x="641445" y="38669"/>
                    </a:cubicBezTo>
                    <a:cubicBezTo>
                      <a:pt x="479947" y="77338"/>
                      <a:pt x="216090" y="252484"/>
                      <a:pt x="109182" y="352568"/>
                    </a:cubicBezTo>
                    <a:cubicBezTo>
                      <a:pt x="2275" y="452652"/>
                      <a:pt x="1137" y="545911"/>
                      <a:pt x="0" y="639171"/>
                    </a:cubicBezTo>
                  </a:path>
                </a:pathLst>
              </a:custGeom>
              <a:ln w="984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80570" y="1282089"/>
                <a:ext cx="195618" cy="491319"/>
              </a:xfrm>
              <a:custGeom>
                <a:avLst/>
                <a:gdLst>
                  <a:gd name="connsiteX0" fmla="*/ 4550 w 195618"/>
                  <a:gd name="connsiteY0" fmla="*/ 0 h 491319"/>
                  <a:gd name="connsiteX1" fmla="*/ 31845 w 195618"/>
                  <a:gd name="connsiteY1" fmla="*/ 313898 h 491319"/>
                  <a:gd name="connsiteX2" fmla="*/ 195618 w 195618"/>
                  <a:gd name="connsiteY2" fmla="*/ 491319 h 491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5618" h="491319">
                    <a:moveTo>
                      <a:pt x="4550" y="0"/>
                    </a:moveTo>
                    <a:cubicBezTo>
                      <a:pt x="2275" y="116006"/>
                      <a:pt x="0" y="232012"/>
                      <a:pt x="31845" y="313898"/>
                    </a:cubicBezTo>
                    <a:cubicBezTo>
                      <a:pt x="63690" y="395785"/>
                      <a:pt x="129654" y="443552"/>
                      <a:pt x="195618" y="491319"/>
                    </a:cubicBezTo>
                  </a:path>
                </a:pathLst>
              </a:custGeom>
              <a:ln w="984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76188" y="1145611"/>
                <a:ext cx="1262419" cy="791570"/>
              </a:xfrm>
              <a:custGeom>
                <a:avLst/>
                <a:gdLst>
                  <a:gd name="connsiteX0" fmla="*/ 0 w 1262419"/>
                  <a:gd name="connsiteY0" fmla="*/ 627797 h 791570"/>
                  <a:gd name="connsiteX1" fmla="*/ 272956 w 1262419"/>
                  <a:gd name="connsiteY1" fmla="*/ 777922 h 791570"/>
                  <a:gd name="connsiteX2" fmla="*/ 764275 w 1262419"/>
                  <a:gd name="connsiteY2" fmla="*/ 709684 h 791570"/>
                  <a:gd name="connsiteX3" fmla="*/ 1187356 w 1262419"/>
                  <a:gd name="connsiteY3" fmla="*/ 382137 h 791570"/>
                  <a:gd name="connsiteX4" fmla="*/ 1214651 w 1262419"/>
                  <a:gd name="connsiteY4" fmla="*/ 0 h 79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2419" h="791570">
                    <a:moveTo>
                      <a:pt x="0" y="627797"/>
                    </a:moveTo>
                    <a:cubicBezTo>
                      <a:pt x="72788" y="696035"/>
                      <a:pt x="145577" y="764274"/>
                      <a:pt x="272956" y="777922"/>
                    </a:cubicBezTo>
                    <a:cubicBezTo>
                      <a:pt x="400335" y="791570"/>
                      <a:pt x="611875" y="775648"/>
                      <a:pt x="764275" y="709684"/>
                    </a:cubicBezTo>
                    <a:cubicBezTo>
                      <a:pt x="916675" y="643720"/>
                      <a:pt x="1112293" y="500418"/>
                      <a:pt x="1187356" y="382137"/>
                    </a:cubicBezTo>
                    <a:cubicBezTo>
                      <a:pt x="1262419" y="263856"/>
                      <a:pt x="1238535" y="131928"/>
                      <a:pt x="1214651" y="0"/>
                    </a:cubicBezTo>
                  </a:path>
                </a:pathLst>
              </a:custGeom>
              <a:ln w="984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1649645" y="763475"/>
                <a:ext cx="136273" cy="93758"/>
              </a:xfrm>
              <a:custGeom>
                <a:avLst/>
                <a:gdLst>
                  <a:gd name="connsiteX0" fmla="*/ 341194 w 341194"/>
                  <a:gd name="connsiteY0" fmla="*/ 368489 h 368489"/>
                  <a:gd name="connsiteX1" fmla="*/ 163773 w 341194"/>
                  <a:gd name="connsiteY1" fmla="*/ 109182 h 368489"/>
                  <a:gd name="connsiteX2" fmla="*/ 0 w 341194"/>
                  <a:gd name="connsiteY2" fmla="*/ 13647 h 368489"/>
                  <a:gd name="connsiteX3" fmla="*/ 0 w 341194"/>
                  <a:gd name="connsiteY3" fmla="*/ 13647 h 368489"/>
                  <a:gd name="connsiteX4" fmla="*/ 0 w 341194"/>
                  <a:gd name="connsiteY4" fmla="*/ 0 h 368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1194" h="368489">
                    <a:moveTo>
                      <a:pt x="341194" y="368489"/>
                    </a:moveTo>
                    <a:cubicBezTo>
                      <a:pt x="280916" y="268405"/>
                      <a:pt x="220639" y="168322"/>
                      <a:pt x="163773" y="109182"/>
                    </a:cubicBezTo>
                    <a:cubicBezTo>
                      <a:pt x="106907" y="50042"/>
                      <a:pt x="0" y="13647"/>
                      <a:pt x="0" y="13647"/>
                    </a:cubicBezTo>
                    <a:lnTo>
                      <a:pt x="0" y="13647"/>
                    </a:lnTo>
                    <a:lnTo>
                      <a:pt x="0" y="0"/>
                    </a:lnTo>
                  </a:path>
                </a:pathLst>
              </a:custGeom>
              <a:ln w="9842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1857357" y="1000108"/>
                <a:ext cx="142876" cy="142876"/>
              </a:xfrm>
              <a:custGeom>
                <a:avLst/>
                <a:gdLst>
                  <a:gd name="connsiteX0" fmla="*/ 341194 w 341194"/>
                  <a:gd name="connsiteY0" fmla="*/ 368489 h 368489"/>
                  <a:gd name="connsiteX1" fmla="*/ 163773 w 341194"/>
                  <a:gd name="connsiteY1" fmla="*/ 109182 h 368489"/>
                  <a:gd name="connsiteX2" fmla="*/ 0 w 341194"/>
                  <a:gd name="connsiteY2" fmla="*/ 13647 h 368489"/>
                  <a:gd name="connsiteX3" fmla="*/ 0 w 341194"/>
                  <a:gd name="connsiteY3" fmla="*/ 13647 h 368489"/>
                  <a:gd name="connsiteX4" fmla="*/ 0 w 341194"/>
                  <a:gd name="connsiteY4" fmla="*/ 0 h 368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1194" h="368489">
                    <a:moveTo>
                      <a:pt x="341194" y="368489"/>
                    </a:moveTo>
                    <a:cubicBezTo>
                      <a:pt x="280916" y="268405"/>
                      <a:pt x="220639" y="168322"/>
                      <a:pt x="163773" y="109182"/>
                    </a:cubicBezTo>
                    <a:cubicBezTo>
                      <a:pt x="106907" y="50042"/>
                      <a:pt x="0" y="13647"/>
                      <a:pt x="0" y="13647"/>
                    </a:cubicBezTo>
                    <a:lnTo>
                      <a:pt x="0" y="13647"/>
                    </a:lnTo>
                    <a:lnTo>
                      <a:pt x="0" y="0"/>
                    </a:lnTo>
                  </a:path>
                </a:pathLst>
              </a:custGeom>
              <a:ln w="9842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760561" y="873457"/>
                <a:ext cx="95535" cy="109182"/>
              </a:xfrm>
              <a:custGeom>
                <a:avLst/>
                <a:gdLst>
                  <a:gd name="connsiteX0" fmla="*/ 0 w 95535"/>
                  <a:gd name="connsiteY0" fmla="*/ 0 h 109182"/>
                  <a:gd name="connsiteX1" fmla="*/ 95535 w 95535"/>
                  <a:gd name="connsiteY1" fmla="*/ 109182 h 109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535" h="109182">
                    <a:moveTo>
                      <a:pt x="0" y="0"/>
                    </a:moveTo>
                    <a:lnTo>
                      <a:pt x="95535" y="109182"/>
                    </a:lnTo>
                  </a:path>
                </a:pathLst>
              </a:custGeom>
              <a:ln w="920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14" name="Straight Arrow Connector 13"/>
          <p:cNvCxnSpPr/>
          <p:nvPr/>
        </p:nvCxnSpPr>
        <p:spPr>
          <a:xfrm rot="16200000" flipH="1">
            <a:off x="785786" y="857232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14414" y="214290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bacteria is grown on agar treated with </a:t>
            </a:r>
            <a:r>
              <a:rPr lang="en-GB" b="1" dirty="0" err="1" smtClean="0">
                <a:solidFill>
                  <a:srgbClr val="FF0000"/>
                </a:solidFill>
              </a:rPr>
              <a:t>ampicillin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500298" y="1571612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786314" y="571480"/>
            <a:ext cx="1928826" cy="18573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072066" y="1000108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572132" y="785794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6000760" y="1000108"/>
            <a:ext cx="419104" cy="41910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643570" y="1214422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072066" y="1571612"/>
            <a:ext cx="500066" cy="50006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715008" y="1714488"/>
            <a:ext cx="419104" cy="41910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215074" y="1571612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786578" y="324975"/>
            <a:ext cx="22145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Colonies are allowed to grow, but will only do so if they are resistant to </a:t>
            </a:r>
            <a:r>
              <a:rPr lang="en-GB" sz="2000" dirty="0" err="1" smtClean="0"/>
              <a:t>ampicillin</a:t>
            </a:r>
            <a:r>
              <a:rPr lang="en-GB" sz="2000" dirty="0" smtClean="0"/>
              <a:t> – i.e. </a:t>
            </a:r>
            <a:r>
              <a:rPr lang="en-GB" sz="2000" b="1" dirty="0" smtClean="0">
                <a:solidFill>
                  <a:srgbClr val="FF0000"/>
                </a:solidFill>
              </a:rPr>
              <a:t>Bacteria that took up the plasmid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2714620"/>
            <a:ext cx="835824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 </a:t>
            </a:r>
            <a:r>
              <a:rPr lang="en-GB" sz="2000" b="1" dirty="0" smtClean="0"/>
              <a:t>replica plate </a:t>
            </a:r>
            <a:r>
              <a:rPr lang="en-GB" sz="2000" dirty="0" smtClean="0"/>
              <a:t>is now made. This is when you literally press the agar of one Petri-dish, onto the agar of a new Petri-dish, transferring bacterial cells from each colony onto the new agar.</a:t>
            </a:r>
            <a:endParaRPr lang="en-GB" sz="2000" dirty="0"/>
          </a:p>
        </p:txBody>
      </p:sp>
      <p:sp>
        <p:nvSpPr>
          <p:cNvPr id="28" name="Oval 27"/>
          <p:cNvSpPr/>
          <p:nvPr/>
        </p:nvSpPr>
        <p:spPr>
          <a:xfrm>
            <a:off x="1714480" y="4357694"/>
            <a:ext cx="1928826" cy="185738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14282" y="4357694"/>
            <a:ext cx="1428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This agar however, has been treated with </a:t>
            </a:r>
            <a:r>
              <a:rPr lang="en-GB" sz="2000" b="1" dirty="0" smtClean="0">
                <a:solidFill>
                  <a:srgbClr val="FF0000"/>
                </a:solidFill>
              </a:rPr>
              <a:t>tetracycline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000232" y="4857760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000364" y="4857760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2571736" y="5072074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2143108" y="5500702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3143240" y="5357826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2500298" y="4643446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29058" y="514351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929190" y="4357694"/>
            <a:ext cx="1928826" cy="185738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5224466" y="4786322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5724532" y="4572008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6153160" y="4786322"/>
            <a:ext cx="419104" cy="41910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5795970" y="5000636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5224466" y="5357826"/>
            <a:ext cx="500066" cy="500066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6367474" y="5357826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2714612" y="6140255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Colonies are allowed to develop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5929322" y="541599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?</a:t>
            </a:r>
            <a:endParaRPr lang="en-GB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858016" y="3857628"/>
            <a:ext cx="21431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There is a missing colony, which has lost resistance to tetracycline.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This must be a colony containing cells which have taken up the plasmid!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/>
      <p:bldP spid="30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96842"/>
          </a:xfrm>
        </p:spPr>
        <p:txBody>
          <a:bodyPr>
            <a:noAutofit/>
          </a:bodyPr>
          <a:lstStyle/>
          <a:p>
            <a:r>
              <a:rPr lang="en-GB" sz="2800" dirty="0" smtClean="0"/>
              <a:t>2. Fluorescent Markers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2865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This is a more recent method of finding out whether bacteria have taken up the desired plasmids.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000" dirty="0" smtClean="0"/>
              <a:t>All you have to do is first insert your gene of interest (such as insulin) into a gene for a fluorescent protein.</a:t>
            </a:r>
          </a:p>
          <a:p>
            <a:r>
              <a:rPr lang="en-GB" sz="2000" dirty="0" smtClean="0"/>
              <a:t>Then insert this </a:t>
            </a:r>
            <a:r>
              <a:rPr lang="en-GB" sz="2000" b="1" dirty="0" smtClean="0">
                <a:solidFill>
                  <a:srgbClr val="FF0000"/>
                </a:solidFill>
              </a:rPr>
              <a:t>insulin/fluorescence</a:t>
            </a:r>
            <a:r>
              <a:rPr lang="en-GB" sz="2000" dirty="0" smtClean="0"/>
              <a:t> hybrid gene into a plasmid vector.</a:t>
            </a:r>
          </a:p>
          <a:p>
            <a:r>
              <a:rPr lang="en-GB" sz="2000" dirty="0" smtClean="0"/>
              <a:t>Then transfer the plasmids into bacterial cells!</a:t>
            </a:r>
          </a:p>
          <a:p>
            <a:r>
              <a:rPr lang="en-GB" sz="2000" dirty="0" smtClean="0"/>
              <a:t>Any cells that successfully took up plasmids, will be glowing on your Petri-dish!</a:t>
            </a:r>
            <a:endParaRPr lang="en-GB" sz="2000" dirty="0"/>
          </a:p>
        </p:txBody>
      </p:sp>
      <p:pic>
        <p:nvPicPr>
          <p:cNvPr id="1026" name="Picture 2" descr="File:FPbeachTsien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357298"/>
            <a:ext cx="3286108" cy="3286108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214282" y="1500174"/>
            <a:ext cx="49292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Throughout nature, there are organisms such as jellyfish, that produce </a:t>
            </a:r>
            <a:r>
              <a:rPr lang="en-GB" b="1" dirty="0" smtClean="0">
                <a:solidFill>
                  <a:srgbClr val="FF0000"/>
                </a:solidFill>
              </a:rPr>
              <a:t>fluorescent proteins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These are </a:t>
            </a:r>
            <a:r>
              <a:rPr lang="en-GB" b="1" dirty="0" smtClean="0">
                <a:solidFill>
                  <a:srgbClr val="FF0000"/>
                </a:solidFill>
              </a:rPr>
              <a:t>proteins</a:t>
            </a:r>
            <a:r>
              <a:rPr lang="en-GB" dirty="0" smtClean="0"/>
              <a:t>, which obviously have their </a:t>
            </a:r>
            <a:r>
              <a:rPr lang="en-GB" b="1" dirty="0" smtClean="0">
                <a:solidFill>
                  <a:srgbClr val="FF0000"/>
                </a:solidFill>
              </a:rPr>
              <a:t>own genes</a:t>
            </a:r>
            <a:r>
              <a:rPr lang="en-GB" dirty="0" smtClean="0"/>
              <a:t>, which of course can be isolated and then introduced into bacterial cells via vectors.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The range of natural fluorescent proteins can be seen on this Petri-dish. These are colonies of bacteria that are expressing the fluorescence genes!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96842"/>
          </a:xfrm>
        </p:spPr>
        <p:txBody>
          <a:bodyPr>
            <a:noAutofit/>
          </a:bodyPr>
          <a:lstStyle/>
          <a:p>
            <a:r>
              <a:rPr lang="en-GB" sz="2800" dirty="0" smtClean="0"/>
              <a:t>3. Enzyme Markers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2865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This method involves inserting your gene of interest (e.g. Insulin), into a gene that codes for an </a:t>
            </a:r>
            <a:r>
              <a:rPr lang="en-GB" sz="2400" b="1" dirty="0" smtClean="0">
                <a:solidFill>
                  <a:srgbClr val="FF0000"/>
                </a:solidFill>
              </a:rPr>
              <a:t>enzyme</a:t>
            </a:r>
            <a:r>
              <a:rPr lang="en-GB" sz="2400" dirty="0" smtClean="0"/>
              <a:t> such as </a:t>
            </a:r>
            <a:r>
              <a:rPr lang="en-GB" sz="2400" b="1" dirty="0" smtClean="0">
                <a:solidFill>
                  <a:srgbClr val="00B050"/>
                </a:solidFill>
              </a:rPr>
              <a:t>lactase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There is a particular substrate that is usually </a:t>
            </a:r>
            <a:r>
              <a:rPr lang="en-GB" sz="2400" b="1" dirty="0" smtClean="0"/>
              <a:t>colourless</a:t>
            </a:r>
            <a:r>
              <a:rPr lang="en-GB" sz="2400" dirty="0" smtClean="0"/>
              <a:t>, but turns </a:t>
            </a:r>
            <a:r>
              <a:rPr lang="en-GB" sz="2400" b="1" dirty="0" smtClean="0">
                <a:solidFill>
                  <a:srgbClr val="0070C0"/>
                </a:solidFill>
              </a:rPr>
              <a:t>blue</a:t>
            </a:r>
            <a:r>
              <a:rPr lang="en-GB" sz="2400" dirty="0" smtClean="0"/>
              <a:t> when lactase acts upon it.</a:t>
            </a:r>
          </a:p>
          <a:p>
            <a:r>
              <a:rPr lang="en-GB" sz="2400" dirty="0" smtClean="0"/>
              <a:t>If you insert you chosen gene into the gene that makes lactase, you will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inactivate the lactase gene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If you now grow bacterial cells on an agar medium containing the colourless substrate, any colonies that have taken up the plasmid, will </a:t>
            </a:r>
            <a:r>
              <a:rPr lang="en-GB" sz="2400" b="1" dirty="0" smtClean="0">
                <a:solidFill>
                  <a:srgbClr val="7030A0"/>
                </a:solidFill>
              </a:rPr>
              <a:t>not</a:t>
            </a:r>
            <a:r>
              <a:rPr lang="en-GB" sz="2400" dirty="0" smtClean="0"/>
              <a:t> be able to change its colour to blue.</a:t>
            </a:r>
          </a:p>
          <a:p>
            <a:r>
              <a:rPr lang="en-GB" sz="2400" dirty="0" smtClean="0"/>
              <a:t>Any colourless spots will indicate to you, which cells have been transformed.</a:t>
            </a:r>
          </a:p>
          <a:p>
            <a:endParaRPr lang="en-GB" sz="2400" dirty="0"/>
          </a:p>
          <a:p>
            <a:pPr algn="ctr">
              <a:buNone/>
            </a:pPr>
            <a:r>
              <a:rPr lang="en-GB" sz="2400" dirty="0" smtClean="0"/>
              <a:t>The more boring of the 3 methods, but still important.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Do.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the summary questions on page 253.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96842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importance of ‘sticky ends’.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28652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Last lesson, we discussed sticky ends that are left after the action of </a:t>
            </a:r>
            <a:r>
              <a:rPr lang="en-GB" sz="2600" b="1" dirty="0" smtClean="0">
                <a:solidFill>
                  <a:srgbClr val="FF0000"/>
                </a:solidFill>
              </a:rPr>
              <a:t>restriction </a:t>
            </a:r>
            <a:r>
              <a:rPr lang="en-GB" sz="2600" b="1" dirty="0" err="1" smtClean="0">
                <a:solidFill>
                  <a:srgbClr val="FF0000"/>
                </a:solidFill>
              </a:rPr>
              <a:t>endonucleases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These are highly important in genetic engineering, for the fact that they leave </a:t>
            </a:r>
            <a:r>
              <a:rPr lang="en-GB" sz="2600" b="1" dirty="0" smtClean="0">
                <a:solidFill>
                  <a:srgbClr val="00B050"/>
                </a:solidFill>
              </a:rPr>
              <a:t>exposed bases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smtClean="0"/>
              <a:t>– this is due to the staggered nature of the cut.</a:t>
            </a:r>
          </a:p>
          <a:p>
            <a:endParaRPr lang="en-GB" sz="2600" dirty="0"/>
          </a:p>
          <a:p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endParaRPr lang="en-GB" sz="2600" dirty="0"/>
          </a:p>
          <a:p>
            <a:r>
              <a:rPr lang="en-GB" sz="2600" dirty="0" smtClean="0"/>
              <a:t>Due to the complementary base-pairing rules of DNA, sticky ends on </a:t>
            </a:r>
            <a:r>
              <a:rPr lang="en-GB" sz="2600" b="1" dirty="0" smtClean="0">
                <a:solidFill>
                  <a:srgbClr val="0070C0"/>
                </a:solidFill>
              </a:rPr>
              <a:t>one gene</a:t>
            </a:r>
            <a:r>
              <a:rPr lang="en-GB" sz="2600" dirty="0" smtClean="0"/>
              <a:t>, will pair up with sticky ends of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another bit of DNA</a:t>
            </a:r>
            <a:r>
              <a:rPr lang="en-GB" sz="2600" dirty="0" smtClean="0"/>
              <a:t> that has also been cut by the </a:t>
            </a:r>
            <a:r>
              <a:rPr lang="en-GB" sz="2600" b="1" dirty="0" smtClean="0">
                <a:solidFill>
                  <a:srgbClr val="7030A0"/>
                </a:solidFill>
              </a:rPr>
              <a:t>same restriction </a:t>
            </a:r>
            <a:r>
              <a:rPr lang="en-GB" sz="2600" b="1" dirty="0" err="1" smtClean="0">
                <a:solidFill>
                  <a:srgbClr val="7030A0"/>
                </a:solidFill>
              </a:rPr>
              <a:t>endonuclease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4" name="Rectangle 3"/>
          <p:cNvSpPr/>
          <p:nvPr/>
        </p:nvSpPr>
        <p:spPr>
          <a:xfrm>
            <a:off x="2824150" y="3481318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824150" y="3965579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371842" y="3481318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371842" y="3965579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19533" y="3481318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19533" y="3965579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467224" y="3481318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467224" y="3965579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014916" y="3481318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014916" y="3965579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562607" y="3481318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562607" y="3965579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>
            <a:off x="2714612" y="3357562"/>
            <a:ext cx="547691" cy="2691"/>
          </a:xfrm>
          <a:prstGeom prst="line">
            <a:avLst/>
          </a:prstGeom>
          <a:ln w="190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62303" y="3360253"/>
            <a:ext cx="2738457" cy="2691"/>
          </a:xfrm>
          <a:prstGeom prst="line">
            <a:avLst/>
          </a:prstGeom>
          <a:ln w="190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53069" y="4570905"/>
            <a:ext cx="547691" cy="2691"/>
          </a:xfrm>
          <a:prstGeom prst="line">
            <a:avLst/>
          </a:prstGeom>
          <a:ln w="190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14612" y="4570905"/>
            <a:ext cx="2738457" cy="2691"/>
          </a:xfrm>
          <a:prstGeom prst="line">
            <a:avLst/>
          </a:prstGeom>
          <a:ln w="190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0.02081 " pathEditMode="relative" ptsTypes="AA">
                                      <p:cBhvr>
                                        <p:cTn id="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0.02081 " pathEditMode="relative" ptsTypes="AA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0.02081 " pathEditMode="relative" ptsTypes="AA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0.02081 " pathEditMode="relative" ptsTypes="AA">
                                      <p:cBhvr>
                                        <p:cTn id="6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0.02081 " pathEditMode="relative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0.02081 " pathEditMode="relative" ptsTypes="AA"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0.02081 " pathEditMode="relative" ptsTypes="AA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0.02081 " pathEditMode="relative" ptsTypes="AA">
                                      <p:cBhvr>
                                        <p:cTn id="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02 -0.03168 " pathEditMode="relative" ptsTypes="AA">
                                      <p:cBhvr>
                                        <p:cTn id="7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02 -0.03168 " pathEditMode="relative" ptsTypes="AA">
                                      <p:cBhvr>
                                        <p:cTn id="7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02 -0.03168 " pathEditMode="relative" ptsTypes="AA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02 -0.03168 " pathEditMode="relative" ptsTypes="AA">
                                      <p:cBhvr>
                                        <p:cTn id="8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02 -0.03168 " pathEditMode="relative" ptsTypes="AA">
                                      <p:cBhvr>
                                        <p:cTn id="8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02 -0.03168 " pathEditMode="relative" ptsTypes="AA">
                                      <p:cBhvr>
                                        <p:cTn id="8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02 -0.03168 " pathEditMode="relative" ptsTypes="AA">
                                      <p:cBhvr>
                                        <p:cTn id="8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02 -0.03168 " pathEditMode="relative" ptsTypes="AA">
                                      <p:cBhvr>
                                        <p:cTn id="9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9770" y="1552492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109770" y="2036753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657462" y="1552492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657462" y="2036753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205153" y="1552492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205153" y="2036753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52844" y="1552492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752844" y="2036753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300536" y="1552492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300536" y="2036753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848227" y="1552492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48227" y="2036753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7158" y="1428736"/>
            <a:ext cx="2190765" cy="2691"/>
          </a:xfrm>
          <a:prstGeom prst="line">
            <a:avLst/>
          </a:prstGeom>
          <a:ln w="190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47923" y="1431427"/>
            <a:ext cx="2738457" cy="2691"/>
          </a:xfrm>
          <a:prstGeom prst="line">
            <a:avLst/>
          </a:prstGeom>
          <a:ln w="190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38689" y="2642079"/>
            <a:ext cx="547691" cy="2691"/>
          </a:xfrm>
          <a:prstGeom prst="line">
            <a:avLst/>
          </a:prstGeom>
          <a:ln w="190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7158" y="2643182"/>
            <a:ext cx="4381531" cy="1588"/>
          </a:xfrm>
          <a:prstGeom prst="line">
            <a:avLst/>
          </a:prstGeom>
          <a:ln w="190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86512" y="500042"/>
            <a:ext cx="24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KEY:</a:t>
            </a:r>
          </a:p>
          <a:p>
            <a:pPr algn="r"/>
            <a:endParaRPr lang="en-GB" b="1" dirty="0"/>
          </a:p>
          <a:p>
            <a:pPr algn="r"/>
            <a:r>
              <a:rPr lang="en-GB" b="1" dirty="0" smtClean="0"/>
              <a:t>Gene from Human</a:t>
            </a:r>
          </a:p>
          <a:p>
            <a:pPr algn="r"/>
            <a:endParaRPr lang="en-GB" b="1" dirty="0"/>
          </a:p>
          <a:p>
            <a:pPr algn="r"/>
            <a:r>
              <a:rPr lang="en-GB" b="1" dirty="0" smtClean="0"/>
              <a:t>Gene from </a:t>
            </a:r>
            <a:r>
              <a:rPr lang="en-GB" b="1" i="1" dirty="0" err="1" smtClean="0"/>
              <a:t>E.coli</a:t>
            </a:r>
            <a:r>
              <a:rPr lang="en-GB" b="1" i="1" dirty="0" smtClean="0"/>
              <a:t>     </a:t>
            </a:r>
            <a:endParaRPr lang="en-GB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143636" y="1214422"/>
            <a:ext cx="547691" cy="2691"/>
          </a:xfrm>
          <a:prstGeom prst="line">
            <a:avLst/>
          </a:prstGeom>
          <a:ln w="190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43636" y="1785926"/>
            <a:ext cx="547691" cy="2691"/>
          </a:xfrm>
          <a:prstGeom prst="line">
            <a:avLst/>
          </a:prstGeom>
          <a:ln w="190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00034" y="1571612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00034" y="2055873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047726" y="1571612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1047726" y="2055873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1595417" y="1571612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1595417" y="2055873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85786" y="428604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gene (from a human) can be cut with a restriction </a:t>
            </a:r>
            <a:r>
              <a:rPr lang="en-GB" dirty="0" err="1" smtClean="0"/>
              <a:t>enzymesuch</a:t>
            </a:r>
            <a:r>
              <a:rPr lang="en-GB" dirty="0" smtClean="0"/>
              <a:t> as </a:t>
            </a:r>
            <a:r>
              <a:rPr lang="en-GB" i="1" dirty="0" err="1" smtClean="0"/>
              <a:t>EcoRI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500430" y="121442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Sticky End</a:t>
            </a:r>
            <a:endParaRPr lang="en-GB" dirty="0"/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3428992" y="157161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643174" y="4000504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643174" y="4500570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743319" y="4000504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3743319" y="4500570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2071670" y="4000504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314823" y="4000504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4886327" y="4500570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886327" y="4000504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3214678" y="4000504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029335" y="4500570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1500166" y="4000504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029335" y="4000504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Connector 54"/>
          <p:cNvCxnSpPr/>
          <p:nvPr/>
        </p:nvCxnSpPr>
        <p:spPr>
          <a:xfrm>
            <a:off x="1428728" y="3857628"/>
            <a:ext cx="5000660" cy="1588"/>
          </a:xfrm>
          <a:prstGeom prst="line">
            <a:avLst/>
          </a:prstGeom>
          <a:ln w="190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643306" y="5072074"/>
            <a:ext cx="2786082" cy="1588"/>
          </a:xfrm>
          <a:prstGeom prst="line">
            <a:avLst/>
          </a:prstGeom>
          <a:ln w="190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5457831" y="4000504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1500166" y="4500570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214678" y="4500570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5457831" y="4500570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2071670" y="4500570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4314823" y="4500570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Straight Connector 67"/>
          <p:cNvCxnSpPr/>
          <p:nvPr/>
        </p:nvCxnSpPr>
        <p:spPr>
          <a:xfrm>
            <a:off x="857224" y="5072074"/>
            <a:ext cx="2786082" cy="1588"/>
          </a:xfrm>
          <a:prstGeom prst="line">
            <a:avLst/>
          </a:prstGeom>
          <a:ln w="190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1000100" y="4000504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1000100" y="4500570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857224" y="3857628"/>
            <a:ext cx="571504" cy="1588"/>
          </a:xfrm>
          <a:prstGeom prst="line">
            <a:avLst/>
          </a:prstGeom>
          <a:ln w="190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929454" y="3286124"/>
            <a:ext cx="1714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If this section of DNA from </a:t>
            </a:r>
            <a:r>
              <a:rPr lang="en-GB" i="1" dirty="0" err="1" smtClean="0"/>
              <a:t>E.coli</a:t>
            </a:r>
            <a:r>
              <a:rPr lang="en-GB" dirty="0" smtClean="0"/>
              <a:t> is also cut with </a:t>
            </a:r>
            <a:r>
              <a:rPr lang="en-GB" b="1" i="1" dirty="0" err="1" smtClean="0"/>
              <a:t>EcoRI</a:t>
            </a:r>
            <a:r>
              <a:rPr lang="en-GB" i="1" dirty="0" smtClean="0"/>
              <a:t>, </a:t>
            </a:r>
            <a:r>
              <a:rPr lang="en-GB" dirty="0" smtClean="0"/>
              <a:t>a complimentary sticky end is produced. 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928794" y="320254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is a section of DNA from </a:t>
            </a:r>
            <a:r>
              <a:rPr lang="en-GB" i="1" dirty="0" err="1" smtClean="0"/>
              <a:t>E.coli</a:t>
            </a:r>
            <a:r>
              <a:rPr lang="en-GB" i="1" dirty="0" smtClean="0"/>
              <a:t>. </a:t>
            </a:r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1071538" y="464344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Sticky End</a:t>
            </a:r>
            <a:endParaRPr lang="en-GB" dirty="0"/>
          </a:p>
        </p:txBody>
      </p:sp>
      <p:cxnSp>
        <p:nvCxnSpPr>
          <p:cNvPr id="83" name="Straight Arrow Connector 82"/>
          <p:cNvCxnSpPr/>
          <p:nvPr/>
        </p:nvCxnSpPr>
        <p:spPr>
          <a:xfrm rot="5400000" flipH="1" flipV="1">
            <a:off x="2250265" y="4607727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428728" y="5643578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If these two ‘cut’ pieces of DNA are mixed, </a:t>
            </a:r>
            <a:r>
              <a:rPr lang="en-GB" sz="2800" b="1" dirty="0" smtClean="0"/>
              <a:t>recombinant DNA </a:t>
            </a:r>
            <a:r>
              <a:rPr lang="en-GB" sz="2800" dirty="0" smtClean="0"/>
              <a:t>has been produced.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0.36302 -0.422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2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0.36475 -0.5175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25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34427 -0.465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-23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316 -0.475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-23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32674 -0.454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-22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0.34566 -0.454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22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41649 -0.493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2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0.40868 -0.5574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-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233 0.46161 " pathEditMode="relative" ptsTypes="AA">
                                      <p:cBhvr>
                                        <p:cTn id="11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233 0.46161 " pathEditMode="relative" ptsTypes="AA">
                                      <p:cBhvr>
                                        <p:cTn id="11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233 0.46161 " pathEditMode="relative" ptsTypes="AA">
                                      <p:cBhvr>
                                        <p:cTn id="11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233 0.46161 " pathEditMode="relative" ptsTypes="AA">
                                      <p:cBhvr>
                                        <p:cTn id="12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233 0.46161 " pathEditMode="relative" ptsTypes="AA">
                                      <p:cBhvr>
                                        <p:cTn id="12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233 0.46161 " pathEditMode="relative" ptsTypes="AA">
                                      <p:cBhvr>
                                        <p:cTn id="1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233 0.46161 " pathEditMode="relative" ptsTypes="AA">
                                      <p:cBhvr>
                                        <p:cTn id="1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233 0.46161 " pathEditMode="relative" ptsTypes="AA">
                                      <p:cBhvr>
                                        <p:cTn id="12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5" grpId="0" animBg="1"/>
      <p:bldP spid="40" grpId="0"/>
      <p:bldP spid="43" grpId="0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9" grpId="0" animBg="1"/>
      <p:bldP spid="60" grpId="0" animBg="1"/>
      <p:bldP spid="60" grpId="1" animBg="1"/>
      <p:bldP spid="61" grpId="0" animBg="1"/>
      <p:bldP spid="61" grpId="1" animBg="1"/>
      <p:bldP spid="62" grpId="0" animBg="1"/>
      <p:bldP spid="63" grpId="0" animBg="1"/>
      <p:bldP spid="63" grpId="1" animBg="1"/>
      <p:bldP spid="64" grpId="0" animBg="1"/>
      <p:bldP spid="72" grpId="0" animBg="1"/>
      <p:bldP spid="72" grpId="1" animBg="1"/>
      <p:bldP spid="73" grpId="0" animBg="1"/>
      <p:bldP spid="73" grpId="1" animBg="1"/>
      <p:bldP spid="79" grpId="0"/>
      <p:bldP spid="80" grpId="0"/>
      <p:bldP spid="81" grpId="0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9770" y="1552492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109770" y="2036753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657462" y="2036753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05153" y="2036753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752844" y="2036753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300536" y="2036753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57158" y="1428736"/>
            <a:ext cx="2190765" cy="2691"/>
          </a:xfrm>
          <a:prstGeom prst="line">
            <a:avLst/>
          </a:prstGeom>
          <a:ln w="190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7158" y="2643182"/>
            <a:ext cx="4381531" cy="1588"/>
          </a:xfrm>
          <a:prstGeom prst="line">
            <a:avLst/>
          </a:prstGeom>
          <a:ln w="190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0034" y="1571612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00034" y="2055873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7726" y="1571612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7726" y="2055873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595417" y="1571612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95417" y="2055873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86314" y="3570288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886459" y="3570288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886459" y="4070354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214810" y="3570288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457963" y="3570288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029467" y="4070354"/>
            <a:ext cx="328615" cy="484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029467" y="3570288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357818" y="3570288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8172475" y="4070354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643306" y="3570288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8172475" y="3570288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>
            <a:off x="3571868" y="3427412"/>
            <a:ext cx="5000660" cy="1588"/>
          </a:xfrm>
          <a:prstGeom prst="line">
            <a:avLst/>
          </a:prstGeom>
          <a:ln w="190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86446" y="4641858"/>
            <a:ext cx="2786082" cy="1588"/>
          </a:xfrm>
          <a:prstGeom prst="line">
            <a:avLst/>
          </a:prstGeom>
          <a:ln w="190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600971" y="3570288"/>
            <a:ext cx="328615" cy="4842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600971" y="4070354"/>
            <a:ext cx="328615" cy="4842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457963" y="4070354"/>
            <a:ext cx="328615" cy="4842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1071538" y="3214686"/>
            <a:ext cx="678661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Once the bases have paired, they form their usual </a:t>
            </a:r>
            <a:r>
              <a:rPr lang="en-GB" sz="2600" b="1" dirty="0" smtClean="0">
                <a:solidFill>
                  <a:srgbClr val="FF0000"/>
                </a:solidFill>
              </a:rPr>
              <a:t>weak hydrogen bonds </a:t>
            </a:r>
            <a:r>
              <a:rPr lang="en-GB" sz="2600" dirty="0" smtClean="0"/>
              <a:t>between each other.</a:t>
            </a:r>
          </a:p>
          <a:p>
            <a:pPr algn="ctr"/>
            <a:endParaRPr lang="en-GB" sz="2600" dirty="0"/>
          </a:p>
          <a:p>
            <a:pPr algn="ctr"/>
            <a:r>
              <a:rPr lang="en-GB" sz="2600" dirty="0" smtClean="0"/>
              <a:t>The only thing left to do, is form the link between the </a:t>
            </a:r>
            <a:r>
              <a:rPr lang="en-GB" sz="2600" b="1" dirty="0" smtClean="0">
                <a:solidFill>
                  <a:srgbClr val="00B050"/>
                </a:solidFill>
              </a:rPr>
              <a:t>sugar-phosphate backbones</a:t>
            </a:r>
            <a:r>
              <a:rPr lang="en-GB" sz="2600" dirty="0" smtClean="0"/>
              <a:t>, and this is done by the enzyme, </a:t>
            </a:r>
            <a:r>
              <a:rPr lang="en-GB" sz="2600" b="1" dirty="0" smtClean="0">
                <a:solidFill>
                  <a:srgbClr val="0070C0"/>
                </a:solidFill>
              </a:rPr>
              <a:t>DNA </a:t>
            </a:r>
            <a:r>
              <a:rPr lang="en-GB" sz="2600" b="1" dirty="0" err="1" smtClean="0">
                <a:solidFill>
                  <a:srgbClr val="0070C0"/>
                </a:solidFill>
              </a:rPr>
              <a:t>Ligase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5 -0.29371 " pathEditMode="relative" ptsTypes="AA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96842"/>
          </a:xfrm>
        </p:spPr>
        <p:txBody>
          <a:bodyPr>
            <a:noAutofit/>
          </a:bodyPr>
          <a:lstStyle/>
          <a:p>
            <a:r>
              <a:rPr lang="en-GB" sz="3200" dirty="0" smtClean="0"/>
              <a:t>Inserting genes into Plasmids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28652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The </a:t>
            </a:r>
            <a:r>
              <a:rPr lang="en-GB" sz="2600" b="1" dirty="0" smtClean="0">
                <a:solidFill>
                  <a:srgbClr val="FF0000"/>
                </a:solidFill>
              </a:rPr>
              <a:t>real-life</a:t>
            </a:r>
            <a:r>
              <a:rPr lang="en-GB" sz="2600" dirty="0" smtClean="0"/>
              <a:t> application of what we have just learnt, occurs when geneticists insert an animal or plant gene into </a:t>
            </a:r>
            <a:r>
              <a:rPr lang="en-GB" sz="2600" b="1" dirty="0" smtClean="0">
                <a:solidFill>
                  <a:srgbClr val="00B050"/>
                </a:solidFill>
              </a:rPr>
              <a:t>plasmids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Plasmids are </a:t>
            </a:r>
            <a:r>
              <a:rPr lang="en-GB" sz="2600" b="1" dirty="0" smtClean="0">
                <a:solidFill>
                  <a:srgbClr val="0070C0"/>
                </a:solidFill>
              </a:rPr>
              <a:t>small loops of DNA </a:t>
            </a:r>
            <a:r>
              <a:rPr lang="en-GB" sz="2600" dirty="0" smtClean="0"/>
              <a:t>which are found in </a:t>
            </a:r>
            <a:r>
              <a:rPr lang="en-GB" sz="2600" b="1" dirty="0" smtClean="0">
                <a:solidFill>
                  <a:srgbClr val="7030A0"/>
                </a:solidFill>
              </a:rPr>
              <a:t>addition</a:t>
            </a:r>
            <a:r>
              <a:rPr lang="en-GB" sz="2600" b="1" dirty="0" smtClean="0"/>
              <a:t> </a:t>
            </a:r>
            <a:r>
              <a:rPr lang="en-GB" sz="2600" dirty="0" smtClean="0"/>
              <a:t>to the large circular chromosome that bacterial cells possess.</a:t>
            </a:r>
          </a:p>
          <a:p>
            <a:r>
              <a:rPr lang="en-GB" sz="2600" dirty="0" smtClean="0"/>
              <a:t>By inserting our chosen gene into a plasmid, the plasmid acts as a ‘carrier’, or </a:t>
            </a:r>
            <a:r>
              <a:rPr lang="en-GB" sz="2600" b="1" dirty="0" smtClean="0">
                <a:solidFill>
                  <a:srgbClr val="00B050"/>
                </a:solidFill>
              </a:rPr>
              <a:t>vector</a:t>
            </a:r>
            <a:r>
              <a:rPr lang="en-GB" sz="2600" dirty="0" smtClean="0"/>
              <a:t>, which we can then introduce back into a bacterial cell. </a:t>
            </a:r>
            <a:endParaRPr lang="en-GB" sz="2600" dirty="0"/>
          </a:p>
        </p:txBody>
      </p:sp>
      <p:sp>
        <p:nvSpPr>
          <p:cNvPr id="20" name="Freeform 19"/>
          <p:cNvSpPr/>
          <p:nvPr/>
        </p:nvSpPr>
        <p:spPr>
          <a:xfrm>
            <a:off x="500034" y="4500570"/>
            <a:ext cx="655092" cy="259308"/>
          </a:xfrm>
          <a:custGeom>
            <a:avLst/>
            <a:gdLst>
              <a:gd name="connsiteX0" fmla="*/ 0 w 655092"/>
              <a:gd name="connsiteY0" fmla="*/ 259308 h 259308"/>
              <a:gd name="connsiteX1" fmla="*/ 218364 w 655092"/>
              <a:gd name="connsiteY1" fmla="*/ 95535 h 259308"/>
              <a:gd name="connsiteX2" fmla="*/ 614149 w 655092"/>
              <a:gd name="connsiteY2" fmla="*/ 13648 h 259308"/>
              <a:gd name="connsiteX3" fmla="*/ 614149 w 655092"/>
              <a:gd name="connsiteY3" fmla="*/ 13648 h 259308"/>
              <a:gd name="connsiteX4" fmla="*/ 655092 w 655092"/>
              <a:gd name="connsiteY4" fmla="*/ 0 h 25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92" h="259308">
                <a:moveTo>
                  <a:pt x="0" y="259308"/>
                </a:moveTo>
                <a:cubicBezTo>
                  <a:pt x="58003" y="197893"/>
                  <a:pt x="116006" y="136478"/>
                  <a:pt x="218364" y="95535"/>
                </a:cubicBezTo>
                <a:cubicBezTo>
                  <a:pt x="320722" y="54592"/>
                  <a:pt x="614149" y="13648"/>
                  <a:pt x="614149" y="13648"/>
                </a:cubicBezTo>
                <a:lnTo>
                  <a:pt x="614149" y="13648"/>
                </a:lnTo>
                <a:lnTo>
                  <a:pt x="655092" y="0"/>
                </a:ln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1127831" y="4445979"/>
            <a:ext cx="859809" cy="95535"/>
          </a:xfrm>
          <a:custGeom>
            <a:avLst/>
            <a:gdLst>
              <a:gd name="connsiteX0" fmla="*/ 0 w 859809"/>
              <a:gd name="connsiteY0" fmla="*/ 54591 h 95535"/>
              <a:gd name="connsiteX1" fmla="*/ 327546 w 859809"/>
              <a:gd name="connsiteY1" fmla="*/ 0 h 95535"/>
              <a:gd name="connsiteX2" fmla="*/ 477671 w 859809"/>
              <a:gd name="connsiteY2" fmla="*/ 54591 h 95535"/>
              <a:gd name="connsiteX3" fmla="*/ 641445 w 859809"/>
              <a:gd name="connsiteY3" fmla="*/ 95535 h 95535"/>
              <a:gd name="connsiteX4" fmla="*/ 859809 w 859809"/>
              <a:gd name="connsiteY4" fmla="*/ 54591 h 9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809" h="95535">
                <a:moveTo>
                  <a:pt x="0" y="54591"/>
                </a:moveTo>
                <a:cubicBezTo>
                  <a:pt x="123967" y="27295"/>
                  <a:pt x="247934" y="0"/>
                  <a:pt x="327546" y="0"/>
                </a:cubicBezTo>
                <a:cubicBezTo>
                  <a:pt x="407158" y="0"/>
                  <a:pt x="425355" y="38669"/>
                  <a:pt x="477671" y="54591"/>
                </a:cubicBezTo>
                <a:cubicBezTo>
                  <a:pt x="529987" y="70513"/>
                  <a:pt x="577755" y="95535"/>
                  <a:pt x="641445" y="95535"/>
                </a:cubicBezTo>
                <a:cubicBezTo>
                  <a:pt x="705135" y="95535"/>
                  <a:pt x="782472" y="75063"/>
                  <a:pt x="859809" y="54591"/>
                </a:cubicBezTo>
              </a:path>
            </a:pathLst>
          </a:custGeom>
          <a:solidFill>
            <a:schemeClr val="accent6"/>
          </a:solidFill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1947957" y="4455078"/>
            <a:ext cx="641444" cy="59140"/>
          </a:xfrm>
          <a:custGeom>
            <a:avLst/>
            <a:gdLst>
              <a:gd name="connsiteX0" fmla="*/ 0 w 641444"/>
              <a:gd name="connsiteY0" fmla="*/ 59140 h 59140"/>
              <a:gd name="connsiteX1" fmla="*/ 313898 w 641444"/>
              <a:gd name="connsiteY1" fmla="*/ 4549 h 59140"/>
              <a:gd name="connsiteX2" fmla="*/ 641444 w 641444"/>
              <a:gd name="connsiteY2" fmla="*/ 31845 h 5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4" h="59140">
                <a:moveTo>
                  <a:pt x="0" y="59140"/>
                </a:moveTo>
                <a:cubicBezTo>
                  <a:pt x="103495" y="34119"/>
                  <a:pt x="206991" y="9098"/>
                  <a:pt x="313898" y="4549"/>
                </a:cubicBezTo>
                <a:cubicBezTo>
                  <a:pt x="420805" y="0"/>
                  <a:pt x="531124" y="15922"/>
                  <a:pt x="641444" y="31845"/>
                </a:cubicBezTo>
              </a:path>
            </a:pathLst>
          </a:custGeom>
          <a:ln w="1047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57158" y="4786322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DNA coding for a desired protein</a:t>
            </a:r>
            <a:endParaRPr lang="en-GB" dirty="0"/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>
          <a:xfrm rot="16200000" flipV="1">
            <a:off x="1446588" y="4625586"/>
            <a:ext cx="214314" cy="107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1035025" y="425053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1820843" y="424974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5720" y="3786190"/>
            <a:ext cx="264320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Restriction </a:t>
            </a:r>
            <a:r>
              <a:rPr lang="en-GB" dirty="0" err="1" smtClean="0"/>
              <a:t>Endonuclease</a:t>
            </a:r>
            <a:endParaRPr lang="en-GB" dirty="0"/>
          </a:p>
        </p:txBody>
      </p:sp>
      <p:sp>
        <p:nvSpPr>
          <p:cNvPr id="35" name="Freeform 34"/>
          <p:cNvSpPr/>
          <p:nvPr/>
        </p:nvSpPr>
        <p:spPr>
          <a:xfrm>
            <a:off x="6429388" y="3643314"/>
            <a:ext cx="1817427" cy="1103194"/>
          </a:xfrm>
          <a:custGeom>
            <a:avLst/>
            <a:gdLst>
              <a:gd name="connsiteX0" fmla="*/ 652818 w 1817427"/>
              <a:gd name="connsiteY0" fmla="*/ 25021 h 1103194"/>
              <a:gd name="connsiteX1" fmla="*/ 366215 w 1817427"/>
              <a:gd name="connsiteY1" fmla="*/ 134203 h 1103194"/>
              <a:gd name="connsiteX2" fmla="*/ 25021 w 1817427"/>
              <a:gd name="connsiteY2" fmla="*/ 379863 h 1103194"/>
              <a:gd name="connsiteX3" fmla="*/ 216090 w 1817427"/>
              <a:gd name="connsiteY3" fmla="*/ 762000 h 1103194"/>
              <a:gd name="connsiteX4" fmla="*/ 898478 w 1817427"/>
              <a:gd name="connsiteY4" fmla="*/ 1062251 h 1103194"/>
              <a:gd name="connsiteX5" fmla="*/ 1594514 w 1817427"/>
              <a:gd name="connsiteY5" fmla="*/ 1007660 h 1103194"/>
              <a:gd name="connsiteX6" fmla="*/ 1812878 w 1817427"/>
              <a:gd name="connsiteY6" fmla="*/ 625523 h 1103194"/>
              <a:gd name="connsiteX7" fmla="*/ 1567218 w 1817427"/>
              <a:gd name="connsiteY7" fmla="*/ 352567 h 1103194"/>
              <a:gd name="connsiteX8" fmla="*/ 1266968 w 1817427"/>
              <a:gd name="connsiteY8" fmla="*/ 175147 h 1103194"/>
              <a:gd name="connsiteX9" fmla="*/ 1048603 w 1817427"/>
              <a:gd name="connsiteY9" fmla="*/ 25021 h 1103194"/>
              <a:gd name="connsiteX10" fmla="*/ 857535 w 1817427"/>
              <a:gd name="connsiteY10" fmla="*/ 25021 h 1103194"/>
              <a:gd name="connsiteX11" fmla="*/ 652818 w 1817427"/>
              <a:gd name="connsiteY11" fmla="*/ 25021 h 1103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7427" h="1103194">
                <a:moveTo>
                  <a:pt x="652818" y="25021"/>
                </a:moveTo>
                <a:cubicBezTo>
                  <a:pt x="570931" y="43218"/>
                  <a:pt x="470848" y="75063"/>
                  <a:pt x="366215" y="134203"/>
                </a:cubicBezTo>
                <a:cubicBezTo>
                  <a:pt x="261582" y="193343"/>
                  <a:pt x="50042" y="275230"/>
                  <a:pt x="25021" y="379863"/>
                </a:cubicBezTo>
                <a:cubicBezTo>
                  <a:pt x="0" y="484496"/>
                  <a:pt x="70514" y="648269"/>
                  <a:pt x="216090" y="762000"/>
                </a:cubicBezTo>
                <a:cubicBezTo>
                  <a:pt x="361666" y="875731"/>
                  <a:pt x="668741" y="1021308"/>
                  <a:pt x="898478" y="1062251"/>
                </a:cubicBezTo>
                <a:cubicBezTo>
                  <a:pt x="1128215" y="1103194"/>
                  <a:pt x="1442114" y="1080448"/>
                  <a:pt x="1594514" y="1007660"/>
                </a:cubicBezTo>
                <a:cubicBezTo>
                  <a:pt x="1746914" y="934872"/>
                  <a:pt x="1817427" y="734705"/>
                  <a:pt x="1812878" y="625523"/>
                </a:cubicBezTo>
                <a:cubicBezTo>
                  <a:pt x="1808329" y="516341"/>
                  <a:pt x="1658203" y="427630"/>
                  <a:pt x="1567218" y="352567"/>
                </a:cubicBezTo>
                <a:cubicBezTo>
                  <a:pt x="1476233" y="277504"/>
                  <a:pt x="1353404" y="229738"/>
                  <a:pt x="1266968" y="175147"/>
                </a:cubicBezTo>
                <a:cubicBezTo>
                  <a:pt x="1180532" y="120556"/>
                  <a:pt x="1116842" y="50042"/>
                  <a:pt x="1048603" y="25021"/>
                </a:cubicBezTo>
                <a:cubicBezTo>
                  <a:pt x="980364" y="0"/>
                  <a:pt x="923499" y="22746"/>
                  <a:pt x="857535" y="25021"/>
                </a:cubicBezTo>
                <a:cubicBezTo>
                  <a:pt x="791571" y="27296"/>
                  <a:pt x="734705" y="6824"/>
                  <a:pt x="652818" y="25021"/>
                </a:cubicBezTo>
                <a:close/>
              </a:path>
            </a:pathLst>
          </a:custGeom>
          <a:ln w="1016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357818" y="464344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plasmid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643306" y="4071942"/>
            <a:ext cx="264320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Restriction </a:t>
            </a:r>
            <a:r>
              <a:rPr lang="en-GB" dirty="0" err="1" smtClean="0"/>
              <a:t>Endonuclease</a:t>
            </a:r>
            <a:endParaRPr lang="en-GB" dirty="0"/>
          </a:p>
        </p:txBody>
      </p:sp>
      <p:cxnSp>
        <p:nvCxnSpPr>
          <p:cNvPr id="38" name="Straight Arrow Connector 37"/>
          <p:cNvCxnSpPr>
            <a:endCxn id="35" idx="3"/>
          </p:cNvCxnSpPr>
          <p:nvPr/>
        </p:nvCxnSpPr>
        <p:spPr>
          <a:xfrm flipV="1">
            <a:off x="6288100" y="4405314"/>
            <a:ext cx="357378" cy="23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>
            <a:off x="3143240" y="5643578"/>
            <a:ext cx="1460310" cy="905302"/>
          </a:xfrm>
          <a:custGeom>
            <a:avLst/>
            <a:gdLst>
              <a:gd name="connsiteX0" fmla="*/ 159223 w 1460310"/>
              <a:gd name="connsiteY0" fmla="*/ 109182 h 905302"/>
              <a:gd name="connsiteX1" fmla="*/ 9098 w 1460310"/>
              <a:gd name="connsiteY1" fmla="*/ 409433 h 905302"/>
              <a:gd name="connsiteX2" fmla="*/ 213814 w 1460310"/>
              <a:gd name="connsiteY2" fmla="*/ 832514 h 905302"/>
              <a:gd name="connsiteX3" fmla="*/ 909850 w 1460310"/>
              <a:gd name="connsiteY3" fmla="*/ 846161 h 905302"/>
              <a:gd name="connsiteX4" fmla="*/ 1346579 w 1460310"/>
              <a:gd name="connsiteY4" fmla="*/ 736979 h 905302"/>
              <a:gd name="connsiteX5" fmla="*/ 1442113 w 1460310"/>
              <a:gd name="connsiteY5" fmla="*/ 300251 h 905302"/>
              <a:gd name="connsiteX6" fmla="*/ 1237396 w 1460310"/>
              <a:gd name="connsiteY6" fmla="*/ 54591 h 905302"/>
              <a:gd name="connsiteX7" fmla="*/ 1032680 w 1460310"/>
              <a:gd name="connsiteY7" fmla="*/ 0 h 90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0310" h="905302">
                <a:moveTo>
                  <a:pt x="159223" y="109182"/>
                </a:moveTo>
                <a:cubicBezTo>
                  <a:pt x="79611" y="199030"/>
                  <a:pt x="0" y="288878"/>
                  <a:pt x="9098" y="409433"/>
                </a:cubicBezTo>
                <a:cubicBezTo>
                  <a:pt x="18197" y="529988"/>
                  <a:pt x="63689" y="759726"/>
                  <a:pt x="213814" y="832514"/>
                </a:cubicBezTo>
                <a:cubicBezTo>
                  <a:pt x="363939" y="905302"/>
                  <a:pt x="721056" y="862084"/>
                  <a:pt x="909850" y="846161"/>
                </a:cubicBezTo>
                <a:cubicBezTo>
                  <a:pt x="1098644" y="830239"/>
                  <a:pt x="1257869" y="827964"/>
                  <a:pt x="1346579" y="736979"/>
                </a:cubicBezTo>
                <a:cubicBezTo>
                  <a:pt x="1435290" y="645994"/>
                  <a:pt x="1460310" y="413982"/>
                  <a:pt x="1442113" y="300251"/>
                </a:cubicBezTo>
                <a:cubicBezTo>
                  <a:pt x="1423916" y="186520"/>
                  <a:pt x="1305635" y="104633"/>
                  <a:pt x="1237396" y="54591"/>
                </a:cubicBezTo>
                <a:cubicBezTo>
                  <a:pt x="1169157" y="4549"/>
                  <a:pt x="1100918" y="2274"/>
                  <a:pt x="1032680" y="0"/>
                </a:cubicBezTo>
              </a:path>
            </a:pathLst>
          </a:custGeom>
          <a:ln w="1016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3275168" y="5620136"/>
            <a:ext cx="972190" cy="146272"/>
          </a:xfrm>
          <a:custGeom>
            <a:avLst/>
            <a:gdLst>
              <a:gd name="connsiteX0" fmla="*/ 0 w 846161"/>
              <a:gd name="connsiteY0" fmla="*/ 145576 h 145576"/>
              <a:gd name="connsiteX1" fmla="*/ 272955 w 846161"/>
              <a:gd name="connsiteY1" fmla="*/ 9098 h 145576"/>
              <a:gd name="connsiteX2" fmla="*/ 464024 w 846161"/>
              <a:gd name="connsiteY2" fmla="*/ 90985 h 145576"/>
              <a:gd name="connsiteX3" fmla="*/ 696036 w 846161"/>
              <a:gd name="connsiteY3" fmla="*/ 90985 h 145576"/>
              <a:gd name="connsiteX4" fmla="*/ 846161 w 846161"/>
              <a:gd name="connsiteY4" fmla="*/ 36394 h 14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161" h="145576">
                <a:moveTo>
                  <a:pt x="0" y="145576"/>
                </a:moveTo>
                <a:cubicBezTo>
                  <a:pt x="97809" y="81886"/>
                  <a:pt x="195618" y="18196"/>
                  <a:pt x="272955" y="9098"/>
                </a:cubicBezTo>
                <a:cubicBezTo>
                  <a:pt x="350292" y="0"/>
                  <a:pt x="393510" y="77337"/>
                  <a:pt x="464024" y="90985"/>
                </a:cubicBezTo>
                <a:cubicBezTo>
                  <a:pt x="534538" y="104633"/>
                  <a:pt x="632347" y="100083"/>
                  <a:pt x="696036" y="90985"/>
                </a:cubicBezTo>
                <a:cubicBezTo>
                  <a:pt x="759725" y="81887"/>
                  <a:pt x="802943" y="59140"/>
                  <a:pt x="846161" y="36394"/>
                </a:cubicBezTo>
              </a:path>
            </a:pathLst>
          </a:cu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4857752" y="5357826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As the DNA fragment was cut out using the </a:t>
            </a:r>
            <a:r>
              <a:rPr lang="en-GB" b="1" dirty="0" smtClean="0"/>
              <a:t>same restriction </a:t>
            </a:r>
            <a:r>
              <a:rPr lang="en-GB" b="1" dirty="0" err="1" smtClean="0"/>
              <a:t>endonuclease</a:t>
            </a:r>
            <a:r>
              <a:rPr lang="en-GB" dirty="0" smtClean="0"/>
              <a:t> as used to cut the plasmid open, they have </a:t>
            </a:r>
            <a:r>
              <a:rPr lang="en-GB" b="1" dirty="0" smtClean="0"/>
              <a:t>complimentary sticky ends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214282" y="5500702"/>
            <a:ext cx="278608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Remember, that DNA </a:t>
            </a:r>
            <a:r>
              <a:rPr lang="en-GB" b="1" dirty="0" err="1" smtClean="0"/>
              <a:t>Ligase</a:t>
            </a:r>
            <a:r>
              <a:rPr lang="en-GB" b="1" dirty="0" smtClean="0"/>
              <a:t> would once again be used to bond the sugar-phosphate backbones.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285852" y="1357298"/>
            <a:ext cx="6786610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This is ‘Step 2’ (insertion) in the process of making a protein using gene technology</a:t>
            </a:r>
            <a:endParaRPr lang="en-GB" sz="3200" dirty="0"/>
          </a:p>
        </p:txBody>
      </p:sp>
      <p:cxnSp>
        <p:nvCxnSpPr>
          <p:cNvPr id="49" name="Straight Arrow Connector 48"/>
          <p:cNvCxnSpPr>
            <a:stCxn id="23" idx="3"/>
          </p:cNvCxnSpPr>
          <p:nvPr/>
        </p:nvCxnSpPr>
        <p:spPr>
          <a:xfrm>
            <a:off x="2857488" y="5109488"/>
            <a:ext cx="642942" cy="319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 flipV="1">
            <a:off x="4429124" y="4929198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34" grpId="0" animBg="1"/>
      <p:bldP spid="35" grpId="0" animBg="1"/>
      <p:bldP spid="36" grpId="0"/>
      <p:bldP spid="37" grpId="0" animBg="1"/>
      <p:bldP spid="41" grpId="0" animBg="1"/>
      <p:bldP spid="42" grpId="0" animBg="1"/>
      <p:bldP spid="43" grpId="0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96842"/>
          </a:xfrm>
        </p:spPr>
        <p:txBody>
          <a:bodyPr>
            <a:noAutofit/>
          </a:bodyPr>
          <a:lstStyle/>
          <a:p>
            <a:r>
              <a:rPr lang="en-GB" sz="2800" dirty="0" smtClean="0"/>
              <a:t>Introducing our recombinant plasmids into host cells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28652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Introducing recombinant plasmids into bacterial cells is called </a:t>
            </a:r>
            <a:r>
              <a:rPr lang="en-GB" sz="2600" b="1" dirty="0" smtClean="0">
                <a:solidFill>
                  <a:srgbClr val="FF0000"/>
                </a:solidFill>
              </a:rPr>
              <a:t>transformation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This is done by mixing the plasmids with the cells in a </a:t>
            </a:r>
            <a:r>
              <a:rPr lang="en-GB" sz="2600" b="1" dirty="0" smtClean="0">
                <a:solidFill>
                  <a:srgbClr val="00B050"/>
                </a:solidFill>
              </a:rPr>
              <a:t>medium containing calcium ions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The calcium ions make the bacterial cells </a:t>
            </a:r>
            <a:r>
              <a:rPr lang="en-GB" sz="2600" b="1" dirty="0" smtClean="0">
                <a:solidFill>
                  <a:srgbClr val="0070C0"/>
                </a:solidFill>
              </a:rPr>
              <a:t>permeable</a:t>
            </a:r>
            <a:r>
              <a:rPr lang="en-GB" sz="2600" dirty="0" smtClean="0"/>
              <a:t>, allowing the plasmids to pass through, into the cell.</a:t>
            </a:r>
            <a:endParaRPr lang="en-GB" sz="2600" dirty="0"/>
          </a:p>
        </p:txBody>
      </p:sp>
      <p:sp>
        <p:nvSpPr>
          <p:cNvPr id="24" name="Freeform 23"/>
          <p:cNvSpPr/>
          <p:nvPr/>
        </p:nvSpPr>
        <p:spPr>
          <a:xfrm>
            <a:off x="1428728" y="3429000"/>
            <a:ext cx="3107140" cy="1935708"/>
          </a:xfrm>
          <a:custGeom>
            <a:avLst/>
            <a:gdLst>
              <a:gd name="connsiteX0" fmla="*/ 2213212 w 3107140"/>
              <a:gd name="connsiteY0" fmla="*/ 200167 h 1935708"/>
              <a:gd name="connsiteX1" fmla="*/ 1162334 w 3107140"/>
              <a:gd name="connsiteY1" fmla="*/ 909851 h 1935708"/>
              <a:gd name="connsiteX2" fmla="*/ 302525 w 3107140"/>
              <a:gd name="connsiteY2" fmla="*/ 1100919 h 1935708"/>
              <a:gd name="connsiteX3" fmla="*/ 84161 w 3107140"/>
              <a:gd name="connsiteY3" fmla="*/ 1619534 h 1935708"/>
              <a:gd name="connsiteX4" fmla="*/ 807492 w 3107140"/>
              <a:gd name="connsiteY4" fmla="*/ 1933433 h 1935708"/>
              <a:gd name="connsiteX5" fmla="*/ 2035791 w 3107140"/>
              <a:gd name="connsiteY5" fmla="*/ 1633182 h 1935708"/>
              <a:gd name="connsiteX6" fmla="*/ 2895600 w 3107140"/>
              <a:gd name="connsiteY6" fmla="*/ 827964 h 1935708"/>
              <a:gd name="connsiteX7" fmla="*/ 3059373 w 3107140"/>
              <a:gd name="connsiteY7" fmla="*/ 254758 h 1935708"/>
              <a:gd name="connsiteX8" fmla="*/ 2608997 w 3107140"/>
              <a:gd name="connsiteY8" fmla="*/ 9098 h 1935708"/>
              <a:gd name="connsiteX9" fmla="*/ 2213212 w 3107140"/>
              <a:gd name="connsiteY9" fmla="*/ 200167 h 193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7140" h="1935708">
                <a:moveTo>
                  <a:pt x="2213212" y="200167"/>
                </a:moveTo>
                <a:cubicBezTo>
                  <a:pt x="1972102" y="350292"/>
                  <a:pt x="1480782" y="759726"/>
                  <a:pt x="1162334" y="909851"/>
                </a:cubicBezTo>
                <a:cubicBezTo>
                  <a:pt x="843886" y="1059976"/>
                  <a:pt x="482221" y="982639"/>
                  <a:pt x="302525" y="1100919"/>
                </a:cubicBezTo>
                <a:cubicBezTo>
                  <a:pt x="122830" y="1219200"/>
                  <a:pt x="0" y="1480782"/>
                  <a:pt x="84161" y="1619534"/>
                </a:cubicBezTo>
                <a:cubicBezTo>
                  <a:pt x="168322" y="1758286"/>
                  <a:pt x="482220" y="1931158"/>
                  <a:pt x="807492" y="1933433"/>
                </a:cubicBezTo>
                <a:cubicBezTo>
                  <a:pt x="1132764" y="1935708"/>
                  <a:pt x="1687773" y="1817427"/>
                  <a:pt x="2035791" y="1633182"/>
                </a:cubicBezTo>
                <a:cubicBezTo>
                  <a:pt x="2383809" y="1448937"/>
                  <a:pt x="2725003" y="1057701"/>
                  <a:pt x="2895600" y="827964"/>
                </a:cubicBezTo>
                <a:cubicBezTo>
                  <a:pt x="3066197" y="598227"/>
                  <a:pt x="3107140" y="391236"/>
                  <a:pt x="3059373" y="254758"/>
                </a:cubicBezTo>
                <a:cubicBezTo>
                  <a:pt x="3011606" y="118280"/>
                  <a:pt x="2754573" y="18196"/>
                  <a:pt x="2608997" y="9098"/>
                </a:cubicBezTo>
                <a:cubicBezTo>
                  <a:pt x="2463421" y="0"/>
                  <a:pt x="2454322" y="50042"/>
                  <a:pt x="2213212" y="200167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4449170" y="3423314"/>
            <a:ext cx="914400" cy="263857"/>
          </a:xfrm>
          <a:custGeom>
            <a:avLst/>
            <a:gdLst>
              <a:gd name="connsiteX0" fmla="*/ 0 w 914400"/>
              <a:gd name="connsiteY0" fmla="*/ 206990 h 263857"/>
              <a:gd name="connsiteX1" fmla="*/ 122830 w 914400"/>
              <a:gd name="connsiteY1" fmla="*/ 29570 h 263857"/>
              <a:gd name="connsiteX2" fmla="*/ 395785 w 914400"/>
              <a:gd name="connsiteY2" fmla="*/ 29570 h 263857"/>
              <a:gd name="connsiteX3" fmla="*/ 423081 w 914400"/>
              <a:gd name="connsiteY3" fmla="*/ 193343 h 263857"/>
              <a:gd name="connsiteX4" fmla="*/ 805218 w 914400"/>
              <a:gd name="connsiteY4" fmla="*/ 247934 h 263857"/>
              <a:gd name="connsiteX5" fmla="*/ 914400 w 914400"/>
              <a:gd name="connsiteY5" fmla="*/ 97808 h 26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63857">
                <a:moveTo>
                  <a:pt x="0" y="206990"/>
                </a:moveTo>
                <a:cubicBezTo>
                  <a:pt x="28433" y="133065"/>
                  <a:pt x="56866" y="59140"/>
                  <a:pt x="122830" y="29570"/>
                </a:cubicBezTo>
                <a:cubicBezTo>
                  <a:pt x="188794" y="0"/>
                  <a:pt x="345743" y="2275"/>
                  <a:pt x="395785" y="29570"/>
                </a:cubicBezTo>
                <a:cubicBezTo>
                  <a:pt x="445827" y="56865"/>
                  <a:pt x="354842" y="156949"/>
                  <a:pt x="423081" y="193343"/>
                </a:cubicBezTo>
                <a:cubicBezTo>
                  <a:pt x="491320" y="229737"/>
                  <a:pt x="723331" y="263857"/>
                  <a:pt x="805218" y="247934"/>
                </a:cubicBezTo>
                <a:cubicBezTo>
                  <a:pt x="887105" y="232011"/>
                  <a:pt x="900752" y="164909"/>
                  <a:pt x="914400" y="97808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/>
          <p:cNvGrpSpPr/>
          <p:nvPr/>
        </p:nvGrpSpPr>
        <p:grpSpPr>
          <a:xfrm>
            <a:off x="500034" y="4000504"/>
            <a:ext cx="714380" cy="476674"/>
            <a:chOff x="500034" y="3548434"/>
            <a:chExt cx="1460310" cy="928744"/>
          </a:xfrm>
        </p:grpSpPr>
        <p:sp>
          <p:nvSpPr>
            <p:cNvPr id="27" name="Freeform 26"/>
            <p:cNvSpPr/>
            <p:nvPr/>
          </p:nvSpPr>
          <p:spPr>
            <a:xfrm>
              <a:off x="500034" y="3571876"/>
              <a:ext cx="1460310" cy="905302"/>
            </a:xfrm>
            <a:custGeom>
              <a:avLst/>
              <a:gdLst>
                <a:gd name="connsiteX0" fmla="*/ 159223 w 1460310"/>
                <a:gd name="connsiteY0" fmla="*/ 109182 h 905302"/>
                <a:gd name="connsiteX1" fmla="*/ 9098 w 1460310"/>
                <a:gd name="connsiteY1" fmla="*/ 409433 h 905302"/>
                <a:gd name="connsiteX2" fmla="*/ 213814 w 1460310"/>
                <a:gd name="connsiteY2" fmla="*/ 832514 h 905302"/>
                <a:gd name="connsiteX3" fmla="*/ 909850 w 1460310"/>
                <a:gd name="connsiteY3" fmla="*/ 846161 h 905302"/>
                <a:gd name="connsiteX4" fmla="*/ 1346579 w 1460310"/>
                <a:gd name="connsiteY4" fmla="*/ 736979 h 905302"/>
                <a:gd name="connsiteX5" fmla="*/ 1442113 w 1460310"/>
                <a:gd name="connsiteY5" fmla="*/ 300251 h 905302"/>
                <a:gd name="connsiteX6" fmla="*/ 1237396 w 1460310"/>
                <a:gd name="connsiteY6" fmla="*/ 54591 h 905302"/>
                <a:gd name="connsiteX7" fmla="*/ 1032680 w 1460310"/>
                <a:gd name="connsiteY7" fmla="*/ 0 h 90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0310" h="905302">
                  <a:moveTo>
                    <a:pt x="159223" y="109182"/>
                  </a:moveTo>
                  <a:cubicBezTo>
                    <a:pt x="79611" y="199030"/>
                    <a:pt x="0" y="288878"/>
                    <a:pt x="9098" y="409433"/>
                  </a:cubicBezTo>
                  <a:cubicBezTo>
                    <a:pt x="18197" y="529988"/>
                    <a:pt x="63689" y="759726"/>
                    <a:pt x="213814" y="832514"/>
                  </a:cubicBezTo>
                  <a:cubicBezTo>
                    <a:pt x="363939" y="905302"/>
                    <a:pt x="721056" y="862084"/>
                    <a:pt x="909850" y="846161"/>
                  </a:cubicBezTo>
                  <a:cubicBezTo>
                    <a:pt x="1098644" y="830239"/>
                    <a:pt x="1257869" y="827964"/>
                    <a:pt x="1346579" y="736979"/>
                  </a:cubicBezTo>
                  <a:cubicBezTo>
                    <a:pt x="1435290" y="645994"/>
                    <a:pt x="1460310" y="413982"/>
                    <a:pt x="1442113" y="300251"/>
                  </a:cubicBezTo>
                  <a:cubicBezTo>
                    <a:pt x="1423916" y="186520"/>
                    <a:pt x="1305635" y="104633"/>
                    <a:pt x="1237396" y="54591"/>
                  </a:cubicBezTo>
                  <a:cubicBezTo>
                    <a:pt x="1169157" y="4549"/>
                    <a:pt x="1100918" y="2274"/>
                    <a:pt x="1032680" y="0"/>
                  </a:cubicBezTo>
                </a:path>
              </a:pathLst>
            </a:custGeom>
            <a:ln w="1016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31962" y="3548434"/>
              <a:ext cx="972190" cy="146272"/>
            </a:xfrm>
            <a:custGeom>
              <a:avLst/>
              <a:gdLst>
                <a:gd name="connsiteX0" fmla="*/ 0 w 846161"/>
                <a:gd name="connsiteY0" fmla="*/ 145576 h 145576"/>
                <a:gd name="connsiteX1" fmla="*/ 272955 w 846161"/>
                <a:gd name="connsiteY1" fmla="*/ 9098 h 145576"/>
                <a:gd name="connsiteX2" fmla="*/ 464024 w 846161"/>
                <a:gd name="connsiteY2" fmla="*/ 90985 h 145576"/>
                <a:gd name="connsiteX3" fmla="*/ 696036 w 846161"/>
                <a:gd name="connsiteY3" fmla="*/ 90985 h 145576"/>
                <a:gd name="connsiteX4" fmla="*/ 846161 w 846161"/>
                <a:gd name="connsiteY4" fmla="*/ 36394 h 14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6161" h="145576">
                  <a:moveTo>
                    <a:pt x="0" y="145576"/>
                  </a:moveTo>
                  <a:cubicBezTo>
                    <a:pt x="97809" y="81886"/>
                    <a:pt x="195618" y="18196"/>
                    <a:pt x="272955" y="9098"/>
                  </a:cubicBezTo>
                  <a:cubicBezTo>
                    <a:pt x="350292" y="0"/>
                    <a:pt x="393510" y="77337"/>
                    <a:pt x="464024" y="90985"/>
                  </a:cubicBezTo>
                  <a:cubicBezTo>
                    <a:pt x="534538" y="104633"/>
                    <a:pt x="632347" y="100083"/>
                    <a:pt x="696036" y="90985"/>
                  </a:cubicBezTo>
                  <a:cubicBezTo>
                    <a:pt x="759725" y="81887"/>
                    <a:pt x="802943" y="59140"/>
                    <a:pt x="846161" y="36394"/>
                  </a:cubicBezTo>
                </a:path>
              </a:pathLst>
            </a:cu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85786" y="492919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Calcium ion medium</a:t>
            </a:r>
            <a:endParaRPr lang="en-GB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00694" y="3286124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However, only a few bacterial cells (approx 1%) will actually take up the plasmids.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For this reason, we need to </a:t>
            </a:r>
            <a:r>
              <a:rPr lang="en-GB" b="1" dirty="0" smtClean="0">
                <a:solidFill>
                  <a:srgbClr val="FF0000"/>
                </a:solidFill>
              </a:rPr>
              <a:t>identify</a:t>
            </a:r>
            <a:r>
              <a:rPr lang="en-GB" dirty="0" smtClean="0"/>
              <a:t> which ones have been successful. This is done with </a:t>
            </a:r>
            <a:r>
              <a:rPr lang="en-GB" b="1" u="sng" dirty="0" smtClean="0">
                <a:solidFill>
                  <a:srgbClr val="FF0000"/>
                </a:solidFill>
              </a:rPr>
              <a:t>gene markers.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57224" y="5643578"/>
            <a:ext cx="7500990" cy="9541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This is ‘Step 3’ (transformation) of producing a protein by DNA technology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4089E-6 L 0.19549 -0.07747 L 0.279 0.01781 " pathEditMode="relative" ptsTypes="AAA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32" grpId="0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96842"/>
          </a:xfrm>
        </p:spPr>
        <p:txBody>
          <a:bodyPr>
            <a:noAutofit/>
          </a:bodyPr>
          <a:lstStyle/>
          <a:p>
            <a:r>
              <a:rPr lang="en-GB" sz="2800" dirty="0" smtClean="0"/>
              <a:t>Using </a:t>
            </a:r>
            <a:r>
              <a:rPr lang="en-GB" sz="2800" b="1" dirty="0" smtClean="0"/>
              <a:t>Gene Markers</a:t>
            </a:r>
            <a:r>
              <a:rPr lang="en-GB" sz="2800" dirty="0" smtClean="0"/>
              <a:t> to identify successful host cells...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28652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There are a number of different ways of using </a:t>
            </a:r>
            <a:r>
              <a:rPr lang="en-GB" sz="2600" b="1" dirty="0" smtClean="0">
                <a:solidFill>
                  <a:srgbClr val="FF0000"/>
                </a:solidFill>
              </a:rPr>
              <a:t>gene markers </a:t>
            </a:r>
            <a:r>
              <a:rPr lang="en-GB" sz="2600" dirty="0" smtClean="0"/>
              <a:t>to identify whether a gene has been taken up by bacterial cells. </a:t>
            </a:r>
          </a:p>
          <a:p>
            <a:r>
              <a:rPr lang="en-GB" sz="2600" dirty="0" smtClean="0"/>
              <a:t>They all involve using a </a:t>
            </a:r>
            <a:r>
              <a:rPr lang="en-GB" sz="2600" b="1" dirty="0" smtClean="0">
                <a:solidFill>
                  <a:srgbClr val="00B050"/>
                </a:solidFill>
              </a:rPr>
              <a:t>second</a:t>
            </a:r>
            <a:r>
              <a:rPr lang="en-GB" sz="2600" dirty="0" smtClean="0">
                <a:solidFill>
                  <a:srgbClr val="00B050"/>
                </a:solidFill>
              </a:rPr>
              <a:t>, </a:t>
            </a:r>
            <a:r>
              <a:rPr lang="en-GB" sz="2600" b="1" dirty="0" smtClean="0">
                <a:solidFill>
                  <a:srgbClr val="00B050"/>
                </a:solidFill>
              </a:rPr>
              <a:t>separate gene </a:t>
            </a:r>
            <a:r>
              <a:rPr lang="en-GB" sz="2600" dirty="0" smtClean="0"/>
              <a:t>on the plasmid. This second gene is easily identifiable for one reason or another....</a:t>
            </a:r>
          </a:p>
          <a:p>
            <a:endParaRPr lang="en-GB" sz="2600" dirty="0"/>
          </a:p>
          <a:p>
            <a:pPr algn="ctr"/>
            <a:r>
              <a:rPr lang="en-GB" sz="2600" b="1" dirty="0" smtClean="0">
                <a:solidFill>
                  <a:srgbClr val="FF0000"/>
                </a:solidFill>
              </a:rPr>
              <a:t>It may be resistant to an antibiotic</a:t>
            </a:r>
          </a:p>
          <a:p>
            <a:pPr algn="ctr"/>
            <a:r>
              <a:rPr lang="en-GB" sz="2600" b="1" dirty="0" smtClean="0">
                <a:solidFill>
                  <a:srgbClr val="00B050"/>
                </a:solidFill>
              </a:rPr>
              <a:t>It may make a fluorescent protein that is easily seen</a:t>
            </a:r>
          </a:p>
          <a:p>
            <a:pPr algn="ctr"/>
            <a:r>
              <a:rPr lang="en-GB" sz="2600" b="1" dirty="0" smtClean="0">
                <a:solidFill>
                  <a:srgbClr val="0070C0"/>
                </a:solidFill>
              </a:rPr>
              <a:t>It may produce an enzyme whose action can be identified</a:t>
            </a:r>
          </a:p>
          <a:p>
            <a:pPr algn="ctr"/>
            <a:endParaRPr lang="en-GB" sz="2600" b="1" dirty="0"/>
          </a:p>
          <a:p>
            <a:pPr algn="ctr">
              <a:buNone/>
            </a:pPr>
            <a:r>
              <a:rPr lang="en-GB" sz="2400" dirty="0" smtClean="0"/>
              <a:t>Each of the 3 above mechanisms are actual methods of employing gene markers to identify bacterial cells that have taken up plasmids... They will be discussed on the next slides...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96842"/>
          </a:xfrm>
        </p:spPr>
        <p:txBody>
          <a:bodyPr>
            <a:noAutofit/>
          </a:bodyPr>
          <a:lstStyle/>
          <a:p>
            <a:r>
              <a:rPr lang="en-GB" sz="2800" dirty="0" smtClean="0"/>
              <a:t>1. Antibiotic-Resistance Markers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2865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Many bacteria contain antibiotic resistance genes in their plasmids. Some in fact, can have </a:t>
            </a:r>
            <a:r>
              <a:rPr lang="en-GB" sz="2400" b="1" dirty="0" smtClean="0">
                <a:solidFill>
                  <a:srgbClr val="FF0000"/>
                </a:solidFill>
              </a:rPr>
              <a:t>two genes for resistance to two different antibiotics</a:t>
            </a:r>
            <a:r>
              <a:rPr lang="en-GB" sz="2400" dirty="0" smtClean="0"/>
              <a:t>, in the </a:t>
            </a:r>
            <a:r>
              <a:rPr lang="en-GB" sz="2400" b="1" dirty="0" smtClean="0">
                <a:solidFill>
                  <a:srgbClr val="00B050"/>
                </a:solidFill>
              </a:rPr>
              <a:t>same plasmid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12" name="Freeform 11"/>
          <p:cNvSpPr/>
          <p:nvPr/>
        </p:nvSpPr>
        <p:spPr>
          <a:xfrm>
            <a:off x="1285852" y="2214554"/>
            <a:ext cx="1078173" cy="639171"/>
          </a:xfrm>
          <a:custGeom>
            <a:avLst/>
            <a:gdLst>
              <a:gd name="connsiteX0" fmla="*/ 1078173 w 1078173"/>
              <a:gd name="connsiteY0" fmla="*/ 120556 h 639171"/>
              <a:gd name="connsiteX1" fmla="*/ 641445 w 1078173"/>
              <a:gd name="connsiteY1" fmla="*/ 38669 h 639171"/>
              <a:gd name="connsiteX2" fmla="*/ 109182 w 1078173"/>
              <a:gd name="connsiteY2" fmla="*/ 352568 h 639171"/>
              <a:gd name="connsiteX3" fmla="*/ 0 w 1078173"/>
              <a:gd name="connsiteY3" fmla="*/ 639171 h 63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8173" h="639171">
                <a:moveTo>
                  <a:pt x="1078173" y="120556"/>
                </a:moveTo>
                <a:cubicBezTo>
                  <a:pt x="940558" y="60278"/>
                  <a:pt x="802944" y="0"/>
                  <a:pt x="641445" y="38669"/>
                </a:cubicBezTo>
                <a:cubicBezTo>
                  <a:pt x="479947" y="77338"/>
                  <a:pt x="216090" y="252484"/>
                  <a:pt x="109182" y="352568"/>
                </a:cubicBezTo>
                <a:cubicBezTo>
                  <a:pt x="2275" y="452652"/>
                  <a:pt x="1137" y="545911"/>
                  <a:pt x="0" y="639171"/>
                </a:cubicBezTo>
              </a:path>
            </a:pathLst>
          </a:custGeom>
          <a:ln w="984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1294950" y="2853725"/>
            <a:ext cx="195618" cy="491319"/>
          </a:xfrm>
          <a:custGeom>
            <a:avLst/>
            <a:gdLst>
              <a:gd name="connsiteX0" fmla="*/ 4550 w 195618"/>
              <a:gd name="connsiteY0" fmla="*/ 0 h 491319"/>
              <a:gd name="connsiteX1" fmla="*/ 31845 w 195618"/>
              <a:gd name="connsiteY1" fmla="*/ 313898 h 491319"/>
              <a:gd name="connsiteX2" fmla="*/ 195618 w 195618"/>
              <a:gd name="connsiteY2" fmla="*/ 491319 h 49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618" h="491319">
                <a:moveTo>
                  <a:pt x="4550" y="0"/>
                </a:moveTo>
                <a:cubicBezTo>
                  <a:pt x="2275" y="116006"/>
                  <a:pt x="0" y="232012"/>
                  <a:pt x="31845" y="313898"/>
                </a:cubicBezTo>
                <a:cubicBezTo>
                  <a:pt x="63690" y="395785"/>
                  <a:pt x="129654" y="443552"/>
                  <a:pt x="195618" y="491319"/>
                </a:cubicBezTo>
              </a:path>
            </a:pathLst>
          </a:custGeom>
          <a:ln w="984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1490568" y="2717247"/>
            <a:ext cx="1262419" cy="791570"/>
          </a:xfrm>
          <a:custGeom>
            <a:avLst/>
            <a:gdLst>
              <a:gd name="connsiteX0" fmla="*/ 0 w 1262419"/>
              <a:gd name="connsiteY0" fmla="*/ 627797 h 791570"/>
              <a:gd name="connsiteX1" fmla="*/ 272956 w 1262419"/>
              <a:gd name="connsiteY1" fmla="*/ 777922 h 791570"/>
              <a:gd name="connsiteX2" fmla="*/ 764275 w 1262419"/>
              <a:gd name="connsiteY2" fmla="*/ 709684 h 791570"/>
              <a:gd name="connsiteX3" fmla="*/ 1187356 w 1262419"/>
              <a:gd name="connsiteY3" fmla="*/ 382137 h 791570"/>
              <a:gd name="connsiteX4" fmla="*/ 1214651 w 1262419"/>
              <a:gd name="connsiteY4" fmla="*/ 0 h 79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2419" h="791570">
                <a:moveTo>
                  <a:pt x="0" y="627797"/>
                </a:moveTo>
                <a:cubicBezTo>
                  <a:pt x="72788" y="696035"/>
                  <a:pt x="145577" y="764274"/>
                  <a:pt x="272956" y="777922"/>
                </a:cubicBezTo>
                <a:cubicBezTo>
                  <a:pt x="400335" y="791570"/>
                  <a:pt x="611875" y="775648"/>
                  <a:pt x="764275" y="709684"/>
                </a:cubicBezTo>
                <a:cubicBezTo>
                  <a:pt x="916675" y="643720"/>
                  <a:pt x="1112293" y="500418"/>
                  <a:pt x="1187356" y="382137"/>
                </a:cubicBezTo>
                <a:cubicBezTo>
                  <a:pt x="1262419" y="263856"/>
                  <a:pt x="1238535" y="131928"/>
                  <a:pt x="1214651" y="0"/>
                </a:cubicBezTo>
              </a:path>
            </a:pathLst>
          </a:custGeom>
          <a:ln w="984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2364025" y="2335110"/>
            <a:ext cx="341194" cy="368489"/>
          </a:xfrm>
          <a:custGeom>
            <a:avLst/>
            <a:gdLst>
              <a:gd name="connsiteX0" fmla="*/ 341194 w 341194"/>
              <a:gd name="connsiteY0" fmla="*/ 368489 h 368489"/>
              <a:gd name="connsiteX1" fmla="*/ 163773 w 341194"/>
              <a:gd name="connsiteY1" fmla="*/ 109182 h 368489"/>
              <a:gd name="connsiteX2" fmla="*/ 0 w 341194"/>
              <a:gd name="connsiteY2" fmla="*/ 13647 h 368489"/>
              <a:gd name="connsiteX3" fmla="*/ 0 w 341194"/>
              <a:gd name="connsiteY3" fmla="*/ 13647 h 368489"/>
              <a:gd name="connsiteX4" fmla="*/ 0 w 341194"/>
              <a:gd name="connsiteY4" fmla="*/ 0 h 36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94" h="368489">
                <a:moveTo>
                  <a:pt x="341194" y="368489"/>
                </a:moveTo>
                <a:cubicBezTo>
                  <a:pt x="280916" y="268405"/>
                  <a:pt x="220639" y="168322"/>
                  <a:pt x="163773" y="109182"/>
                </a:cubicBezTo>
                <a:cubicBezTo>
                  <a:pt x="106907" y="50042"/>
                  <a:pt x="0" y="13647"/>
                  <a:pt x="0" y="13647"/>
                </a:cubicBezTo>
                <a:lnTo>
                  <a:pt x="0" y="13647"/>
                </a:lnTo>
                <a:lnTo>
                  <a:pt x="0" y="0"/>
                </a:lnTo>
              </a:path>
            </a:pathLst>
          </a:custGeom>
          <a:ln w="984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0" y="3143248"/>
            <a:ext cx="1428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Gene for resistance to </a:t>
            </a:r>
            <a:r>
              <a:rPr lang="en-GB" b="1" dirty="0" err="1" smtClean="0"/>
              <a:t>ampicillin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1071538" y="3286124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28926" y="1857364"/>
            <a:ext cx="1428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Gene for resistance to </a:t>
            </a:r>
            <a:r>
              <a:rPr lang="en-GB" b="1" dirty="0" smtClean="0"/>
              <a:t>tetracycline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2643174" y="242886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00562" y="1566810"/>
            <a:ext cx="4357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Any bacterial cell </a:t>
            </a:r>
            <a:r>
              <a:rPr lang="en-GB" sz="2000" dirty="0" err="1" smtClean="0"/>
              <a:t>posessing</a:t>
            </a:r>
            <a:r>
              <a:rPr lang="en-GB" sz="2000" dirty="0" smtClean="0"/>
              <a:t> this plasmid, would be resistant to both of the antibiotics, </a:t>
            </a:r>
            <a:r>
              <a:rPr lang="en-GB" sz="2000" b="1" dirty="0" err="1" smtClean="0">
                <a:solidFill>
                  <a:srgbClr val="FF0000"/>
                </a:solidFill>
              </a:rPr>
              <a:t>ampicillin</a:t>
            </a:r>
            <a:r>
              <a:rPr lang="en-GB" sz="2000" dirty="0" smtClean="0"/>
              <a:t> and </a:t>
            </a:r>
            <a:r>
              <a:rPr lang="en-GB" sz="2000" b="1" dirty="0" smtClean="0">
                <a:solidFill>
                  <a:srgbClr val="FF0000"/>
                </a:solidFill>
              </a:rPr>
              <a:t>tetracycline</a:t>
            </a:r>
            <a:r>
              <a:rPr lang="en-GB" sz="2000" b="1" dirty="0" smtClean="0"/>
              <a:t>.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u="sng" dirty="0" smtClean="0">
                <a:solidFill>
                  <a:srgbClr val="7030A0"/>
                </a:solidFill>
              </a:rPr>
              <a:t>But what if we cut right in the middle of the tetracycline-resistance gene (with a restriction </a:t>
            </a:r>
            <a:r>
              <a:rPr lang="en-GB" sz="2000" b="1" u="sng" dirty="0" err="1" smtClean="0">
                <a:solidFill>
                  <a:srgbClr val="7030A0"/>
                </a:solidFill>
              </a:rPr>
              <a:t>endonuclease</a:t>
            </a:r>
            <a:r>
              <a:rPr lang="en-GB" sz="2000" b="1" u="sng" dirty="0" smtClean="0">
                <a:solidFill>
                  <a:srgbClr val="7030A0"/>
                </a:solidFill>
              </a:rPr>
              <a:t>), and insert a gene of our own interest?</a:t>
            </a:r>
            <a:endParaRPr lang="en-GB" sz="2000" b="1" u="sng" dirty="0">
              <a:solidFill>
                <a:srgbClr val="7030A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 rot="1109324">
            <a:off x="283327" y="4417990"/>
            <a:ext cx="2204980" cy="2145767"/>
            <a:chOff x="1009698" y="4355067"/>
            <a:chExt cx="1467135" cy="1294263"/>
          </a:xfrm>
        </p:grpSpPr>
        <p:sp>
          <p:nvSpPr>
            <p:cNvPr id="23" name="Freeform 22"/>
            <p:cNvSpPr/>
            <p:nvPr/>
          </p:nvSpPr>
          <p:spPr>
            <a:xfrm>
              <a:off x="1009698" y="4355067"/>
              <a:ext cx="1078173" cy="639171"/>
            </a:xfrm>
            <a:custGeom>
              <a:avLst/>
              <a:gdLst>
                <a:gd name="connsiteX0" fmla="*/ 1078173 w 1078173"/>
                <a:gd name="connsiteY0" fmla="*/ 120556 h 639171"/>
                <a:gd name="connsiteX1" fmla="*/ 641445 w 1078173"/>
                <a:gd name="connsiteY1" fmla="*/ 38669 h 639171"/>
                <a:gd name="connsiteX2" fmla="*/ 109182 w 1078173"/>
                <a:gd name="connsiteY2" fmla="*/ 352568 h 639171"/>
                <a:gd name="connsiteX3" fmla="*/ 0 w 1078173"/>
                <a:gd name="connsiteY3" fmla="*/ 639171 h 63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8173" h="639171">
                  <a:moveTo>
                    <a:pt x="1078173" y="120556"/>
                  </a:moveTo>
                  <a:cubicBezTo>
                    <a:pt x="940558" y="60278"/>
                    <a:pt x="802944" y="0"/>
                    <a:pt x="641445" y="38669"/>
                  </a:cubicBezTo>
                  <a:cubicBezTo>
                    <a:pt x="479947" y="77338"/>
                    <a:pt x="216090" y="252484"/>
                    <a:pt x="109182" y="352568"/>
                  </a:cubicBezTo>
                  <a:cubicBezTo>
                    <a:pt x="2275" y="452652"/>
                    <a:pt x="1137" y="545911"/>
                    <a:pt x="0" y="639171"/>
                  </a:cubicBezTo>
                </a:path>
              </a:pathLst>
            </a:custGeom>
            <a:ln w="984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018796" y="4994238"/>
              <a:ext cx="195618" cy="491319"/>
            </a:xfrm>
            <a:custGeom>
              <a:avLst/>
              <a:gdLst>
                <a:gd name="connsiteX0" fmla="*/ 4550 w 195618"/>
                <a:gd name="connsiteY0" fmla="*/ 0 h 491319"/>
                <a:gd name="connsiteX1" fmla="*/ 31845 w 195618"/>
                <a:gd name="connsiteY1" fmla="*/ 313898 h 491319"/>
                <a:gd name="connsiteX2" fmla="*/ 195618 w 195618"/>
                <a:gd name="connsiteY2" fmla="*/ 491319 h 49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618" h="491319">
                  <a:moveTo>
                    <a:pt x="4550" y="0"/>
                  </a:moveTo>
                  <a:cubicBezTo>
                    <a:pt x="2275" y="116006"/>
                    <a:pt x="0" y="232012"/>
                    <a:pt x="31845" y="313898"/>
                  </a:cubicBezTo>
                  <a:cubicBezTo>
                    <a:pt x="63690" y="395785"/>
                    <a:pt x="129654" y="443552"/>
                    <a:pt x="195618" y="491319"/>
                  </a:cubicBezTo>
                </a:path>
              </a:pathLst>
            </a:custGeom>
            <a:ln w="9842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214414" y="4857760"/>
              <a:ext cx="1262419" cy="791570"/>
            </a:xfrm>
            <a:custGeom>
              <a:avLst/>
              <a:gdLst>
                <a:gd name="connsiteX0" fmla="*/ 0 w 1262419"/>
                <a:gd name="connsiteY0" fmla="*/ 627797 h 791570"/>
                <a:gd name="connsiteX1" fmla="*/ 272956 w 1262419"/>
                <a:gd name="connsiteY1" fmla="*/ 777922 h 791570"/>
                <a:gd name="connsiteX2" fmla="*/ 764275 w 1262419"/>
                <a:gd name="connsiteY2" fmla="*/ 709684 h 791570"/>
                <a:gd name="connsiteX3" fmla="*/ 1187356 w 1262419"/>
                <a:gd name="connsiteY3" fmla="*/ 382137 h 791570"/>
                <a:gd name="connsiteX4" fmla="*/ 1214651 w 1262419"/>
                <a:gd name="connsiteY4" fmla="*/ 0 h 791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419" h="791570">
                  <a:moveTo>
                    <a:pt x="0" y="627797"/>
                  </a:moveTo>
                  <a:cubicBezTo>
                    <a:pt x="72788" y="696035"/>
                    <a:pt x="145577" y="764274"/>
                    <a:pt x="272956" y="777922"/>
                  </a:cubicBezTo>
                  <a:cubicBezTo>
                    <a:pt x="400335" y="791570"/>
                    <a:pt x="611875" y="775648"/>
                    <a:pt x="764275" y="709684"/>
                  </a:cubicBezTo>
                  <a:cubicBezTo>
                    <a:pt x="916675" y="643720"/>
                    <a:pt x="1112293" y="500418"/>
                    <a:pt x="1187356" y="382137"/>
                  </a:cubicBezTo>
                  <a:cubicBezTo>
                    <a:pt x="1262419" y="263856"/>
                    <a:pt x="1238535" y="131928"/>
                    <a:pt x="1214651" y="0"/>
                  </a:cubicBezTo>
                </a:path>
              </a:pathLst>
            </a:custGeom>
            <a:ln w="984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087871" y="4475623"/>
              <a:ext cx="341194" cy="368489"/>
            </a:xfrm>
            <a:custGeom>
              <a:avLst/>
              <a:gdLst>
                <a:gd name="connsiteX0" fmla="*/ 341194 w 341194"/>
                <a:gd name="connsiteY0" fmla="*/ 368489 h 368489"/>
                <a:gd name="connsiteX1" fmla="*/ 163773 w 341194"/>
                <a:gd name="connsiteY1" fmla="*/ 109182 h 368489"/>
                <a:gd name="connsiteX2" fmla="*/ 0 w 341194"/>
                <a:gd name="connsiteY2" fmla="*/ 13647 h 368489"/>
                <a:gd name="connsiteX3" fmla="*/ 0 w 341194"/>
                <a:gd name="connsiteY3" fmla="*/ 13647 h 368489"/>
                <a:gd name="connsiteX4" fmla="*/ 0 w 341194"/>
                <a:gd name="connsiteY4" fmla="*/ 0 h 368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194" h="368489">
                  <a:moveTo>
                    <a:pt x="341194" y="368489"/>
                  </a:moveTo>
                  <a:cubicBezTo>
                    <a:pt x="280916" y="268405"/>
                    <a:pt x="220639" y="168322"/>
                    <a:pt x="163773" y="109182"/>
                  </a:cubicBezTo>
                  <a:cubicBezTo>
                    <a:pt x="106907" y="50042"/>
                    <a:pt x="0" y="13647"/>
                    <a:pt x="0" y="13647"/>
                  </a:cubicBezTo>
                  <a:lnTo>
                    <a:pt x="0" y="13647"/>
                  </a:lnTo>
                  <a:lnTo>
                    <a:pt x="0" y="0"/>
                  </a:lnTo>
                </a:path>
              </a:pathLst>
            </a:custGeom>
            <a:ln w="9842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 rot="21151777">
            <a:off x="2500330" y="4929199"/>
            <a:ext cx="428628" cy="285752"/>
            <a:chOff x="3500430" y="4649040"/>
            <a:chExt cx="791778" cy="56591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500430" y="4929198"/>
              <a:ext cx="500066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3536149" y="4893479"/>
              <a:ext cx="357190" cy="28575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8" name="Oval 37"/>
            <p:cNvSpPr/>
            <p:nvPr/>
          </p:nvSpPr>
          <p:spPr>
            <a:xfrm rot="19727554">
              <a:off x="3815862" y="4649040"/>
              <a:ext cx="357190" cy="21431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 rot="201148">
              <a:off x="3935018" y="4939458"/>
              <a:ext cx="357190" cy="21431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>
            <a:off x="2786050" y="5500702"/>
            <a:ext cx="785818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 rot="1109324">
            <a:off x="3971051" y="4353327"/>
            <a:ext cx="1620403" cy="1059686"/>
          </a:xfrm>
          <a:custGeom>
            <a:avLst/>
            <a:gdLst>
              <a:gd name="connsiteX0" fmla="*/ 1078173 w 1078173"/>
              <a:gd name="connsiteY0" fmla="*/ 120556 h 639171"/>
              <a:gd name="connsiteX1" fmla="*/ 641445 w 1078173"/>
              <a:gd name="connsiteY1" fmla="*/ 38669 h 639171"/>
              <a:gd name="connsiteX2" fmla="*/ 109182 w 1078173"/>
              <a:gd name="connsiteY2" fmla="*/ 352568 h 639171"/>
              <a:gd name="connsiteX3" fmla="*/ 0 w 1078173"/>
              <a:gd name="connsiteY3" fmla="*/ 639171 h 63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8173" h="639171">
                <a:moveTo>
                  <a:pt x="1078173" y="120556"/>
                </a:moveTo>
                <a:cubicBezTo>
                  <a:pt x="940558" y="60278"/>
                  <a:pt x="802944" y="0"/>
                  <a:pt x="641445" y="38669"/>
                </a:cubicBezTo>
                <a:cubicBezTo>
                  <a:pt x="479947" y="77338"/>
                  <a:pt x="216090" y="252484"/>
                  <a:pt x="109182" y="352568"/>
                </a:cubicBezTo>
                <a:cubicBezTo>
                  <a:pt x="2275" y="452652"/>
                  <a:pt x="1137" y="545911"/>
                  <a:pt x="0" y="639171"/>
                </a:cubicBezTo>
              </a:path>
            </a:pathLst>
          </a:custGeom>
          <a:ln w="984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 rot="1109324">
            <a:off x="3721071" y="5158667"/>
            <a:ext cx="293997" cy="814561"/>
          </a:xfrm>
          <a:custGeom>
            <a:avLst/>
            <a:gdLst>
              <a:gd name="connsiteX0" fmla="*/ 4550 w 195618"/>
              <a:gd name="connsiteY0" fmla="*/ 0 h 491319"/>
              <a:gd name="connsiteX1" fmla="*/ 31845 w 195618"/>
              <a:gd name="connsiteY1" fmla="*/ 313898 h 491319"/>
              <a:gd name="connsiteX2" fmla="*/ 195618 w 195618"/>
              <a:gd name="connsiteY2" fmla="*/ 491319 h 49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618" h="491319">
                <a:moveTo>
                  <a:pt x="4550" y="0"/>
                </a:moveTo>
                <a:cubicBezTo>
                  <a:pt x="2275" y="116006"/>
                  <a:pt x="0" y="232012"/>
                  <a:pt x="31845" y="313898"/>
                </a:cubicBezTo>
                <a:cubicBezTo>
                  <a:pt x="63690" y="395785"/>
                  <a:pt x="129654" y="443552"/>
                  <a:pt x="195618" y="491319"/>
                </a:cubicBezTo>
              </a:path>
            </a:pathLst>
          </a:custGeom>
          <a:ln w="984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reeform 51"/>
          <p:cNvSpPr/>
          <p:nvPr/>
        </p:nvSpPr>
        <p:spPr>
          <a:xfrm rot="1109324">
            <a:off x="3951342" y="5278683"/>
            <a:ext cx="1897309" cy="1312349"/>
          </a:xfrm>
          <a:custGeom>
            <a:avLst/>
            <a:gdLst>
              <a:gd name="connsiteX0" fmla="*/ 0 w 1262419"/>
              <a:gd name="connsiteY0" fmla="*/ 627797 h 791570"/>
              <a:gd name="connsiteX1" fmla="*/ 272956 w 1262419"/>
              <a:gd name="connsiteY1" fmla="*/ 777922 h 791570"/>
              <a:gd name="connsiteX2" fmla="*/ 764275 w 1262419"/>
              <a:gd name="connsiteY2" fmla="*/ 709684 h 791570"/>
              <a:gd name="connsiteX3" fmla="*/ 1187356 w 1262419"/>
              <a:gd name="connsiteY3" fmla="*/ 382137 h 791570"/>
              <a:gd name="connsiteX4" fmla="*/ 1214651 w 1262419"/>
              <a:gd name="connsiteY4" fmla="*/ 0 h 79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2419" h="791570">
                <a:moveTo>
                  <a:pt x="0" y="627797"/>
                </a:moveTo>
                <a:cubicBezTo>
                  <a:pt x="72788" y="696035"/>
                  <a:pt x="145577" y="764274"/>
                  <a:pt x="272956" y="777922"/>
                </a:cubicBezTo>
                <a:cubicBezTo>
                  <a:pt x="400335" y="791570"/>
                  <a:pt x="611875" y="775648"/>
                  <a:pt x="764275" y="709684"/>
                </a:cubicBezTo>
                <a:cubicBezTo>
                  <a:pt x="916675" y="643720"/>
                  <a:pt x="1112293" y="500418"/>
                  <a:pt x="1187356" y="382137"/>
                </a:cubicBezTo>
                <a:cubicBezTo>
                  <a:pt x="1262419" y="263856"/>
                  <a:pt x="1238535" y="131928"/>
                  <a:pt x="1214651" y="0"/>
                </a:cubicBezTo>
              </a:path>
            </a:pathLst>
          </a:custGeom>
          <a:ln w="984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 rot="1109324">
            <a:off x="5415398" y="4692210"/>
            <a:ext cx="338182" cy="188224"/>
          </a:xfrm>
          <a:custGeom>
            <a:avLst/>
            <a:gdLst>
              <a:gd name="connsiteX0" fmla="*/ 341194 w 341194"/>
              <a:gd name="connsiteY0" fmla="*/ 368489 h 368489"/>
              <a:gd name="connsiteX1" fmla="*/ 163773 w 341194"/>
              <a:gd name="connsiteY1" fmla="*/ 109182 h 368489"/>
              <a:gd name="connsiteX2" fmla="*/ 0 w 341194"/>
              <a:gd name="connsiteY2" fmla="*/ 13647 h 368489"/>
              <a:gd name="connsiteX3" fmla="*/ 0 w 341194"/>
              <a:gd name="connsiteY3" fmla="*/ 13647 h 368489"/>
              <a:gd name="connsiteX4" fmla="*/ 0 w 341194"/>
              <a:gd name="connsiteY4" fmla="*/ 0 h 36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94" h="368489">
                <a:moveTo>
                  <a:pt x="341194" y="368489"/>
                </a:moveTo>
                <a:cubicBezTo>
                  <a:pt x="280916" y="268405"/>
                  <a:pt x="220639" y="168322"/>
                  <a:pt x="163773" y="109182"/>
                </a:cubicBezTo>
                <a:cubicBezTo>
                  <a:pt x="106907" y="50042"/>
                  <a:pt x="0" y="13647"/>
                  <a:pt x="0" y="13647"/>
                </a:cubicBezTo>
                <a:lnTo>
                  <a:pt x="0" y="13647"/>
                </a:lnTo>
                <a:lnTo>
                  <a:pt x="0" y="0"/>
                </a:lnTo>
              </a:path>
            </a:pathLst>
          </a:custGeom>
          <a:ln w="984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 rot="1109324">
            <a:off x="5872686" y="5367044"/>
            <a:ext cx="113271" cy="338754"/>
          </a:xfrm>
          <a:custGeom>
            <a:avLst/>
            <a:gdLst>
              <a:gd name="connsiteX0" fmla="*/ 341194 w 341194"/>
              <a:gd name="connsiteY0" fmla="*/ 368489 h 368489"/>
              <a:gd name="connsiteX1" fmla="*/ 163773 w 341194"/>
              <a:gd name="connsiteY1" fmla="*/ 109182 h 368489"/>
              <a:gd name="connsiteX2" fmla="*/ 0 w 341194"/>
              <a:gd name="connsiteY2" fmla="*/ 13647 h 368489"/>
              <a:gd name="connsiteX3" fmla="*/ 0 w 341194"/>
              <a:gd name="connsiteY3" fmla="*/ 13647 h 368489"/>
              <a:gd name="connsiteX4" fmla="*/ 0 w 341194"/>
              <a:gd name="connsiteY4" fmla="*/ 0 h 36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94" h="368489">
                <a:moveTo>
                  <a:pt x="341194" y="368489"/>
                </a:moveTo>
                <a:cubicBezTo>
                  <a:pt x="280916" y="268405"/>
                  <a:pt x="220639" y="168322"/>
                  <a:pt x="163773" y="109182"/>
                </a:cubicBezTo>
                <a:cubicBezTo>
                  <a:pt x="106907" y="50042"/>
                  <a:pt x="0" y="13647"/>
                  <a:pt x="0" y="13647"/>
                </a:cubicBezTo>
                <a:lnTo>
                  <a:pt x="0" y="13647"/>
                </a:lnTo>
                <a:lnTo>
                  <a:pt x="0" y="0"/>
                </a:lnTo>
              </a:path>
            </a:pathLst>
          </a:custGeom>
          <a:ln w="984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7286644" y="5143512"/>
            <a:ext cx="241111" cy="423080"/>
          </a:xfrm>
          <a:custGeom>
            <a:avLst/>
            <a:gdLst>
              <a:gd name="connsiteX0" fmla="*/ 0 w 241111"/>
              <a:gd name="connsiteY0" fmla="*/ 0 h 423080"/>
              <a:gd name="connsiteX1" fmla="*/ 204717 w 241111"/>
              <a:gd name="connsiteY1" fmla="*/ 313898 h 423080"/>
              <a:gd name="connsiteX2" fmla="*/ 218364 w 241111"/>
              <a:gd name="connsiteY2" fmla="*/ 423080 h 42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111" h="423080">
                <a:moveTo>
                  <a:pt x="0" y="0"/>
                </a:moveTo>
                <a:cubicBezTo>
                  <a:pt x="84161" y="121692"/>
                  <a:pt x="168323" y="243385"/>
                  <a:pt x="204717" y="313898"/>
                </a:cubicBezTo>
                <a:cubicBezTo>
                  <a:pt x="241111" y="384411"/>
                  <a:pt x="229737" y="403745"/>
                  <a:pt x="218364" y="423080"/>
                </a:cubicBezTo>
              </a:path>
            </a:pathLst>
          </a:custGeom>
          <a:ln w="1079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143636" y="4572008"/>
            <a:ext cx="271464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Bacteria with this plasmid would only be resistant to </a:t>
            </a:r>
            <a:r>
              <a:rPr lang="en-GB" b="1" dirty="0" err="1" smtClean="0">
                <a:solidFill>
                  <a:srgbClr val="FF0000"/>
                </a:solidFill>
              </a:rPr>
              <a:t>ampicillin</a:t>
            </a:r>
            <a:r>
              <a:rPr lang="en-GB" b="1" dirty="0" smtClean="0"/>
              <a:t>, </a:t>
            </a:r>
            <a:r>
              <a:rPr lang="en-GB" dirty="0" smtClean="0"/>
              <a:t>not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tetracycline</a:t>
            </a:r>
            <a:r>
              <a:rPr lang="en-GB" dirty="0" smtClean="0"/>
              <a:t>.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How is this of any advantage to us?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786 L -0.03819 -0.0437 L -0.10729 -0.05249 L -0.17622 -0.03469 " pathEditMode="relative" rAng="0" ptsTypes="AAAA">
                                      <p:cBhvr>
                                        <p:cTn id="8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/>
      <p:bldP spid="19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5" grpId="1" animBg="1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71472" y="642918"/>
            <a:ext cx="1857388" cy="1643074"/>
            <a:chOff x="571472" y="642918"/>
            <a:chExt cx="1467135" cy="1294263"/>
          </a:xfrm>
        </p:grpSpPr>
        <p:sp>
          <p:nvSpPr>
            <p:cNvPr id="4" name="Freeform 3"/>
            <p:cNvSpPr/>
            <p:nvPr/>
          </p:nvSpPr>
          <p:spPr>
            <a:xfrm>
              <a:off x="571472" y="642918"/>
              <a:ext cx="1078173" cy="639171"/>
            </a:xfrm>
            <a:custGeom>
              <a:avLst/>
              <a:gdLst>
                <a:gd name="connsiteX0" fmla="*/ 1078173 w 1078173"/>
                <a:gd name="connsiteY0" fmla="*/ 120556 h 639171"/>
                <a:gd name="connsiteX1" fmla="*/ 641445 w 1078173"/>
                <a:gd name="connsiteY1" fmla="*/ 38669 h 639171"/>
                <a:gd name="connsiteX2" fmla="*/ 109182 w 1078173"/>
                <a:gd name="connsiteY2" fmla="*/ 352568 h 639171"/>
                <a:gd name="connsiteX3" fmla="*/ 0 w 1078173"/>
                <a:gd name="connsiteY3" fmla="*/ 639171 h 63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8173" h="639171">
                  <a:moveTo>
                    <a:pt x="1078173" y="120556"/>
                  </a:moveTo>
                  <a:cubicBezTo>
                    <a:pt x="940558" y="60278"/>
                    <a:pt x="802944" y="0"/>
                    <a:pt x="641445" y="38669"/>
                  </a:cubicBezTo>
                  <a:cubicBezTo>
                    <a:pt x="479947" y="77338"/>
                    <a:pt x="216090" y="252484"/>
                    <a:pt x="109182" y="352568"/>
                  </a:cubicBezTo>
                  <a:cubicBezTo>
                    <a:pt x="2275" y="452652"/>
                    <a:pt x="1137" y="545911"/>
                    <a:pt x="0" y="639171"/>
                  </a:cubicBezTo>
                </a:path>
              </a:pathLst>
            </a:custGeom>
            <a:ln w="984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>
              <a:off x="580570" y="1282089"/>
              <a:ext cx="195618" cy="491319"/>
            </a:xfrm>
            <a:custGeom>
              <a:avLst/>
              <a:gdLst>
                <a:gd name="connsiteX0" fmla="*/ 4550 w 195618"/>
                <a:gd name="connsiteY0" fmla="*/ 0 h 491319"/>
                <a:gd name="connsiteX1" fmla="*/ 31845 w 195618"/>
                <a:gd name="connsiteY1" fmla="*/ 313898 h 491319"/>
                <a:gd name="connsiteX2" fmla="*/ 195618 w 195618"/>
                <a:gd name="connsiteY2" fmla="*/ 491319 h 49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618" h="491319">
                  <a:moveTo>
                    <a:pt x="4550" y="0"/>
                  </a:moveTo>
                  <a:cubicBezTo>
                    <a:pt x="2275" y="116006"/>
                    <a:pt x="0" y="232012"/>
                    <a:pt x="31845" y="313898"/>
                  </a:cubicBezTo>
                  <a:cubicBezTo>
                    <a:pt x="63690" y="395785"/>
                    <a:pt x="129654" y="443552"/>
                    <a:pt x="195618" y="491319"/>
                  </a:cubicBezTo>
                </a:path>
              </a:pathLst>
            </a:custGeom>
            <a:ln w="9842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reeform 5"/>
            <p:cNvSpPr/>
            <p:nvPr/>
          </p:nvSpPr>
          <p:spPr>
            <a:xfrm>
              <a:off x="776188" y="1145611"/>
              <a:ext cx="1262419" cy="791570"/>
            </a:xfrm>
            <a:custGeom>
              <a:avLst/>
              <a:gdLst>
                <a:gd name="connsiteX0" fmla="*/ 0 w 1262419"/>
                <a:gd name="connsiteY0" fmla="*/ 627797 h 791570"/>
                <a:gd name="connsiteX1" fmla="*/ 272956 w 1262419"/>
                <a:gd name="connsiteY1" fmla="*/ 777922 h 791570"/>
                <a:gd name="connsiteX2" fmla="*/ 764275 w 1262419"/>
                <a:gd name="connsiteY2" fmla="*/ 709684 h 791570"/>
                <a:gd name="connsiteX3" fmla="*/ 1187356 w 1262419"/>
                <a:gd name="connsiteY3" fmla="*/ 382137 h 791570"/>
                <a:gd name="connsiteX4" fmla="*/ 1214651 w 1262419"/>
                <a:gd name="connsiteY4" fmla="*/ 0 h 791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419" h="791570">
                  <a:moveTo>
                    <a:pt x="0" y="627797"/>
                  </a:moveTo>
                  <a:cubicBezTo>
                    <a:pt x="72788" y="696035"/>
                    <a:pt x="145577" y="764274"/>
                    <a:pt x="272956" y="777922"/>
                  </a:cubicBezTo>
                  <a:cubicBezTo>
                    <a:pt x="400335" y="791570"/>
                    <a:pt x="611875" y="775648"/>
                    <a:pt x="764275" y="709684"/>
                  </a:cubicBezTo>
                  <a:cubicBezTo>
                    <a:pt x="916675" y="643720"/>
                    <a:pt x="1112293" y="500418"/>
                    <a:pt x="1187356" y="382137"/>
                  </a:cubicBezTo>
                  <a:cubicBezTo>
                    <a:pt x="1262419" y="263856"/>
                    <a:pt x="1238535" y="131928"/>
                    <a:pt x="1214651" y="0"/>
                  </a:cubicBezTo>
                </a:path>
              </a:pathLst>
            </a:custGeom>
            <a:ln w="984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49645" y="763475"/>
              <a:ext cx="136273" cy="93758"/>
            </a:xfrm>
            <a:custGeom>
              <a:avLst/>
              <a:gdLst>
                <a:gd name="connsiteX0" fmla="*/ 341194 w 341194"/>
                <a:gd name="connsiteY0" fmla="*/ 368489 h 368489"/>
                <a:gd name="connsiteX1" fmla="*/ 163773 w 341194"/>
                <a:gd name="connsiteY1" fmla="*/ 109182 h 368489"/>
                <a:gd name="connsiteX2" fmla="*/ 0 w 341194"/>
                <a:gd name="connsiteY2" fmla="*/ 13647 h 368489"/>
                <a:gd name="connsiteX3" fmla="*/ 0 w 341194"/>
                <a:gd name="connsiteY3" fmla="*/ 13647 h 368489"/>
                <a:gd name="connsiteX4" fmla="*/ 0 w 341194"/>
                <a:gd name="connsiteY4" fmla="*/ 0 h 368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194" h="368489">
                  <a:moveTo>
                    <a:pt x="341194" y="368489"/>
                  </a:moveTo>
                  <a:cubicBezTo>
                    <a:pt x="280916" y="268405"/>
                    <a:pt x="220639" y="168322"/>
                    <a:pt x="163773" y="109182"/>
                  </a:cubicBezTo>
                  <a:cubicBezTo>
                    <a:pt x="106907" y="50042"/>
                    <a:pt x="0" y="13647"/>
                    <a:pt x="0" y="13647"/>
                  </a:cubicBezTo>
                  <a:lnTo>
                    <a:pt x="0" y="13647"/>
                  </a:lnTo>
                  <a:lnTo>
                    <a:pt x="0" y="0"/>
                  </a:lnTo>
                </a:path>
              </a:pathLst>
            </a:custGeom>
            <a:ln w="9842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57357" y="1000108"/>
              <a:ext cx="142876" cy="142876"/>
            </a:xfrm>
            <a:custGeom>
              <a:avLst/>
              <a:gdLst>
                <a:gd name="connsiteX0" fmla="*/ 341194 w 341194"/>
                <a:gd name="connsiteY0" fmla="*/ 368489 h 368489"/>
                <a:gd name="connsiteX1" fmla="*/ 163773 w 341194"/>
                <a:gd name="connsiteY1" fmla="*/ 109182 h 368489"/>
                <a:gd name="connsiteX2" fmla="*/ 0 w 341194"/>
                <a:gd name="connsiteY2" fmla="*/ 13647 h 368489"/>
                <a:gd name="connsiteX3" fmla="*/ 0 w 341194"/>
                <a:gd name="connsiteY3" fmla="*/ 13647 h 368489"/>
                <a:gd name="connsiteX4" fmla="*/ 0 w 341194"/>
                <a:gd name="connsiteY4" fmla="*/ 0 h 368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194" h="368489">
                  <a:moveTo>
                    <a:pt x="341194" y="368489"/>
                  </a:moveTo>
                  <a:cubicBezTo>
                    <a:pt x="280916" y="268405"/>
                    <a:pt x="220639" y="168322"/>
                    <a:pt x="163773" y="109182"/>
                  </a:cubicBezTo>
                  <a:cubicBezTo>
                    <a:pt x="106907" y="50042"/>
                    <a:pt x="0" y="13647"/>
                    <a:pt x="0" y="13647"/>
                  </a:cubicBezTo>
                  <a:lnTo>
                    <a:pt x="0" y="13647"/>
                  </a:lnTo>
                  <a:lnTo>
                    <a:pt x="0" y="0"/>
                  </a:lnTo>
                </a:path>
              </a:pathLst>
            </a:custGeom>
            <a:ln w="9842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60561" y="873457"/>
              <a:ext cx="95535" cy="109182"/>
            </a:xfrm>
            <a:custGeom>
              <a:avLst/>
              <a:gdLst>
                <a:gd name="connsiteX0" fmla="*/ 0 w 95535"/>
                <a:gd name="connsiteY0" fmla="*/ 0 h 109182"/>
                <a:gd name="connsiteX1" fmla="*/ 95535 w 95535"/>
                <a:gd name="connsiteY1" fmla="*/ 109182 h 109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535" h="109182">
                  <a:moveTo>
                    <a:pt x="0" y="0"/>
                  </a:moveTo>
                  <a:lnTo>
                    <a:pt x="95535" y="109182"/>
                  </a:lnTo>
                </a:path>
              </a:pathLst>
            </a:custGeom>
            <a:ln w="920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Freeform 10"/>
          <p:cNvSpPr/>
          <p:nvPr/>
        </p:nvSpPr>
        <p:spPr>
          <a:xfrm>
            <a:off x="3286116" y="500042"/>
            <a:ext cx="3107140" cy="1935708"/>
          </a:xfrm>
          <a:custGeom>
            <a:avLst/>
            <a:gdLst>
              <a:gd name="connsiteX0" fmla="*/ 2213212 w 3107140"/>
              <a:gd name="connsiteY0" fmla="*/ 200167 h 1935708"/>
              <a:gd name="connsiteX1" fmla="*/ 1162334 w 3107140"/>
              <a:gd name="connsiteY1" fmla="*/ 909851 h 1935708"/>
              <a:gd name="connsiteX2" fmla="*/ 302525 w 3107140"/>
              <a:gd name="connsiteY2" fmla="*/ 1100919 h 1935708"/>
              <a:gd name="connsiteX3" fmla="*/ 84161 w 3107140"/>
              <a:gd name="connsiteY3" fmla="*/ 1619534 h 1935708"/>
              <a:gd name="connsiteX4" fmla="*/ 807492 w 3107140"/>
              <a:gd name="connsiteY4" fmla="*/ 1933433 h 1935708"/>
              <a:gd name="connsiteX5" fmla="*/ 2035791 w 3107140"/>
              <a:gd name="connsiteY5" fmla="*/ 1633182 h 1935708"/>
              <a:gd name="connsiteX6" fmla="*/ 2895600 w 3107140"/>
              <a:gd name="connsiteY6" fmla="*/ 827964 h 1935708"/>
              <a:gd name="connsiteX7" fmla="*/ 3059373 w 3107140"/>
              <a:gd name="connsiteY7" fmla="*/ 254758 h 1935708"/>
              <a:gd name="connsiteX8" fmla="*/ 2608997 w 3107140"/>
              <a:gd name="connsiteY8" fmla="*/ 9098 h 1935708"/>
              <a:gd name="connsiteX9" fmla="*/ 2213212 w 3107140"/>
              <a:gd name="connsiteY9" fmla="*/ 200167 h 193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7140" h="1935708">
                <a:moveTo>
                  <a:pt x="2213212" y="200167"/>
                </a:moveTo>
                <a:cubicBezTo>
                  <a:pt x="1972102" y="350292"/>
                  <a:pt x="1480782" y="759726"/>
                  <a:pt x="1162334" y="909851"/>
                </a:cubicBezTo>
                <a:cubicBezTo>
                  <a:pt x="843886" y="1059976"/>
                  <a:pt x="482221" y="982639"/>
                  <a:pt x="302525" y="1100919"/>
                </a:cubicBezTo>
                <a:cubicBezTo>
                  <a:pt x="122830" y="1219200"/>
                  <a:pt x="0" y="1480782"/>
                  <a:pt x="84161" y="1619534"/>
                </a:cubicBezTo>
                <a:cubicBezTo>
                  <a:pt x="168322" y="1758286"/>
                  <a:pt x="482220" y="1931158"/>
                  <a:pt x="807492" y="1933433"/>
                </a:cubicBezTo>
                <a:cubicBezTo>
                  <a:pt x="1132764" y="1935708"/>
                  <a:pt x="1687773" y="1817427"/>
                  <a:pt x="2035791" y="1633182"/>
                </a:cubicBezTo>
                <a:cubicBezTo>
                  <a:pt x="2383809" y="1448937"/>
                  <a:pt x="2725003" y="1057701"/>
                  <a:pt x="2895600" y="827964"/>
                </a:cubicBezTo>
                <a:cubicBezTo>
                  <a:pt x="3066197" y="598227"/>
                  <a:pt x="3107140" y="391236"/>
                  <a:pt x="3059373" y="254758"/>
                </a:cubicBezTo>
                <a:cubicBezTo>
                  <a:pt x="3011606" y="118280"/>
                  <a:pt x="2754573" y="18196"/>
                  <a:pt x="2608997" y="9098"/>
                </a:cubicBezTo>
                <a:cubicBezTo>
                  <a:pt x="2463421" y="0"/>
                  <a:pt x="2454322" y="50042"/>
                  <a:pt x="2213212" y="200167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6306558" y="494356"/>
            <a:ext cx="914400" cy="263857"/>
          </a:xfrm>
          <a:custGeom>
            <a:avLst/>
            <a:gdLst>
              <a:gd name="connsiteX0" fmla="*/ 0 w 914400"/>
              <a:gd name="connsiteY0" fmla="*/ 206990 h 263857"/>
              <a:gd name="connsiteX1" fmla="*/ 122830 w 914400"/>
              <a:gd name="connsiteY1" fmla="*/ 29570 h 263857"/>
              <a:gd name="connsiteX2" fmla="*/ 395785 w 914400"/>
              <a:gd name="connsiteY2" fmla="*/ 29570 h 263857"/>
              <a:gd name="connsiteX3" fmla="*/ 423081 w 914400"/>
              <a:gd name="connsiteY3" fmla="*/ 193343 h 263857"/>
              <a:gd name="connsiteX4" fmla="*/ 805218 w 914400"/>
              <a:gd name="connsiteY4" fmla="*/ 247934 h 263857"/>
              <a:gd name="connsiteX5" fmla="*/ 914400 w 914400"/>
              <a:gd name="connsiteY5" fmla="*/ 97808 h 26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63857">
                <a:moveTo>
                  <a:pt x="0" y="206990"/>
                </a:moveTo>
                <a:cubicBezTo>
                  <a:pt x="28433" y="133065"/>
                  <a:pt x="56866" y="59140"/>
                  <a:pt x="122830" y="29570"/>
                </a:cubicBezTo>
                <a:cubicBezTo>
                  <a:pt x="188794" y="0"/>
                  <a:pt x="345743" y="2275"/>
                  <a:pt x="395785" y="29570"/>
                </a:cubicBezTo>
                <a:cubicBezTo>
                  <a:pt x="445827" y="56865"/>
                  <a:pt x="354842" y="156949"/>
                  <a:pt x="423081" y="193343"/>
                </a:cubicBezTo>
                <a:cubicBezTo>
                  <a:pt x="491320" y="229737"/>
                  <a:pt x="723331" y="263857"/>
                  <a:pt x="805218" y="247934"/>
                </a:cubicBezTo>
                <a:cubicBezTo>
                  <a:pt x="887105" y="232011"/>
                  <a:pt x="900752" y="164909"/>
                  <a:pt x="914400" y="97808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214414" y="2857496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First, the recombinant plasmids are introduced into bacterial host cells (transformation)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4714876" y="3714752"/>
            <a:ext cx="928694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4714876" y="4500570"/>
            <a:ext cx="3107140" cy="1935708"/>
          </a:xfrm>
          <a:custGeom>
            <a:avLst/>
            <a:gdLst>
              <a:gd name="connsiteX0" fmla="*/ 2213212 w 3107140"/>
              <a:gd name="connsiteY0" fmla="*/ 200167 h 1935708"/>
              <a:gd name="connsiteX1" fmla="*/ 1162334 w 3107140"/>
              <a:gd name="connsiteY1" fmla="*/ 909851 h 1935708"/>
              <a:gd name="connsiteX2" fmla="*/ 302525 w 3107140"/>
              <a:gd name="connsiteY2" fmla="*/ 1100919 h 1935708"/>
              <a:gd name="connsiteX3" fmla="*/ 84161 w 3107140"/>
              <a:gd name="connsiteY3" fmla="*/ 1619534 h 1935708"/>
              <a:gd name="connsiteX4" fmla="*/ 807492 w 3107140"/>
              <a:gd name="connsiteY4" fmla="*/ 1933433 h 1935708"/>
              <a:gd name="connsiteX5" fmla="*/ 2035791 w 3107140"/>
              <a:gd name="connsiteY5" fmla="*/ 1633182 h 1935708"/>
              <a:gd name="connsiteX6" fmla="*/ 2895600 w 3107140"/>
              <a:gd name="connsiteY6" fmla="*/ 827964 h 1935708"/>
              <a:gd name="connsiteX7" fmla="*/ 3059373 w 3107140"/>
              <a:gd name="connsiteY7" fmla="*/ 254758 h 1935708"/>
              <a:gd name="connsiteX8" fmla="*/ 2608997 w 3107140"/>
              <a:gd name="connsiteY8" fmla="*/ 9098 h 1935708"/>
              <a:gd name="connsiteX9" fmla="*/ 2213212 w 3107140"/>
              <a:gd name="connsiteY9" fmla="*/ 200167 h 193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07140" h="1935708">
                <a:moveTo>
                  <a:pt x="2213212" y="200167"/>
                </a:moveTo>
                <a:cubicBezTo>
                  <a:pt x="1972102" y="350292"/>
                  <a:pt x="1480782" y="759726"/>
                  <a:pt x="1162334" y="909851"/>
                </a:cubicBezTo>
                <a:cubicBezTo>
                  <a:pt x="843886" y="1059976"/>
                  <a:pt x="482221" y="982639"/>
                  <a:pt x="302525" y="1100919"/>
                </a:cubicBezTo>
                <a:cubicBezTo>
                  <a:pt x="122830" y="1219200"/>
                  <a:pt x="0" y="1480782"/>
                  <a:pt x="84161" y="1619534"/>
                </a:cubicBezTo>
                <a:cubicBezTo>
                  <a:pt x="168322" y="1758286"/>
                  <a:pt x="482220" y="1931158"/>
                  <a:pt x="807492" y="1933433"/>
                </a:cubicBezTo>
                <a:cubicBezTo>
                  <a:pt x="1132764" y="1935708"/>
                  <a:pt x="1687773" y="1817427"/>
                  <a:pt x="2035791" y="1633182"/>
                </a:cubicBezTo>
                <a:cubicBezTo>
                  <a:pt x="2383809" y="1448937"/>
                  <a:pt x="2725003" y="1057701"/>
                  <a:pt x="2895600" y="827964"/>
                </a:cubicBezTo>
                <a:cubicBezTo>
                  <a:pt x="3066197" y="598227"/>
                  <a:pt x="3107140" y="391236"/>
                  <a:pt x="3059373" y="254758"/>
                </a:cubicBezTo>
                <a:cubicBezTo>
                  <a:pt x="3011606" y="118280"/>
                  <a:pt x="2754573" y="18196"/>
                  <a:pt x="2608997" y="9098"/>
                </a:cubicBezTo>
                <a:cubicBezTo>
                  <a:pt x="2463421" y="0"/>
                  <a:pt x="2454322" y="50042"/>
                  <a:pt x="2213212" y="200167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7735318" y="4494884"/>
            <a:ext cx="914400" cy="263857"/>
          </a:xfrm>
          <a:custGeom>
            <a:avLst/>
            <a:gdLst>
              <a:gd name="connsiteX0" fmla="*/ 0 w 914400"/>
              <a:gd name="connsiteY0" fmla="*/ 206990 h 263857"/>
              <a:gd name="connsiteX1" fmla="*/ 122830 w 914400"/>
              <a:gd name="connsiteY1" fmla="*/ 29570 h 263857"/>
              <a:gd name="connsiteX2" fmla="*/ 395785 w 914400"/>
              <a:gd name="connsiteY2" fmla="*/ 29570 h 263857"/>
              <a:gd name="connsiteX3" fmla="*/ 423081 w 914400"/>
              <a:gd name="connsiteY3" fmla="*/ 193343 h 263857"/>
              <a:gd name="connsiteX4" fmla="*/ 805218 w 914400"/>
              <a:gd name="connsiteY4" fmla="*/ 247934 h 263857"/>
              <a:gd name="connsiteX5" fmla="*/ 914400 w 914400"/>
              <a:gd name="connsiteY5" fmla="*/ 97808 h 26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63857">
                <a:moveTo>
                  <a:pt x="0" y="206990"/>
                </a:moveTo>
                <a:cubicBezTo>
                  <a:pt x="28433" y="133065"/>
                  <a:pt x="56866" y="59140"/>
                  <a:pt x="122830" y="29570"/>
                </a:cubicBezTo>
                <a:cubicBezTo>
                  <a:pt x="188794" y="0"/>
                  <a:pt x="345743" y="2275"/>
                  <a:pt x="395785" y="29570"/>
                </a:cubicBezTo>
                <a:cubicBezTo>
                  <a:pt x="445827" y="56865"/>
                  <a:pt x="354842" y="156949"/>
                  <a:pt x="423081" y="193343"/>
                </a:cubicBezTo>
                <a:cubicBezTo>
                  <a:pt x="491320" y="229737"/>
                  <a:pt x="723331" y="263857"/>
                  <a:pt x="805218" y="247934"/>
                </a:cubicBezTo>
                <a:cubicBezTo>
                  <a:pt x="887105" y="232011"/>
                  <a:pt x="900752" y="164909"/>
                  <a:pt x="914400" y="97808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6000760" y="5500702"/>
            <a:ext cx="571504" cy="571504"/>
            <a:chOff x="571472" y="642918"/>
            <a:chExt cx="1467135" cy="1294263"/>
          </a:xfrm>
        </p:grpSpPr>
        <p:sp>
          <p:nvSpPr>
            <p:cNvPr id="19" name="Freeform 18"/>
            <p:cNvSpPr/>
            <p:nvPr/>
          </p:nvSpPr>
          <p:spPr>
            <a:xfrm>
              <a:off x="571472" y="642918"/>
              <a:ext cx="1078173" cy="639171"/>
            </a:xfrm>
            <a:custGeom>
              <a:avLst/>
              <a:gdLst>
                <a:gd name="connsiteX0" fmla="*/ 1078173 w 1078173"/>
                <a:gd name="connsiteY0" fmla="*/ 120556 h 639171"/>
                <a:gd name="connsiteX1" fmla="*/ 641445 w 1078173"/>
                <a:gd name="connsiteY1" fmla="*/ 38669 h 639171"/>
                <a:gd name="connsiteX2" fmla="*/ 109182 w 1078173"/>
                <a:gd name="connsiteY2" fmla="*/ 352568 h 639171"/>
                <a:gd name="connsiteX3" fmla="*/ 0 w 1078173"/>
                <a:gd name="connsiteY3" fmla="*/ 639171 h 63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8173" h="639171">
                  <a:moveTo>
                    <a:pt x="1078173" y="120556"/>
                  </a:moveTo>
                  <a:cubicBezTo>
                    <a:pt x="940558" y="60278"/>
                    <a:pt x="802944" y="0"/>
                    <a:pt x="641445" y="38669"/>
                  </a:cubicBezTo>
                  <a:cubicBezTo>
                    <a:pt x="479947" y="77338"/>
                    <a:pt x="216090" y="252484"/>
                    <a:pt x="109182" y="352568"/>
                  </a:cubicBezTo>
                  <a:cubicBezTo>
                    <a:pt x="2275" y="452652"/>
                    <a:pt x="1137" y="545911"/>
                    <a:pt x="0" y="639171"/>
                  </a:cubicBezTo>
                </a:path>
              </a:pathLst>
            </a:custGeom>
            <a:ln w="984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80570" y="1282089"/>
              <a:ext cx="195618" cy="491319"/>
            </a:xfrm>
            <a:custGeom>
              <a:avLst/>
              <a:gdLst>
                <a:gd name="connsiteX0" fmla="*/ 4550 w 195618"/>
                <a:gd name="connsiteY0" fmla="*/ 0 h 491319"/>
                <a:gd name="connsiteX1" fmla="*/ 31845 w 195618"/>
                <a:gd name="connsiteY1" fmla="*/ 313898 h 491319"/>
                <a:gd name="connsiteX2" fmla="*/ 195618 w 195618"/>
                <a:gd name="connsiteY2" fmla="*/ 491319 h 49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618" h="491319">
                  <a:moveTo>
                    <a:pt x="4550" y="0"/>
                  </a:moveTo>
                  <a:cubicBezTo>
                    <a:pt x="2275" y="116006"/>
                    <a:pt x="0" y="232012"/>
                    <a:pt x="31845" y="313898"/>
                  </a:cubicBezTo>
                  <a:cubicBezTo>
                    <a:pt x="63690" y="395785"/>
                    <a:pt x="129654" y="443552"/>
                    <a:pt x="195618" y="491319"/>
                  </a:cubicBezTo>
                </a:path>
              </a:pathLst>
            </a:custGeom>
            <a:ln w="9842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76188" y="1145611"/>
              <a:ext cx="1262419" cy="791570"/>
            </a:xfrm>
            <a:custGeom>
              <a:avLst/>
              <a:gdLst>
                <a:gd name="connsiteX0" fmla="*/ 0 w 1262419"/>
                <a:gd name="connsiteY0" fmla="*/ 627797 h 791570"/>
                <a:gd name="connsiteX1" fmla="*/ 272956 w 1262419"/>
                <a:gd name="connsiteY1" fmla="*/ 777922 h 791570"/>
                <a:gd name="connsiteX2" fmla="*/ 764275 w 1262419"/>
                <a:gd name="connsiteY2" fmla="*/ 709684 h 791570"/>
                <a:gd name="connsiteX3" fmla="*/ 1187356 w 1262419"/>
                <a:gd name="connsiteY3" fmla="*/ 382137 h 791570"/>
                <a:gd name="connsiteX4" fmla="*/ 1214651 w 1262419"/>
                <a:gd name="connsiteY4" fmla="*/ 0 h 791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2419" h="791570">
                  <a:moveTo>
                    <a:pt x="0" y="627797"/>
                  </a:moveTo>
                  <a:cubicBezTo>
                    <a:pt x="72788" y="696035"/>
                    <a:pt x="145577" y="764274"/>
                    <a:pt x="272956" y="777922"/>
                  </a:cubicBezTo>
                  <a:cubicBezTo>
                    <a:pt x="400335" y="791570"/>
                    <a:pt x="611875" y="775648"/>
                    <a:pt x="764275" y="709684"/>
                  </a:cubicBezTo>
                  <a:cubicBezTo>
                    <a:pt x="916675" y="643720"/>
                    <a:pt x="1112293" y="500418"/>
                    <a:pt x="1187356" y="382137"/>
                  </a:cubicBezTo>
                  <a:cubicBezTo>
                    <a:pt x="1262419" y="263856"/>
                    <a:pt x="1238535" y="131928"/>
                    <a:pt x="1214651" y="0"/>
                  </a:cubicBezTo>
                </a:path>
              </a:pathLst>
            </a:custGeom>
            <a:ln w="984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649645" y="763475"/>
              <a:ext cx="136273" cy="93758"/>
            </a:xfrm>
            <a:custGeom>
              <a:avLst/>
              <a:gdLst>
                <a:gd name="connsiteX0" fmla="*/ 341194 w 341194"/>
                <a:gd name="connsiteY0" fmla="*/ 368489 h 368489"/>
                <a:gd name="connsiteX1" fmla="*/ 163773 w 341194"/>
                <a:gd name="connsiteY1" fmla="*/ 109182 h 368489"/>
                <a:gd name="connsiteX2" fmla="*/ 0 w 341194"/>
                <a:gd name="connsiteY2" fmla="*/ 13647 h 368489"/>
                <a:gd name="connsiteX3" fmla="*/ 0 w 341194"/>
                <a:gd name="connsiteY3" fmla="*/ 13647 h 368489"/>
                <a:gd name="connsiteX4" fmla="*/ 0 w 341194"/>
                <a:gd name="connsiteY4" fmla="*/ 0 h 368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194" h="368489">
                  <a:moveTo>
                    <a:pt x="341194" y="368489"/>
                  </a:moveTo>
                  <a:cubicBezTo>
                    <a:pt x="280916" y="268405"/>
                    <a:pt x="220639" y="168322"/>
                    <a:pt x="163773" y="109182"/>
                  </a:cubicBezTo>
                  <a:cubicBezTo>
                    <a:pt x="106907" y="50042"/>
                    <a:pt x="0" y="13647"/>
                    <a:pt x="0" y="13647"/>
                  </a:cubicBezTo>
                  <a:lnTo>
                    <a:pt x="0" y="13647"/>
                  </a:lnTo>
                  <a:lnTo>
                    <a:pt x="0" y="0"/>
                  </a:lnTo>
                </a:path>
              </a:pathLst>
            </a:custGeom>
            <a:ln w="9842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857357" y="1000108"/>
              <a:ext cx="142876" cy="142876"/>
            </a:xfrm>
            <a:custGeom>
              <a:avLst/>
              <a:gdLst>
                <a:gd name="connsiteX0" fmla="*/ 341194 w 341194"/>
                <a:gd name="connsiteY0" fmla="*/ 368489 h 368489"/>
                <a:gd name="connsiteX1" fmla="*/ 163773 w 341194"/>
                <a:gd name="connsiteY1" fmla="*/ 109182 h 368489"/>
                <a:gd name="connsiteX2" fmla="*/ 0 w 341194"/>
                <a:gd name="connsiteY2" fmla="*/ 13647 h 368489"/>
                <a:gd name="connsiteX3" fmla="*/ 0 w 341194"/>
                <a:gd name="connsiteY3" fmla="*/ 13647 h 368489"/>
                <a:gd name="connsiteX4" fmla="*/ 0 w 341194"/>
                <a:gd name="connsiteY4" fmla="*/ 0 h 368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194" h="368489">
                  <a:moveTo>
                    <a:pt x="341194" y="368489"/>
                  </a:moveTo>
                  <a:cubicBezTo>
                    <a:pt x="280916" y="268405"/>
                    <a:pt x="220639" y="168322"/>
                    <a:pt x="163773" y="109182"/>
                  </a:cubicBezTo>
                  <a:cubicBezTo>
                    <a:pt x="106907" y="50042"/>
                    <a:pt x="0" y="13647"/>
                    <a:pt x="0" y="13647"/>
                  </a:cubicBezTo>
                  <a:lnTo>
                    <a:pt x="0" y="13647"/>
                  </a:lnTo>
                  <a:lnTo>
                    <a:pt x="0" y="0"/>
                  </a:lnTo>
                </a:path>
              </a:pathLst>
            </a:custGeom>
            <a:ln w="9842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760561" y="873457"/>
              <a:ext cx="95535" cy="109182"/>
            </a:xfrm>
            <a:custGeom>
              <a:avLst/>
              <a:gdLst>
                <a:gd name="connsiteX0" fmla="*/ 0 w 95535"/>
                <a:gd name="connsiteY0" fmla="*/ 0 h 109182"/>
                <a:gd name="connsiteX1" fmla="*/ 95535 w 95535"/>
                <a:gd name="connsiteY1" fmla="*/ 109182 h 109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535" h="109182">
                  <a:moveTo>
                    <a:pt x="0" y="0"/>
                  </a:moveTo>
                  <a:lnTo>
                    <a:pt x="95535" y="109182"/>
                  </a:lnTo>
                </a:path>
              </a:pathLst>
            </a:custGeom>
            <a:ln w="920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1130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16.2 In vivo gene cloning – the use of vectors</vt:lpstr>
      <vt:lpstr>The importance of ‘sticky ends’.</vt:lpstr>
      <vt:lpstr>Slide 3</vt:lpstr>
      <vt:lpstr>Slide 4</vt:lpstr>
      <vt:lpstr>Inserting genes into Plasmids</vt:lpstr>
      <vt:lpstr>Introducing our recombinant plasmids into host cells</vt:lpstr>
      <vt:lpstr>Using Gene Markers to identify successful host cells...</vt:lpstr>
      <vt:lpstr>1. Antibiotic-Resistance Markers</vt:lpstr>
      <vt:lpstr>Slide 9</vt:lpstr>
      <vt:lpstr>Slide 10</vt:lpstr>
      <vt:lpstr>2. Fluorescent Markers</vt:lpstr>
      <vt:lpstr>3. Enzyme Markers</vt:lpstr>
      <vt:lpstr>To Do.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 In vivo gene cloning – the use of vectors</dc:title>
  <dc:creator> </dc:creator>
  <cp:lastModifiedBy> </cp:lastModifiedBy>
  <cp:revision>20</cp:revision>
  <dcterms:created xsi:type="dcterms:W3CDTF">2010-04-11T11:34:29Z</dcterms:created>
  <dcterms:modified xsi:type="dcterms:W3CDTF">2010-04-11T14:01:22Z</dcterms:modified>
</cp:coreProperties>
</file>