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60" r:id="rId6"/>
    <p:sldId id="259" r:id="rId7"/>
    <p:sldId id="262" r:id="rId8"/>
    <p:sldId id="261" r:id="rId9"/>
    <p:sldId id="263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CC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>
      <p:cViewPr varScale="1">
        <p:scale>
          <a:sx n="69" d="100"/>
          <a:sy n="69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328E-6F24-45EE-9BAE-003091EFD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EC43-FA5F-461D-8EF8-8BE6EE63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3B36-9E42-4052-A363-E82D1E3B7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BD37-D6F0-47B1-AF9C-E4239F04C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3AD1-AA0A-4C87-99B1-47775C6E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E022-9C79-4A88-AF15-74FC312C8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61F58-AA3F-4AFC-BE80-11DDA5CC3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D918-46D0-475B-AA53-94821D1DE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8B0A-4F26-4F03-AED8-1325F90DA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AE3-D8C2-4BCD-84EB-D94697A2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4C4FD-1DB1-4D62-B21D-0C3BD5D2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ED75834-6F54-470B-8D0B-7D1E61DAF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2916238" y="4365625"/>
            <a:ext cx="3097212" cy="215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Chill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16.3 – </a:t>
            </a:r>
            <a:r>
              <a:rPr lang="en-GB" i="1" dirty="0" smtClean="0"/>
              <a:t>In vitro cloning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Polymerase Chain Reaction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very rapid process</a:t>
            </a:r>
          </a:p>
          <a:p>
            <a:endParaRPr lang="en-GB" dirty="0" smtClean="0"/>
          </a:p>
          <a:p>
            <a:r>
              <a:rPr lang="en-GB" dirty="0" smtClean="0"/>
              <a:t>Does not require living cells</a:t>
            </a:r>
          </a:p>
          <a:p>
            <a:endParaRPr lang="en-GB" dirty="0" smtClean="0"/>
          </a:p>
          <a:p>
            <a:r>
              <a:rPr lang="en-GB" dirty="0" smtClean="0"/>
              <a:t>Is useful when we want to introduce a gene into another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These are also the advantages of </a:t>
            </a:r>
            <a:r>
              <a:rPr lang="en-GB" i="1" dirty="0" smtClean="0"/>
              <a:t>In vivo </a:t>
            </a:r>
            <a:r>
              <a:rPr lang="en-GB" dirty="0" smtClean="0"/>
              <a:t>cloning: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There is risk of contamination by unwanted DNA</a:t>
            </a:r>
          </a:p>
          <a:p>
            <a:endParaRPr lang="en-GB" dirty="0" smtClean="0"/>
          </a:p>
          <a:p>
            <a:r>
              <a:rPr lang="en-GB" dirty="0" smtClean="0"/>
              <a:t>It cannot cut out specific genes</a:t>
            </a:r>
          </a:p>
          <a:p>
            <a:endParaRPr lang="en-GB" dirty="0" smtClean="0"/>
          </a:p>
          <a:p>
            <a:r>
              <a:rPr lang="en-GB" dirty="0" smtClean="0"/>
              <a:t>Does not produce transformed bacteria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polymerase chain reaction, what are the ‘primers’?</a:t>
            </a:r>
          </a:p>
          <a:p>
            <a:r>
              <a:rPr lang="en-GB" dirty="0" smtClean="0"/>
              <a:t>What is the role of these primers?</a:t>
            </a:r>
          </a:p>
          <a:p>
            <a:r>
              <a:rPr lang="en-GB" dirty="0" smtClean="0"/>
              <a:t>Why are two different primers required?</a:t>
            </a:r>
          </a:p>
          <a:p>
            <a:r>
              <a:rPr lang="en-GB" dirty="0" smtClean="0"/>
              <a:t>When DNA strands are separated in the PCR, what type of bond is broken?</a:t>
            </a:r>
          </a:p>
          <a:p>
            <a:r>
              <a:rPr lang="en-GB" dirty="0" smtClean="0"/>
              <a:t>It is important in the PCR that the fragments of DNA used are not contaminated with any other biological material. Suggest a </a:t>
            </a:r>
            <a:r>
              <a:rPr lang="en-GB" smtClean="0"/>
              <a:t>reason why.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Objectives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mtClean="0"/>
              <a:t>You should be able to describe the biological principles underlying each of the following: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The use of the polymerase chain reaction (PCR) to make large amounts of DNA from very small samples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use of genetic fingerprinting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Criminals – Watch Out!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>
          <a:xfrm>
            <a:off x="428625" y="2286000"/>
            <a:ext cx="8507413" cy="4572000"/>
          </a:xfrm>
        </p:spPr>
        <p:txBody>
          <a:bodyPr/>
          <a:lstStyle/>
          <a:p>
            <a:pPr eaLnBrk="1" hangingPunct="1"/>
            <a:r>
              <a:rPr lang="en-GB" smtClean="0"/>
              <a:t>Scientists can now identify criminals from the smallest bit of DNA.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mtClean="0"/>
              <a:t>Wherever you go, you leave a trail of DNA behind.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mtClean="0"/>
              <a:t>We consistently shed hairs and flakes of skin.  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mtClean="0"/>
              <a:t>It is in these hair and skin cells that DNA is found! 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mtClean="0"/>
              <a:t>You DNA is your GENETIC FINGERPRINT!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eaLnBrk="1" hangingPunct="1"/>
            <a:r>
              <a:rPr lang="en-GB" sz="4400" smtClean="0"/>
              <a:t>Polymerase Chain Reaction(PCR)</a:t>
            </a:r>
            <a:endParaRPr lang="en-US" sz="4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PCR is an method by which DNA can be replicated in the lab.</a:t>
            </a:r>
          </a:p>
          <a:p>
            <a:pPr eaLnBrk="1" hangingPunct="1">
              <a:lnSpc>
                <a:spcPct val="90000"/>
              </a:lnSpc>
            </a:pPr>
            <a:endParaRPr lang="en-GB" sz="10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 It can be used to create millions of copies of DNA in just a few hours.</a:t>
            </a:r>
          </a:p>
          <a:p>
            <a:pPr eaLnBrk="1" hangingPunct="1">
              <a:lnSpc>
                <a:spcPct val="90000"/>
              </a:lnSpc>
            </a:pPr>
            <a:endParaRPr lang="en-GB" sz="10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It is essential in forensic science as very small samples of DNA are difficult to analyse.</a:t>
            </a:r>
          </a:p>
          <a:p>
            <a:pPr eaLnBrk="1" hangingPunct="1">
              <a:lnSpc>
                <a:spcPct val="90000"/>
              </a:lnSpc>
            </a:pPr>
            <a:endParaRPr lang="en-GB" sz="10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This process amplifies DNA, so that it can be analysed.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do you need?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RNA primers provide the starting sequence for DNA replication.  They also stop the two DNA strands from joining together.</a:t>
            </a:r>
          </a:p>
          <a:p>
            <a:pPr marL="609600" indent="-609600" eaLnBrk="1" hangingPunct="1">
              <a:buFontTx/>
              <a:buAutoNum type="arabicPeriod"/>
            </a:pPr>
            <a:endParaRPr lang="en-GB" smtClean="0"/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DNA nucleotides containing the bases adenine, guanine, cytosine and thymine.</a:t>
            </a:r>
          </a:p>
          <a:p>
            <a:pPr marL="609600" indent="-609600" eaLnBrk="1" hangingPunct="1">
              <a:buFontTx/>
              <a:buAutoNum type="arabicPeriod"/>
            </a:pPr>
            <a:endParaRPr lang="en-GB" smtClean="0"/>
          </a:p>
          <a:p>
            <a:pPr marL="609600" indent="-609600" eaLnBrk="1" hangingPunct="1">
              <a:buFontTx/>
              <a:buAutoNum type="arabicPeriod"/>
            </a:pPr>
            <a:r>
              <a:rPr lang="en-GB" smtClean="0"/>
              <a:t>Enzyme DNA  polymerase.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305800" cy="6429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The Stages of PCR</a:t>
            </a:r>
            <a:endParaRPr lang="en-US" b="1" dirty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25479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u="sng"/>
              <a:t>Strand Separation</a:t>
            </a:r>
          </a:p>
          <a:p>
            <a:pPr algn="ctr"/>
            <a:r>
              <a:rPr lang="en-GB" b="1"/>
              <a:t> DNA heated at 95</a:t>
            </a:r>
            <a:r>
              <a:rPr lang="en-US" b="1">
                <a:cs typeface="Arial" charset="0"/>
              </a:rPr>
              <a:t>°C for 5mins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867400" y="1557338"/>
            <a:ext cx="2303463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u="sng"/>
              <a:t>Binding of Primers</a:t>
            </a:r>
          </a:p>
          <a:p>
            <a:pPr algn="ctr"/>
            <a:r>
              <a:rPr lang="en-GB" b="1"/>
              <a:t>Mixture cooled to 40</a:t>
            </a:r>
            <a:r>
              <a:rPr lang="en-US" b="1"/>
              <a:t>°C 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276600" y="1917700"/>
            <a:ext cx="2590800" cy="215900"/>
          </a:xfrm>
          <a:prstGeom prst="rightArrow">
            <a:avLst>
              <a:gd name="adj1" fmla="val 50000"/>
              <a:gd name="adj2" fmla="val 30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C</a:t>
            </a:r>
            <a:endParaRPr lang="en-US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276600" y="1341438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/>
              <a:t>Mix with Primers (RNA strands)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 rot="5400000">
            <a:off x="5903913" y="3465512"/>
            <a:ext cx="2089150" cy="142875"/>
          </a:xfrm>
          <a:prstGeom prst="rightArrow">
            <a:avLst>
              <a:gd name="adj1" fmla="val 50000"/>
              <a:gd name="adj2" fmla="val 36555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795963" y="4581525"/>
            <a:ext cx="2303462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u="sng"/>
              <a:t>DNA Synthesis</a:t>
            </a:r>
          </a:p>
          <a:p>
            <a:pPr algn="ctr"/>
            <a:r>
              <a:rPr lang="en-GB" b="1"/>
              <a:t>Mixture heated to 70</a:t>
            </a:r>
            <a:r>
              <a:rPr lang="en-US" b="1"/>
              <a:t>°C </a:t>
            </a:r>
            <a:r>
              <a:rPr lang="en-GB" b="1"/>
              <a:t> </a:t>
            </a:r>
          </a:p>
          <a:p>
            <a:pPr algn="ctr"/>
            <a:r>
              <a:rPr lang="en-GB" b="1"/>
              <a:t>(optimum temp. for DNA polymerase)</a:t>
            </a:r>
            <a:endParaRPr lang="en-US" b="1"/>
          </a:p>
        </p:txBody>
      </p:sp>
      <p:sp>
        <p:nvSpPr>
          <p:cNvPr id="10249" name="AutoShape 11"/>
          <p:cNvSpPr>
            <a:spLocks noChangeArrowheads="1"/>
          </p:cNvSpPr>
          <p:nvPr/>
        </p:nvSpPr>
        <p:spPr bwMode="auto">
          <a:xfrm rot="-8619504">
            <a:off x="1001713" y="4005263"/>
            <a:ext cx="5299075" cy="188912"/>
          </a:xfrm>
          <a:prstGeom prst="rightArrow">
            <a:avLst>
              <a:gd name="adj1" fmla="val 50000"/>
              <a:gd name="adj2" fmla="val 70126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1187450" y="4365625"/>
            <a:ext cx="2592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/>
              <a:t>REPEAT CYCLING</a:t>
            </a:r>
            <a:endParaRPr lang="en-US" sz="3200" b="1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6750050" y="2820988"/>
            <a:ext cx="25019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i="1"/>
              <a:t>Mix with</a:t>
            </a:r>
          </a:p>
          <a:p>
            <a:pPr algn="ctr"/>
            <a:r>
              <a:rPr lang="en-GB" b="1" i="1"/>
              <a:t>Free Nucleotides</a:t>
            </a:r>
          </a:p>
          <a:p>
            <a:pPr algn="ctr"/>
            <a:r>
              <a:rPr lang="en-GB" b="1" i="1"/>
              <a:t>DNA Polymerase</a:t>
            </a:r>
          </a:p>
          <a:p>
            <a:pPr>
              <a:spcBef>
                <a:spcPct val="50000"/>
              </a:spcBef>
            </a:pPr>
            <a:endParaRPr lang="en-US" b="1" i="1"/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285750" y="5572125"/>
            <a:ext cx="4857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/>
              <a:t>With every cycle the amount </a:t>
            </a:r>
          </a:p>
          <a:p>
            <a:pPr algn="ctr"/>
            <a:r>
              <a:rPr lang="en-GB" b="1"/>
              <a:t>of DNA doubles</a:t>
            </a:r>
            <a:endParaRPr lang="en-US" b="1"/>
          </a:p>
          <a:p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1524000" y="2389188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92" name="Group 28"/>
          <p:cNvGraphicFramePr>
            <a:graphicFrameLocks noGrp="1"/>
          </p:cNvGraphicFramePr>
          <p:nvPr/>
        </p:nvGraphicFramePr>
        <p:xfrm>
          <a:off x="1519238" y="3197225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11314" name="Text Box 52"/>
          <p:cNvSpPr txBox="1">
            <a:spLocks noChangeArrowheads="1"/>
          </p:cNvSpPr>
          <p:nvPr/>
        </p:nvSpPr>
        <p:spPr bwMode="auto">
          <a:xfrm>
            <a:off x="1908175" y="1341438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3300"/>
                </a:solidFill>
              </a:rPr>
              <a:t>The Double Stranded DNA Molecule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1315" name="TextBox 52"/>
          <p:cNvSpPr txBox="1">
            <a:spLocks noChangeArrowheads="1"/>
          </p:cNvSpPr>
          <p:nvPr/>
        </p:nvSpPr>
        <p:spPr bwMode="auto">
          <a:xfrm>
            <a:off x="785813" y="4929188"/>
            <a:ext cx="750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/>
              <a:t>Heat to 95</a:t>
            </a:r>
            <a:r>
              <a:rPr lang="en-GB" sz="2800" b="1" baseline="30000"/>
              <a:t>0</a:t>
            </a:r>
            <a:r>
              <a:rPr lang="en-GB" sz="2800" b="1"/>
              <a:t>C to separate the DNA strands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8" name="Group 28"/>
          <p:cNvGraphicFramePr>
            <a:graphicFrameLocks noGrp="1"/>
          </p:cNvGraphicFramePr>
          <p:nvPr/>
        </p:nvGraphicFramePr>
        <p:xfrm>
          <a:off x="1524000" y="1397000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94" name="Group 54"/>
          <p:cNvGraphicFramePr>
            <a:graphicFrameLocks noGrp="1"/>
          </p:cNvGraphicFramePr>
          <p:nvPr/>
        </p:nvGraphicFramePr>
        <p:xfrm>
          <a:off x="1519238" y="4133850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21" name="Group 81"/>
          <p:cNvGraphicFramePr>
            <a:graphicFrameLocks noGrp="1"/>
          </p:cNvGraphicFramePr>
          <p:nvPr/>
        </p:nvGraphicFramePr>
        <p:xfrm>
          <a:off x="1547813" y="2276475"/>
          <a:ext cx="18288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22" name="Group 82"/>
          <p:cNvGraphicFramePr>
            <a:graphicFrameLocks noGrp="1"/>
          </p:cNvGraphicFramePr>
          <p:nvPr/>
        </p:nvGraphicFramePr>
        <p:xfrm>
          <a:off x="5767388" y="3341688"/>
          <a:ext cx="18288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12358" name="Text Box 93"/>
          <p:cNvSpPr txBox="1">
            <a:spLocks noChangeArrowheads="1"/>
          </p:cNvSpPr>
          <p:nvPr/>
        </p:nvSpPr>
        <p:spPr bwMode="auto">
          <a:xfrm>
            <a:off x="4787900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3300"/>
                </a:solidFill>
              </a:rPr>
              <a:t>DNA Strand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2359" name="Line 94"/>
          <p:cNvSpPr>
            <a:spLocks noChangeShapeType="1"/>
          </p:cNvSpPr>
          <p:nvPr/>
        </p:nvSpPr>
        <p:spPr bwMode="auto">
          <a:xfrm flipH="1">
            <a:off x="4716463" y="836613"/>
            <a:ext cx="503237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360" name="Text Box 95"/>
          <p:cNvSpPr txBox="1">
            <a:spLocks noChangeArrowheads="1"/>
          </p:cNvSpPr>
          <p:nvPr/>
        </p:nvSpPr>
        <p:spPr bwMode="auto">
          <a:xfrm>
            <a:off x="1476375" y="5157788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3300"/>
                </a:solidFill>
              </a:rPr>
              <a:t>DNA Strand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2361" name="Line 96"/>
          <p:cNvSpPr>
            <a:spLocks noChangeShapeType="1"/>
          </p:cNvSpPr>
          <p:nvPr/>
        </p:nvSpPr>
        <p:spPr bwMode="auto">
          <a:xfrm flipV="1">
            <a:off x="3348038" y="4868863"/>
            <a:ext cx="503237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362" name="Text Box 97"/>
          <p:cNvSpPr txBox="1">
            <a:spLocks noChangeArrowheads="1"/>
          </p:cNvSpPr>
          <p:nvPr/>
        </p:nvSpPr>
        <p:spPr bwMode="auto">
          <a:xfrm>
            <a:off x="5435600" y="2420938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99FF33"/>
                </a:solidFill>
              </a:rPr>
              <a:t>RNA Primers</a:t>
            </a:r>
            <a:endParaRPr lang="en-US" sz="2400" b="1">
              <a:solidFill>
                <a:srgbClr val="99FF33"/>
              </a:solidFill>
            </a:endParaRPr>
          </a:p>
        </p:txBody>
      </p:sp>
      <p:sp>
        <p:nvSpPr>
          <p:cNvPr id="12363" name="Line 98"/>
          <p:cNvSpPr>
            <a:spLocks noChangeShapeType="1"/>
          </p:cNvSpPr>
          <p:nvPr/>
        </p:nvSpPr>
        <p:spPr bwMode="auto">
          <a:xfrm flipH="1">
            <a:off x="3419475" y="2636838"/>
            <a:ext cx="19446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364" name="Line 99"/>
          <p:cNvSpPr>
            <a:spLocks noChangeShapeType="1"/>
          </p:cNvSpPr>
          <p:nvPr/>
        </p:nvSpPr>
        <p:spPr bwMode="auto">
          <a:xfrm>
            <a:off x="5867400" y="28527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365" name="TextBox 78"/>
          <p:cNvSpPr txBox="1">
            <a:spLocks noChangeArrowheads="1"/>
          </p:cNvSpPr>
          <p:nvPr/>
        </p:nvSpPr>
        <p:spPr bwMode="auto">
          <a:xfrm>
            <a:off x="500063" y="5929313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/>
              <a:t>Cool to 40</a:t>
            </a:r>
            <a:r>
              <a:rPr lang="en-GB" sz="2400" b="1" baseline="30000"/>
              <a:t>0</a:t>
            </a:r>
            <a:r>
              <a:rPr lang="en-GB" sz="2400" b="1"/>
              <a:t>C  to allow  primers to bind (anneal) to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524000" y="1397000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14" name="Group 26"/>
          <p:cNvGraphicFramePr>
            <a:graphicFrameLocks noGrp="1"/>
          </p:cNvGraphicFramePr>
          <p:nvPr/>
        </p:nvGraphicFramePr>
        <p:xfrm>
          <a:off x="1519238" y="4997450"/>
          <a:ext cx="60960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95" name="Group 107"/>
          <p:cNvGraphicFramePr>
            <a:graphicFrameLocks noGrp="1"/>
          </p:cNvGraphicFramePr>
          <p:nvPr/>
        </p:nvGraphicFramePr>
        <p:xfrm>
          <a:off x="1500188" y="2189163"/>
          <a:ext cx="4267200" cy="6635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18" name="Group 230"/>
          <p:cNvGraphicFramePr>
            <a:graphicFrameLocks noGrp="1"/>
          </p:cNvGraphicFramePr>
          <p:nvPr/>
        </p:nvGraphicFramePr>
        <p:xfrm>
          <a:off x="3348038" y="4221163"/>
          <a:ext cx="4267200" cy="647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34" name="Group 146"/>
          <p:cNvGraphicFramePr>
            <a:graphicFrameLocks noGrp="1"/>
          </p:cNvGraphicFramePr>
          <p:nvPr/>
        </p:nvGraphicFramePr>
        <p:xfrm>
          <a:off x="5940425" y="2420938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53" name="Group 165"/>
          <p:cNvGraphicFramePr>
            <a:graphicFrameLocks noGrp="1"/>
          </p:cNvGraphicFramePr>
          <p:nvPr/>
        </p:nvGraphicFramePr>
        <p:xfrm>
          <a:off x="6626225" y="2565400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59" name="Group 171"/>
          <p:cNvGraphicFramePr>
            <a:graphicFrameLocks noGrp="1"/>
          </p:cNvGraphicFramePr>
          <p:nvPr/>
        </p:nvGraphicFramePr>
        <p:xfrm>
          <a:off x="7451725" y="2565400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65" name="Group 177"/>
          <p:cNvGraphicFramePr>
            <a:graphicFrameLocks noGrp="1"/>
          </p:cNvGraphicFramePr>
          <p:nvPr/>
        </p:nvGraphicFramePr>
        <p:xfrm>
          <a:off x="1187450" y="3933825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83" name="Group 195"/>
          <p:cNvGraphicFramePr>
            <a:graphicFrameLocks noGrp="1"/>
          </p:cNvGraphicFramePr>
          <p:nvPr/>
        </p:nvGraphicFramePr>
        <p:xfrm>
          <a:off x="1908175" y="4005263"/>
          <a:ext cx="609600" cy="6477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77" name="Group 189"/>
          <p:cNvGraphicFramePr>
            <a:graphicFrameLocks noGrp="1"/>
          </p:cNvGraphicFramePr>
          <p:nvPr/>
        </p:nvGraphicFramePr>
        <p:xfrm>
          <a:off x="2627313" y="4133850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84" name="Group 196"/>
          <p:cNvGraphicFramePr>
            <a:graphicFrameLocks noGrp="1"/>
          </p:cNvGraphicFramePr>
          <p:nvPr/>
        </p:nvGraphicFramePr>
        <p:xfrm>
          <a:off x="8243888" y="3573463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90" name="Group 202"/>
          <p:cNvGraphicFramePr>
            <a:graphicFrameLocks noGrp="1"/>
          </p:cNvGraphicFramePr>
          <p:nvPr/>
        </p:nvGraphicFramePr>
        <p:xfrm>
          <a:off x="8210550" y="620713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96" name="Group 208"/>
          <p:cNvGraphicFramePr>
            <a:graphicFrameLocks noGrp="1"/>
          </p:cNvGraphicFramePr>
          <p:nvPr/>
        </p:nvGraphicFramePr>
        <p:xfrm>
          <a:off x="539750" y="2636838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02" name="Group 214"/>
          <p:cNvGraphicFramePr>
            <a:graphicFrameLocks noGrp="1"/>
          </p:cNvGraphicFramePr>
          <p:nvPr/>
        </p:nvGraphicFramePr>
        <p:xfrm>
          <a:off x="395288" y="5373688"/>
          <a:ext cx="609600" cy="6635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13458" name="Oval 220"/>
          <p:cNvSpPr>
            <a:spLocks noChangeArrowheads="1"/>
          </p:cNvSpPr>
          <p:nvPr/>
        </p:nvSpPr>
        <p:spPr bwMode="auto">
          <a:xfrm>
            <a:off x="5651500" y="981075"/>
            <a:ext cx="863600" cy="2232025"/>
          </a:xfrm>
          <a:prstGeom prst="ellipse">
            <a:avLst/>
          </a:prstGeom>
          <a:solidFill>
            <a:srgbClr val="00CCFF">
              <a:alpha val="1803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59" name="Oval 221"/>
          <p:cNvSpPr>
            <a:spLocks noChangeArrowheads="1"/>
          </p:cNvSpPr>
          <p:nvPr/>
        </p:nvSpPr>
        <p:spPr bwMode="auto">
          <a:xfrm>
            <a:off x="3276600" y="3789363"/>
            <a:ext cx="863600" cy="2232025"/>
          </a:xfrm>
          <a:prstGeom prst="ellipse">
            <a:avLst/>
          </a:prstGeom>
          <a:solidFill>
            <a:srgbClr val="00CCFF">
              <a:alpha val="1803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60" name="Line 222"/>
          <p:cNvSpPr>
            <a:spLocks noChangeShapeType="1"/>
          </p:cNvSpPr>
          <p:nvPr/>
        </p:nvSpPr>
        <p:spPr bwMode="auto">
          <a:xfrm flipH="1" flipV="1">
            <a:off x="8388350" y="4221163"/>
            <a:ext cx="14446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61" name="Line 223"/>
          <p:cNvSpPr>
            <a:spLocks noChangeShapeType="1"/>
          </p:cNvSpPr>
          <p:nvPr/>
        </p:nvSpPr>
        <p:spPr bwMode="auto">
          <a:xfrm flipH="1" flipV="1">
            <a:off x="7740650" y="3213100"/>
            <a:ext cx="792163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62" name="Text Box 224"/>
          <p:cNvSpPr txBox="1">
            <a:spLocks noChangeArrowheads="1"/>
          </p:cNvSpPr>
          <p:nvPr/>
        </p:nvSpPr>
        <p:spPr bwMode="auto">
          <a:xfrm>
            <a:off x="7596188" y="4868863"/>
            <a:ext cx="1547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Free DNA nucleotides</a:t>
            </a:r>
            <a:endParaRPr lang="en-US" b="1"/>
          </a:p>
        </p:txBody>
      </p:sp>
      <p:sp>
        <p:nvSpPr>
          <p:cNvPr id="13463" name="Text Box 225"/>
          <p:cNvSpPr txBox="1">
            <a:spLocks noChangeArrowheads="1"/>
          </p:cNvSpPr>
          <p:nvPr/>
        </p:nvSpPr>
        <p:spPr bwMode="auto">
          <a:xfrm>
            <a:off x="5003800" y="5661025"/>
            <a:ext cx="262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Original DNA strand</a:t>
            </a:r>
            <a:endParaRPr lang="en-US" b="1"/>
          </a:p>
        </p:txBody>
      </p:sp>
      <p:sp>
        <p:nvSpPr>
          <p:cNvPr id="13464" name="Line 226"/>
          <p:cNvSpPr>
            <a:spLocks noChangeShapeType="1"/>
          </p:cNvSpPr>
          <p:nvPr/>
        </p:nvSpPr>
        <p:spPr bwMode="auto">
          <a:xfrm>
            <a:off x="5364163" y="620713"/>
            <a:ext cx="5032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65" name="Text Box 227"/>
          <p:cNvSpPr txBox="1">
            <a:spLocks noChangeArrowheads="1"/>
          </p:cNvSpPr>
          <p:nvPr/>
        </p:nvSpPr>
        <p:spPr bwMode="auto">
          <a:xfrm>
            <a:off x="1547813" y="908050"/>
            <a:ext cx="2627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Original DNA strand</a:t>
            </a:r>
            <a:endParaRPr lang="en-US" b="1"/>
          </a:p>
        </p:txBody>
      </p:sp>
      <p:sp>
        <p:nvSpPr>
          <p:cNvPr id="13466" name="Text Box 228"/>
          <p:cNvSpPr txBox="1">
            <a:spLocks noChangeArrowheads="1"/>
          </p:cNvSpPr>
          <p:nvPr/>
        </p:nvSpPr>
        <p:spPr bwMode="auto">
          <a:xfrm>
            <a:off x="4427538" y="260350"/>
            <a:ext cx="2627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DNA Polymerase</a:t>
            </a:r>
            <a:endParaRPr lang="en-US" b="1"/>
          </a:p>
        </p:txBody>
      </p:sp>
      <p:sp>
        <p:nvSpPr>
          <p:cNvPr id="13467" name="Text Box 229"/>
          <p:cNvSpPr txBox="1">
            <a:spLocks noChangeArrowheads="1"/>
          </p:cNvSpPr>
          <p:nvPr/>
        </p:nvSpPr>
        <p:spPr bwMode="auto">
          <a:xfrm>
            <a:off x="1476375" y="3357563"/>
            <a:ext cx="2627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Free DNA nucleotides</a:t>
            </a:r>
            <a:endParaRPr lang="en-US" b="1"/>
          </a:p>
        </p:txBody>
      </p:sp>
      <p:sp>
        <p:nvSpPr>
          <p:cNvPr id="13468" name="Line 231"/>
          <p:cNvSpPr>
            <a:spLocks noChangeShapeType="1"/>
          </p:cNvSpPr>
          <p:nvPr/>
        </p:nvSpPr>
        <p:spPr bwMode="auto">
          <a:xfrm flipH="1" flipV="1">
            <a:off x="1185863" y="3068638"/>
            <a:ext cx="36195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69" name="Line 233"/>
          <p:cNvSpPr>
            <a:spLocks noChangeShapeType="1"/>
          </p:cNvSpPr>
          <p:nvPr/>
        </p:nvSpPr>
        <p:spPr bwMode="auto">
          <a:xfrm flipH="1">
            <a:off x="2268538" y="3644900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70" name="Text Box 234"/>
          <p:cNvSpPr txBox="1">
            <a:spLocks noChangeArrowheads="1"/>
          </p:cNvSpPr>
          <p:nvPr/>
        </p:nvSpPr>
        <p:spPr bwMode="auto">
          <a:xfrm>
            <a:off x="5811838" y="4522788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Primer</a:t>
            </a:r>
            <a:endParaRPr lang="en-US" b="1"/>
          </a:p>
        </p:txBody>
      </p:sp>
      <p:sp>
        <p:nvSpPr>
          <p:cNvPr id="13471" name="Line 236"/>
          <p:cNvSpPr>
            <a:spLocks noChangeShapeType="1"/>
          </p:cNvSpPr>
          <p:nvPr/>
        </p:nvSpPr>
        <p:spPr bwMode="auto">
          <a:xfrm flipH="1">
            <a:off x="3419475" y="3933825"/>
            <a:ext cx="41767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72" name="Line 237"/>
          <p:cNvSpPr>
            <a:spLocks noChangeShapeType="1"/>
          </p:cNvSpPr>
          <p:nvPr/>
        </p:nvSpPr>
        <p:spPr bwMode="auto">
          <a:xfrm>
            <a:off x="1476375" y="2997200"/>
            <a:ext cx="41767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73" name="Text Box 238"/>
          <p:cNvSpPr txBox="1">
            <a:spLocks noChangeArrowheads="1"/>
          </p:cNvSpPr>
          <p:nvPr/>
        </p:nvSpPr>
        <p:spPr bwMode="auto">
          <a:xfrm>
            <a:off x="1331913" y="2543175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Primer</a:t>
            </a:r>
            <a:endParaRPr lang="en-US" b="1"/>
          </a:p>
        </p:txBody>
      </p:sp>
      <p:sp>
        <p:nvSpPr>
          <p:cNvPr id="13474" name="Text Box 239"/>
          <p:cNvSpPr txBox="1">
            <a:spLocks noChangeArrowheads="1"/>
          </p:cNvSpPr>
          <p:nvPr/>
        </p:nvSpPr>
        <p:spPr bwMode="auto">
          <a:xfrm>
            <a:off x="5148263" y="350043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/>
              <a:t>Nucleotides join on</a:t>
            </a:r>
            <a:endParaRPr lang="en-US" b="1" i="1"/>
          </a:p>
        </p:txBody>
      </p:sp>
      <p:sp>
        <p:nvSpPr>
          <p:cNvPr id="13475" name="Text Box 241"/>
          <p:cNvSpPr txBox="1">
            <a:spLocks noChangeArrowheads="1"/>
          </p:cNvSpPr>
          <p:nvPr/>
        </p:nvSpPr>
        <p:spPr bwMode="auto">
          <a:xfrm>
            <a:off x="2339975" y="2997200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/>
              <a:t>Nucleotides join on</a:t>
            </a:r>
            <a:endParaRPr lang="en-US" b="1" i="1"/>
          </a:p>
        </p:txBody>
      </p:sp>
      <p:sp>
        <p:nvSpPr>
          <p:cNvPr id="13476" name="Line 242"/>
          <p:cNvSpPr>
            <a:spLocks noChangeShapeType="1"/>
          </p:cNvSpPr>
          <p:nvPr/>
        </p:nvSpPr>
        <p:spPr bwMode="auto">
          <a:xfrm flipH="1">
            <a:off x="1331913" y="35734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77" name="TextBox 166"/>
          <p:cNvSpPr txBox="1">
            <a:spLocks noChangeArrowheads="1"/>
          </p:cNvSpPr>
          <p:nvPr/>
        </p:nvSpPr>
        <p:spPr bwMode="auto">
          <a:xfrm>
            <a:off x="642938" y="6286500"/>
            <a:ext cx="7929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Mix with DNA polymerase and free nucleotides and heat to 70</a:t>
            </a:r>
            <a:r>
              <a:rPr lang="en-GB" sz="2000" b="1" baseline="30000"/>
              <a:t>0</a:t>
            </a:r>
            <a:r>
              <a:rPr lang="en-GB" sz="2000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553</Words>
  <Application>Microsoft Office PowerPoint</Application>
  <PresentationFormat>On-screen Show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16.3 – In vitro cloning Polymerase Chain Reaction</vt:lpstr>
      <vt:lpstr>Objectives </vt:lpstr>
      <vt:lpstr>Criminals – Watch Out!</vt:lpstr>
      <vt:lpstr>Polymerase Chain Reaction(PCR)</vt:lpstr>
      <vt:lpstr>What do you need?</vt:lpstr>
      <vt:lpstr>The Stages of PCR</vt:lpstr>
      <vt:lpstr>Slide 7</vt:lpstr>
      <vt:lpstr>Slide 8</vt:lpstr>
      <vt:lpstr>Slide 9</vt:lpstr>
      <vt:lpstr>Advantages</vt:lpstr>
      <vt:lpstr>Disadvantages </vt:lpstr>
      <vt:lpstr>Summary Questions</vt:lpstr>
    </vt:vector>
  </TitlesOfParts>
  <Company>Leicestershire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 </cp:lastModifiedBy>
  <cp:revision>36</cp:revision>
  <dcterms:created xsi:type="dcterms:W3CDTF">2006-04-05T21:41:38Z</dcterms:created>
  <dcterms:modified xsi:type="dcterms:W3CDTF">2010-04-19T07:41:38Z</dcterms:modified>
</cp:coreProperties>
</file>