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2" r:id="rId4"/>
    <p:sldId id="261" r:id="rId5"/>
    <p:sldId id="263" r:id="rId6"/>
    <p:sldId id="267" r:id="rId7"/>
    <p:sldId id="264" r:id="rId8"/>
    <p:sldId id="260" r:id="rId9"/>
    <p:sldId id="265" r:id="rId10"/>
    <p:sldId id="269"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A55489-7826-481F-BF75-FB5E30CE8B10}" type="datetimeFigureOut">
              <a:rPr lang="en-US" smtClean="0"/>
              <a:pPr/>
              <a:t>4/13/2010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8FE8C-9021-470F-9360-4229E88C0F8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A55489-7826-481F-BF75-FB5E30CE8B10}" type="datetimeFigureOut">
              <a:rPr lang="en-US" smtClean="0"/>
              <a:pPr/>
              <a:t>4/13/2010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8FE8C-9021-470F-9360-4229E88C0F8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A55489-7826-481F-BF75-FB5E30CE8B10}" type="datetimeFigureOut">
              <a:rPr lang="en-US" smtClean="0"/>
              <a:pPr/>
              <a:t>4/13/2010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8FE8C-9021-470F-9360-4229E88C0F8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A55489-7826-481F-BF75-FB5E30CE8B10}" type="datetimeFigureOut">
              <a:rPr lang="en-US" smtClean="0"/>
              <a:pPr/>
              <a:t>4/13/2010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8FE8C-9021-470F-9360-4229E88C0F8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55489-7826-481F-BF75-FB5E30CE8B10}" type="datetimeFigureOut">
              <a:rPr lang="en-US" smtClean="0"/>
              <a:pPr/>
              <a:t>4/13/2010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8FE8C-9021-470F-9360-4229E88C0F8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A55489-7826-481F-BF75-FB5E30CE8B10}" type="datetimeFigureOut">
              <a:rPr lang="en-US" smtClean="0"/>
              <a:pPr/>
              <a:t>4/13/2010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8FE8C-9021-470F-9360-4229E88C0F8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A55489-7826-481F-BF75-FB5E30CE8B10}" type="datetimeFigureOut">
              <a:rPr lang="en-US" smtClean="0"/>
              <a:pPr/>
              <a:t>4/13/2010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F8FE8C-9021-470F-9360-4229E88C0F8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A55489-7826-481F-BF75-FB5E30CE8B10}" type="datetimeFigureOut">
              <a:rPr lang="en-US" smtClean="0"/>
              <a:pPr/>
              <a:t>4/13/2010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F8FE8C-9021-470F-9360-4229E88C0F8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55489-7826-481F-BF75-FB5E30CE8B10}" type="datetimeFigureOut">
              <a:rPr lang="en-US" smtClean="0"/>
              <a:pPr/>
              <a:t>4/13/2010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F8FE8C-9021-470F-9360-4229E88C0F8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55489-7826-481F-BF75-FB5E30CE8B10}" type="datetimeFigureOut">
              <a:rPr lang="en-US" smtClean="0"/>
              <a:pPr/>
              <a:t>4/13/2010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8FE8C-9021-470F-9360-4229E88C0F8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55489-7826-481F-BF75-FB5E30CE8B10}" type="datetimeFigureOut">
              <a:rPr lang="en-US" smtClean="0"/>
              <a:pPr/>
              <a:t>4/13/2010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8FE8C-9021-470F-9360-4229E88C0F8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55489-7826-481F-BF75-FB5E30CE8B10}" type="datetimeFigureOut">
              <a:rPr lang="en-US" smtClean="0"/>
              <a:pPr/>
              <a:t>4/13/2010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FE8C-9021-470F-9360-4229E88C0F8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GB" sz="4800" dirty="0" smtClean="0"/>
              <a:t>16.3 – Antibiotic Use and Resistance</a:t>
            </a:r>
            <a:endParaRPr lang="en-GB"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P224 – 225 Application and how science works</a:t>
            </a:r>
          </a:p>
          <a:p>
            <a:endParaRPr lang="en-GB" dirty="0" smtClean="0"/>
          </a:p>
          <a:p>
            <a:pPr algn="ctr">
              <a:buNone/>
            </a:pPr>
            <a:r>
              <a:rPr lang="en-GB" dirty="0" smtClean="0"/>
              <a:t>Implications of antibiotic use</a:t>
            </a:r>
          </a:p>
          <a:p>
            <a:pPr algn="ctr">
              <a:buNone/>
            </a:pPr>
            <a:r>
              <a:rPr lang="en-GB" dirty="0" smtClean="0"/>
              <a:t>A dilemma</a:t>
            </a:r>
          </a:p>
          <a:p>
            <a:endParaRPr lang="en-GB" dirty="0" smtClean="0"/>
          </a:p>
          <a:p>
            <a:r>
              <a:rPr lang="en-GB" dirty="0" smtClean="0"/>
              <a:t>Answer all questions on p 225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lstStyle/>
          <a:p>
            <a:r>
              <a:rPr lang="en-GB" dirty="0" smtClean="0"/>
              <a:t>Learning objectives</a:t>
            </a:r>
            <a:endParaRPr lang="en-GB" dirty="0"/>
          </a:p>
        </p:txBody>
      </p:sp>
      <p:sp>
        <p:nvSpPr>
          <p:cNvPr id="3" name="Content Placeholder 2"/>
          <p:cNvSpPr>
            <a:spLocks noGrp="1"/>
          </p:cNvSpPr>
          <p:nvPr>
            <p:ph idx="1"/>
          </p:nvPr>
        </p:nvSpPr>
        <p:spPr>
          <a:xfrm>
            <a:off x="457200" y="1428736"/>
            <a:ext cx="8229600" cy="5214974"/>
          </a:xfrm>
        </p:spPr>
        <p:txBody>
          <a:bodyPr>
            <a:normAutofit fontScale="85000" lnSpcReduction="20000"/>
          </a:bodyPr>
          <a:lstStyle/>
          <a:p>
            <a:pPr>
              <a:buNone/>
            </a:pPr>
            <a:r>
              <a:rPr lang="en-GB" dirty="0" smtClean="0"/>
              <a:t>Students should understand the following:</a:t>
            </a:r>
          </a:p>
          <a:p>
            <a:r>
              <a:rPr lang="en-GB" dirty="0" smtClean="0"/>
              <a:t>Antibiotic  resistance in terms of the difficulty of treating tuberculosis and MRSA.</a:t>
            </a:r>
          </a:p>
          <a:p>
            <a:endParaRPr lang="en-GB" sz="900" dirty="0" smtClean="0"/>
          </a:p>
          <a:p>
            <a:pPr>
              <a:buNone/>
            </a:pPr>
            <a:r>
              <a:rPr lang="en-GB" dirty="0" smtClean="0"/>
              <a:t>Candidates should be able to </a:t>
            </a:r>
          </a:p>
          <a:p>
            <a:r>
              <a:rPr lang="en-GB" dirty="0" smtClean="0"/>
              <a:t>apply the concepts of adaptation and selection to other examples</a:t>
            </a:r>
          </a:p>
          <a:p>
            <a:r>
              <a:rPr lang="en-GB" dirty="0" smtClean="0"/>
              <a:t>evaluate methodology, evidence and data relating to antibiotic resistance</a:t>
            </a:r>
          </a:p>
          <a:p>
            <a:r>
              <a:rPr lang="en-GB" dirty="0" smtClean="0"/>
              <a:t>discuss ethical issues associated with the use of antibiotics</a:t>
            </a:r>
          </a:p>
          <a:p>
            <a:r>
              <a:rPr lang="en-GB" dirty="0" smtClean="0"/>
              <a:t>discuss the ways in which society uses scientific knowledge relating to antibiotic resistance to inform decision-making.</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lstStyle/>
          <a:p>
            <a:r>
              <a:rPr lang="en-GB" dirty="0" smtClean="0"/>
              <a:t>Learning objectives</a:t>
            </a:r>
            <a:endParaRPr lang="en-GB" dirty="0"/>
          </a:p>
        </p:txBody>
      </p:sp>
      <p:sp>
        <p:nvSpPr>
          <p:cNvPr id="3" name="Content Placeholder 2"/>
          <p:cNvSpPr>
            <a:spLocks noGrp="1"/>
          </p:cNvSpPr>
          <p:nvPr>
            <p:ph idx="1"/>
          </p:nvPr>
        </p:nvSpPr>
        <p:spPr>
          <a:xfrm>
            <a:off x="457200" y="1428736"/>
            <a:ext cx="8229600" cy="5214974"/>
          </a:xfrm>
        </p:spPr>
        <p:txBody>
          <a:bodyPr>
            <a:normAutofit fontScale="85000" lnSpcReduction="20000"/>
          </a:bodyPr>
          <a:lstStyle/>
          <a:p>
            <a:pPr>
              <a:buNone/>
            </a:pPr>
            <a:r>
              <a:rPr lang="en-GB" dirty="0" smtClean="0"/>
              <a:t>Students should understand the following:</a:t>
            </a:r>
          </a:p>
          <a:p>
            <a:r>
              <a:rPr lang="en-GB" dirty="0" smtClean="0"/>
              <a:t>Antibiotic  resistance in terms of the difficulty of treating tuberculosis and MRSA.</a:t>
            </a:r>
          </a:p>
          <a:p>
            <a:endParaRPr lang="en-GB" sz="900" dirty="0" smtClean="0"/>
          </a:p>
          <a:p>
            <a:pPr>
              <a:buNone/>
            </a:pPr>
            <a:r>
              <a:rPr lang="en-GB" dirty="0" smtClean="0"/>
              <a:t>Candidates should be able to </a:t>
            </a:r>
          </a:p>
          <a:p>
            <a:r>
              <a:rPr lang="en-GB" dirty="0" smtClean="0"/>
              <a:t>apply the concepts of adaptation and selection to other examples</a:t>
            </a:r>
          </a:p>
          <a:p>
            <a:r>
              <a:rPr lang="en-GB" dirty="0" smtClean="0"/>
              <a:t>evaluate methodology, evidence and data relating to antibiotic resistance</a:t>
            </a:r>
          </a:p>
          <a:p>
            <a:r>
              <a:rPr lang="en-GB" dirty="0" smtClean="0"/>
              <a:t>discuss ethical issues associated with the use of antibiotics</a:t>
            </a:r>
          </a:p>
          <a:p>
            <a:r>
              <a:rPr lang="en-GB" dirty="0" smtClean="0"/>
              <a:t>discuss the ways in which society uses scientific knowledge relating to antibiotic resistance to inform decision-making.</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938962"/>
          </a:xfrm>
        </p:spPr>
        <p:txBody>
          <a:bodyPr>
            <a:normAutofit/>
          </a:bodyPr>
          <a:lstStyle/>
          <a:p>
            <a:r>
              <a:rPr lang="en-GB" dirty="0" smtClean="0"/>
              <a:t>Antibiotic resistance and TB</a:t>
            </a:r>
            <a:endParaRPr lang="en-GB" dirty="0"/>
          </a:p>
        </p:txBody>
      </p:sp>
      <p:sp>
        <p:nvSpPr>
          <p:cNvPr id="3" name="Content Placeholder 2"/>
          <p:cNvSpPr>
            <a:spLocks noGrp="1"/>
          </p:cNvSpPr>
          <p:nvPr>
            <p:ph idx="1"/>
          </p:nvPr>
        </p:nvSpPr>
        <p:spPr>
          <a:xfrm>
            <a:off x="457200" y="1214422"/>
            <a:ext cx="8229600" cy="5357850"/>
          </a:xfrm>
        </p:spPr>
        <p:txBody>
          <a:bodyPr>
            <a:normAutofit fontScale="85000" lnSpcReduction="10000"/>
          </a:bodyPr>
          <a:lstStyle/>
          <a:p>
            <a:pPr>
              <a:buNone/>
            </a:pPr>
            <a:r>
              <a:rPr lang="en-GB" dirty="0" smtClean="0"/>
              <a:t>TB is a bacterial disease of the lungs. Antibiotics can be used to treat TB but they need to be taken for 6 – 9 months and this is where the problem lies.</a:t>
            </a:r>
          </a:p>
          <a:p>
            <a:r>
              <a:rPr lang="en-GB" dirty="0" smtClean="0"/>
              <a:t>TB that is resistant to the 2 most commonly used antibiotics (</a:t>
            </a:r>
            <a:r>
              <a:rPr lang="en-GB" dirty="0" err="1" smtClean="0"/>
              <a:t>isoniazid</a:t>
            </a:r>
            <a:r>
              <a:rPr lang="en-GB" dirty="0" smtClean="0"/>
              <a:t> and </a:t>
            </a:r>
            <a:r>
              <a:rPr lang="en-GB" dirty="0" err="1" smtClean="0"/>
              <a:t>rifampin</a:t>
            </a:r>
            <a:r>
              <a:rPr lang="en-GB" dirty="0" smtClean="0"/>
              <a:t>) is called multidrug-resistant (MDR) TB. </a:t>
            </a:r>
          </a:p>
          <a:p>
            <a:r>
              <a:rPr lang="en-GB" dirty="0" smtClean="0"/>
              <a:t>MDR TB requires treatment for 18-24 months with "second-line drugs" (there are currently only six second-line drugs) that are much less effective, poorly tolerated by the patient, and far more costly. </a:t>
            </a:r>
          </a:p>
          <a:p>
            <a:r>
              <a:rPr lang="en-GB" dirty="0" smtClean="0"/>
              <a:t>Extensively drug-resistant TB (XDR TB) is a subset of MDR TB caused by strains of bacteria that are resistant to the most effective first- and second-line drugs.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143000"/>
          </a:xfrm>
        </p:spPr>
        <p:txBody>
          <a:bodyPr>
            <a:normAutofit fontScale="90000"/>
          </a:bodyPr>
          <a:lstStyle/>
          <a:p>
            <a:r>
              <a:rPr lang="en-GB" sz="3600" dirty="0" smtClean="0"/>
              <a:t>Why have these resistant strains increased?</a:t>
            </a:r>
            <a:endParaRPr lang="en-GB" sz="3600" dirty="0"/>
          </a:p>
        </p:txBody>
      </p:sp>
      <p:sp>
        <p:nvSpPr>
          <p:cNvPr id="4" name="TextBox 3"/>
          <p:cNvSpPr txBox="1"/>
          <p:nvPr/>
        </p:nvSpPr>
        <p:spPr>
          <a:xfrm>
            <a:off x="428596" y="1500174"/>
            <a:ext cx="2000264" cy="1200329"/>
          </a:xfrm>
          <a:prstGeom prst="rect">
            <a:avLst/>
          </a:prstGeom>
          <a:noFill/>
        </p:spPr>
        <p:txBody>
          <a:bodyPr wrap="square" rtlCol="0">
            <a:spAutoFit/>
          </a:bodyPr>
          <a:lstStyle/>
          <a:p>
            <a:pPr algn="ctr"/>
            <a:r>
              <a:rPr lang="en-GB" dirty="0" smtClean="0"/>
              <a:t>Antibiotics initially destroy the least resistant strains of TB</a:t>
            </a:r>
            <a:endParaRPr lang="en-GB" dirty="0"/>
          </a:p>
        </p:txBody>
      </p:sp>
      <p:sp>
        <p:nvSpPr>
          <p:cNvPr id="5" name="TextBox 4"/>
          <p:cNvSpPr txBox="1"/>
          <p:nvPr/>
        </p:nvSpPr>
        <p:spPr>
          <a:xfrm>
            <a:off x="3214678" y="1500174"/>
            <a:ext cx="2286016" cy="1200329"/>
          </a:xfrm>
          <a:prstGeom prst="rect">
            <a:avLst/>
          </a:prstGeom>
          <a:noFill/>
        </p:spPr>
        <p:txBody>
          <a:bodyPr wrap="square" rtlCol="0">
            <a:spAutoFit/>
          </a:bodyPr>
          <a:lstStyle/>
          <a:p>
            <a:pPr algn="ctr"/>
            <a:r>
              <a:rPr lang="en-GB" dirty="0" smtClean="0"/>
              <a:t>Patient feels better because vast majority of bacterium destroyed</a:t>
            </a:r>
            <a:endParaRPr lang="en-GB" dirty="0"/>
          </a:p>
        </p:txBody>
      </p:sp>
      <p:sp>
        <p:nvSpPr>
          <p:cNvPr id="6" name="TextBox 5"/>
          <p:cNvSpPr txBox="1"/>
          <p:nvPr/>
        </p:nvSpPr>
        <p:spPr>
          <a:xfrm>
            <a:off x="6500826" y="1643050"/>
            <a:ext cx="1643074" cy="923330"/>
          </a:xfrm>
          <a:prstGeom prst="rect">
            <a:avLst/>
          </a:prstGeom>
          <a:noFill/>
        </p:spPr>
        <p:txBody>
          <a:bodyPr wrap="square" rtlCol="0">
            <a:spAutoFit/>
          </a:bodyPr>
          <a:lstStyle/>
          <a:p>
            <a:pPr algn="ctr"/>
            <a:r>
              <a:rPr lang="en-GB" dirty="0" smtClean="0"/>
              <a:t>Patient stops taking the antibiotics </a:t>
            </a:r>
            <a:endParaRPr lang="en-GB" dirty="0"/>
          </a:p>
        </p:txBody>
      </p:sp>
      <p:sp>
        <p:nvSpPr>
          <p:cNvPr id="7" name="TextBox 6"/>
          <p:cNvSpPr txBox="1"/>
          <p:nvPr/>
        </p:nvSpPr>
        <p:spPr>
          <a:xfrm>
            <a:off x="6500826" y="3214686"/>
            <a:ext cx="2071702" cy="1754326"/>
          </a:xfrm>
          <a:prstGeom prst="rect">
            <a:avLst/>
          </a:prstGeom>
          <a:noFill/>
        </p:spPr>
        <p:txBody>
          <a:bodyPr wrap="square" rtlCol="0">
            <a:spAutoFit/>
          </a:bodyPr>
          <a:lstStyle/>
          <a:p>
            <a:pPr algn="ctr"/>
            <a:r>
              <a:rPr lang="en-GB" dirty="0" smtClean="0"/>
              <a:t>More resistant strains survive and start to reproduce rapidly in the absence of the antibiotic </a:t>
            </a:r>
            <a:endParaRPr lang="en-GB" dirty="0"/>
          </a:p>
        </p:txBody>
      </p:sp>
      <p:sp>
        <p:nvSpPr>
          <p:cNvPr id="8" name="TextBox 7"/>
          <p:cNvSpPr txBox="1"/>
          <p:nvPr/>
        </p:nvSpPr>
        <p:spPr>
          <a:xfrm>
            <a:off x="3500430" y="3429000"/>
            <a:ext cx="2357454" cy="1477328"/>
          </a:xfrm>
          <a:prstGeom prst="rect">
            <a:avLst/>
          </a:prstGeom>
          <a:noFill/>
        </p:spPr>
        <p:txBody>
          <a:bodyPr wrap="square" rtlCol="0">
            <a:spAutoFit/>
          </a:bodyPr>
          <a:lstStyle/>
          <a:p>
            <a:pPr algn="ctr"/>
            <a:r>
              <a:rPr lang="en-GB" dirty="0" smtClean="0"/>
              <a:t>There is therefore a selection pressure that leads to an increase in resistant strains</a:t>
            </a:r>
            <a:endParaRPr lang="en-GB" dirty="0"/>
          </a:p>
        </p:txBody>
      </p:sp>
      <p:sp>
        <p:nvSpPr>
          <p:cNvPr id="9" name="TextBox 8"/>
          <p:cNvSpPr txBox="1"/>
          <p:nvPr/>
        </p:nvSpPr>
        <p:spPr>
          <a:xfrm>
            <a:off x="642910" y="3429000"/>
            <a:ext cx="2000264" cy="1477328"/>
          </a:xfrm>
          <a:prstGeom prst="rect">
            <a:avLst/>
          </a:prstGeom>
          <a:noFill/>
        </p:spPr>
        <p:txBody>
          <a:bodyPr wrap="square" rtlCol="0">
            <a:spAutoFit/>
          </a:bodyPr>
          <a:lstStyle/>
          <a:p>
            <a:pPr algn="ctr"/>
            <a:r>
              <a:rPr lang="en-GB" dirty="0" smtClean="0"/>
              <a:t>These strains exchange genes for resistance with other strains by conjugation</a:t>
            </a:r>
            <a:endParaRPr lang="en-GB" dirty="0"/>
          </a:p>
        </p:txBody>
      </p:sp>
      <p:sp>
        <p:nvSpPr>
          <p:cNvPr id="10" name="TextBox 9"/>
          <p:cNvSpPr txBox="1"/>
          <p:nvPr/>
        </p:nvSpPr>
        <p:spPr>
          <a:xfrm>
            <a:off x="714348" y="5500702"/>
            <a:ext cx="2428892" cy="923330"/>
          </a:xfrm>
          <a:prstGeom prst="rect">
            <a:avLst/>
          </a:prstGeom>
          <a:noFill/>
        </p:spPr>
        <p:txBody>
          <a:bodyPr wrap="square" rtlCol="0">
            <a:spAutoFit/>
          </a:bodyPr>
          <a:lstStyle/>
          <a:p>
            <a:pPr algn="ctr"/>
            <a:r>
              <a:rPr lang="en-GB" dirty="0" smtClean="0"/>
              <a:t>Multiple-antibiotic-resistant strains develop</a:t>
            </a:r>
            <a:endParaRPr lang="en-GB" dirty="0"/>
          </a:p>
        </p:txBody>
      </p:sp>
      <p:sp>
        <p:nvSpPr>
          <p:cNvPr id="11" name="TextBox 10"/>
          <p:cNvSpPr txBox="1"/>
          <p:nvPr/>
        </p:nvSpPr>
        <p:spPr>
          <a:xfrm>
            <a:off x="4572000" y="5643578"/>
            <a:ext cx="2357454" cy="923330"/>
          </a:xfrm>
          <a:prstGeom prst="rect">
            <a:avLst/>
          </a:prstGeom>
          <a:noFill/>
        </p:spPr>
        <p:txBody>
          <a:bodyPr wrap="square" rtlCol="0">
            <a:spAutoFit/>
          </a:bodyPr>
          <a:lstStyle/>
          <a:p>
            <a:pPr algn="ctr"/>
            <a:r>
              <a:rPr lang="en-GB" dirty="0" smtClean="0"/>
              <a:t>A cocktail of 3 or 4 antibiotics now needs to be used</a:t>
            </a:r>
            <a:endParaRPr lang="en-GB" dirty="0"/>
          </a:p>
        </p:txBody>
      </p:sp>
      <p:cxnSp>
        <p:nvCxnSpPr>
          <p:cNvPr id="14" name="Straight Arrow Connector 13"/>
          <p:cNvCxnSpPr/>
          <p:nvPr/>
        </p:nvCxnSpPr>
        <p:spPr>
          <a:xfrm>
            <a:off x="2357422" y="1928802"/>
            <a:ext cx="78581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2"/>
          </p:cNvCxnSpPr>
          <p:nvPr/>
        </p:nvCxnSpPr>
        <p:spPr>
          <a:xfrm rot="16200000" flipH="1">
            <a:off x="1524450" y="5024920"/>
            <a:ext cx="522936" cy="2857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1"/>
          </p:cNvCxnSpPr>
          <p:nvPr/>
        </p:nvCxnSpPr>
        <p:spPr>
          <a:xfrm rot="10800000" flipV="1">
            <a:off x="2786050" y="4167664"/>
            <a:ext cx="714380" cy="4715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1"/>
            <a:endCxn id="8" idx="3"/>
          </p:cNvCxnSpPr>
          <p:nvPr/>
        </p:nvCxnSpPr>
        <p:spPr>
          <a:xfrm rot="10800000" flipV="1">
            <a:off x="5857884" y="4091848"/>
            <a:ext cx="642942" cy="7581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2"/>
          </p:cNvCxnSpPr>
          <p:nvPr/>
        </p:nvCxnSpPr>
        <p:spPr>
          <a:xfrm rot="16200000" flipH="1">
            <a:off x="7123226" y="2765517"/>
            <a:ext cx="576870" cy="17859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5786446" y="2071678"/>
            <a:ext cx="714380" cy="2866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 idx="3"/>
          </p:cNvCxnSpPr>
          <p:nvPr/>
        </p:nvCxnSpPr>
        <p:spPr>
          <a:xfrm>
            <a:off x="3143240" y="5962367"/>
            <a:ext cx="1357322" cy="3998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300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par>
                          <p:cTn id="16" fill="hold">
                            <p:stCondLst>
                              <p:cond delay="500"/>
                            </p:stCondLst>
                            <p:childTnLst>
                              <p:par>
                                <p:cTn id="17" presetID="1" presetClass="entr" presetSubtype="0" fill="hold" nodeType="afterEffect">
                                  <p:stCondLst>
                                    <p:cond delay="300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heckerboard(across)">
                                      <p:cBhvr>
                                        <p:cTn id="23" dur="500"/>
                                        <p:tgtEl>
                                          <p:spTgt spid="6"/>
                                        </p:tgtEl>
                                      </p:cBhvr>
                                    </p:animEffect>
                                  </p:childTnLst>
                                </p:cTn>
                              </p:par>
                            </p:childTnLst>
                          </p:cTn>
                        </p:par>
                        <p:par>
                          <p:cTn id="24" fill="hold">
                            <p:stCondLst>
                              <p:cond delay="500"/>
                            </p:stCondLst>
                            <p:childTnLst>
                              <p:par>
                                <p:cTn id="25" presetID="1" presetClass="entr" presetSubtype="0" fill="hold" nodeType="afterEffect">
                                  <p:stCondLst>
                                    <p:cond delay="300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heckerboard(across)">
                                      <p:cBhvr>
                                        <p:cTn id="31" dur="500"/>
                                        <p:tgtEl>
                                          <p:spTgt spid="7"/>
                                        </p:tgtEl>
                                      </p:cBhvr>
                                    </p:animEffect>
                                  </p:childTnLst>
                                </p:cTn>
                              </p:par>
                            </p:childTnLst>
                          </p:cTn>
                        </p:par>
                        <p:par>
                          <p:cTn id="32" fill="hold">
                            <p:stCondLst>
                              <p:cond delay="500"/>
                            </p:stCondLst>
                            <p:childTnLst>
                              <p:par>
                                <p:cTn id="33" presetID="1" presetClass="entr" presetSubtype="0" fill="hold" nodeType="afterEffect">
                                  <p:stCondLst>
                                    <p:cond delay="300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checkerboard(across)">
                                      <p:cBhvr>
                                        <p:cTn id="39" dur="500"/>
                                        <p:tgtEl>
                                          <p:spTgt spid="8"/>
                                        </p:tgtEl>
                                      </p:cBhvr>
                                    </p:animEffect>
                                  </p:childTnLst>
                                </p:cTn>
                              </p:par>
                            </p:childTnLst>
                          </p:cTn>
                        </p:par>
                        <p:par>
                          <p:cTn id="40" fill="hold">
                            <p:stCondLst>
                              <p:cond delay="500"/>
                            </p:stCondLst>
                            <p:childTnLst>
                              <p:par>
                                <p:cTn id="41" presetID="1" presetClass="entr" presetSubtype="0" fill="hold" nodeType="afterEffect">
                                  <p:stCondLst>
                                    <p:cond delay="300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checkerboard(across)">
                                      <p:cBhvr>
                                        <p:cTn id="47" dur="500"/>
                                        <p:tgtEl>
                                          <p:spTgt spid="9"/>
                                        </p:tgtEl>
                                      </p:cBhvr>
                                    </p:animEffect>
                                  </p:childTnLst>
                                </p:cTn>
                              </p:par>
                            </p:childTnLst>
                          </p:cTn>
                        </p:par>
                        <p:par>
                          <p:cTn id="48" fill="hold">
                            <p:stCondLst>
                              <p:cond delay="500"/>
                            </p:stCondLst>
                            <p:childTnLst>
                              <p:par>
                                <p:cTn id="49" presetID="1" presetClass="entr" presetSubtype="0" fill="hold" nodeType="afterEffect">
                                  <p:stCondLst>
                                    <p:cond delay="300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checkerboard(across)">
                                      <p:cBhvr>
                                        <p:cTn id="55" dur="500"/>
                                        <p:tgtEl>
                                          <p:spTgt spid="10"/>
                                        </p:tgtEl>
                                      </p:cBhvr>
                                    </p:animEffect>
                                  </p:childTnLst>
                                </p:cTn>
                              </p:par>
                            </p:childTnLst>
                          </p:cTn>
                        </p:par>
                        <p:par>
                          <p:cTn id="56" fill="hold">
                            <p:stCondLst>
                              <p:cond delay="500"/>
                            </p:stCondLst>
                            <p:childTnLst>
                              <p:par>
                                <p:cTn id="57" presetID="1" presetClass="entr" presetSubtype="0" fill="hold" nodeType="afterEffect">
                                  <p:stCondLst>
                                    <p:cond delay="300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checkerboard(across)">
                                      <p:cBhvr>
                                        <p:cTn id="6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229600" cy="1143000"/>
          </a:xfrm>
        </p:spPr>
        <p:txBody>
          <a:bodyPr/>
          <a:lstStyle/>
          <a:p>
            <a:r>
              <a:rPr lang="en-GB" dirty="0" smtClean="0"/>
              <a:t>Antibiotic resistance and MRSA</a:t>
            </a:r>
            <a:endParaRPr lang="en-GB" dirty="0"/>
          </a:p>
        </p:txBody>
      </p:sp>
      <p:sp>
        <p:nvSpPr>
          <p:cNvPr id="3" name="Content Placeholder 2"/>
          <p:cNvSpPr>
            <a:spLocks noGrp="1"/>
          </p:cNvSpPr>
          <p:nvPr>
            <p:ph idx="1"/>
          </p:nvPr>
        </p:nvSpPr>
        <p:spPr>
          <a:xfrm>
            <a:off x="142844" y="1071546"/>
            <a:ext cx="7358114" cy="5110178"/>
          </a:xfrm>
        </p:spPr>
        <p:txBody>
          <a:bodyPr>
            <a:normAutofit/>
          </a:bodyPr>
          <a:lstStyle/>
          <a:p>
            <a:pPr>
              <a:buNone/>
            </a:pPr>
            <a:r>
              <a:rPr lang="en-GB" sz="2800" i="1" dirty="0" smtClean="0"/>
              <a:t>Staphylococcus </a:t>
            </a:r>
            <a:r>
              <a:rPr lang="en-GB" sz="2800" i="1" dirty="0" err="1" smtClean="0"/>
              <a:t>aureus</a:t>
            </a:r>
            <a:r>
              <a:rPr lang="en-GB" sz="2800" i="1" dirty="0" smtClean="0"/>
              <a:t> </a:t>
            </a:r>
            <a:r>
              <a:rPr lang="en-GB" sz="2800" dirty="0" smtClean="0"/>
              <a:t>is a bacterium that can                  be found on the skin and in the throat. </a:t>
            </a:r>
          </a:p>
          <a:p>
            <a:pPr>
              <a:buNone/>
            </a:pPr>
            <a:endParaRPr lang="en-GB" sz="2800" dirty="0" smtClean="0"/>
          </a:p>
          <a:p>
            <a:pPr>
              <a:buNone/>
            </a:pPr>
            <a:r>
              <a:rPr lang="en-GB" sz="2800" dirty="0" smtClean="0"/>
              <a:t>It causes a range of illnesses from minor skin infections to life-threatening diseases such as meningitis and septicaemia.</a:t>
            </a:r>
            <a:endParaRPr lang="en-GB" sz="2800" dirty="0"/>
          </a:p>
        </p:txBody>
      </p:sp>
      <p:pic>
        <p:nvPicPr>
          <p:cNvPr id="19458" name="Picture 2" descr="http://www.nwcleangear.com/assets/images/staph_on_cheek.jpg"/>
          <p:cNvPicPr>
            <a:picLocks noChangeAspect="1" noChangeArrowheads="1"/>
          </p:cNvPicPr>
          <p:nvPr/>
        </p:nvPicPr>
        <p:blipFill>
          <a:blip r:embed="rId2"/>
          <a:srcRect r="24567"/>
          <a:stretch>
            <a:fillRect/>
          </a:stretch>
        </p:blipFill>
        <p:spPr bwMode="auto">
          <a:xfrm>
            <a:off x="1571604" y="4143380"/>
            <a:ext cx="2214578" cy="22019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9460" name="Picture 4" descr="http://www.cassiopeaonline.it/immagini/staphylococcus_bacterium.jpg"/>
          <p:cNvPicPr>
            <a:picLocks noChangeAspect="1" noChangeArrowheads="1"/>
          </p:cNvPicPr>
          <p:nvPr/>
        </p:nvPicPr>
        <p:blipFill>
          <a:blip r:embed="rId3"/>
          <a:srcRect/>
          <a:stretch>
            <a:fillRect/>
          </a:stretch>
        </p:blipFill>
        <p:spPr bwMode="auto">
          <a:xfrm>
            <a:off x="7072330" y="1500174"/>
            <a:ext cx="1571636" cy="12384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9464" name="Picture 8" descr="http://resources.schoolscience.co.uk/abpi/diseases/images/meningitis.jpg"/>
          <p:cNvPicPr>
            <a:picLocks noChangeAspect="1" noChangeArrowheads="1"/>
          </p:cNvPicPr>
          <p:nvPr/>
        </p:nvPicPr>
        <p:blipFill>
          <a:blip r:embed="rId4"/>
          <a:srcRect/>
          <a:stretch>
            <a:fillRect/>
          </a:stretch>
        </p:blipFill>
        <p:spPr bwMode="auto">
          <a:xfrm>
            <a:off x="4786314" y="4071942"/>
            <a:ext cx="2357454" cy="23706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5" presetClass="entr" presetSubtype="10" fill="hold" nodeType="withEffect">
                                  <p:stCondLst>
                                    <p:cond delay="0"/>
                                  </p:stCondLst>
                                  <p:childTnLst>
                                    <p:set>
                                      <p:cBhvr>
                                        <p:cTn id="10" dur="1" fill="hold">
                                          <p:stCondLst>
                                            <p:cond delay="0"/>
                                          </p:stCondLst>
                                        </p:cTn>
                                        <p:tgtEl>
                                          <p:spTgt spid="19460"/>
                                        </p:tgtEl>
                                        <p:attrNameLst>
                                          <p:attrName>style.visibility</p:attrName>
                                        </p:attrNameLst>
                                      </p:cBhvr>
                                      <p:to>
                                        <p:strVal val="visible"/>
                                      </p:to>
                                    </p:set>
                                    <p:animEffect transition="in" filter="checkerboard(across)">
                                      <p:cBhvr>
                                        <p:cTn id="11" dur="500"/>
                                        <p:tgtEl>
                                          <p:spTgt spid="19460"/>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5" presetClass="entr" presetSubtype="10" fill="hold" nodeType="withEffect">
                                  <p:stCondLst>
                                    <p:cond delay="0"/>
                                  </p:stCondLst>
                                  <p:childTnLst>
                                    <p:set>
                                      <p:cBhvr>
                                        <p:cTn id="19" dur="1" fill="hold">
                                          <p:stCondLst>
                                            <p:cond delay="0"/>
                                          </p:stCondLst>
                                        </p:cTn>
                                        <p:tgtEl>
                                          <p:spTgt spid="19458"/>
                                        </p:tgtEl>
                                        <p:attrNameLst>
                                          <p:attrName>style.visibility</p:attrName>
                                        </p:attrNameLst>
                                      </p:cBhvr>
                                      <p:to>
                                        <p:strVal val="visible"/>
                                      </p:to>
                                    </p:set>
                                    <p:animEffect transition="in" filter="checkerboard(across)">
                                      <p:cBhvr>
                                        <p:cTn id="20" dur="500"/>
                                        <p:tgtEl>
                                          <p:spTgt spid="19458"/>
                                        </p:tgtEl>
                                      </p:cBhvr>
                                    </p:animEffect>
                                  </p:childTnLst>
                                </p:cTn>
                              </p:par>
                              <p:par>
                                <p:cTn id="21" presetID="5" presetClass="entr" presetSubtype="10" fill="hold" nodeType="withEffect">
                                  <p:stCondLst>
                                    <p:cond delay="0"/>
                                  </p:stCondLst>
                                  <p:childTnLst>
                                    <p:set>
                                      <p:cBhvr>
                                        <p:cTn id="22" dur="1" fill="hold">
                                          <p:stCondLst>
                                            <p:cond delay="0"/>
                                          </p:stCondLst>
                                        </p:cTn>
                                        <p:tgtEl>
                                          <p:spTgt spid="19464"/>
                                        </p:tgtEl>
                                        <p:attrNameLst>
                                          <p:attrName>style.visibility</p:attrName>
                                        </p:attrNameLst>
                                      </p:cBhvr>
                                      <p:to>
                                        <p:strVal val="visible"/>
                                      </p:to>
                                    </p:set>
                                    <p:animEffect transition="in" filter="checkerboard(across)">
                                      <p:cBhvr>
                                        <p:cTn id="23"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Antibiotic resistance and MRSA</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Some strains of </a:t>
            </a:r>
            <a:r>
              <a:rPr lang="en-GB" i="1" dirty="0" smtClean="0"/>
              <a:t>Staphylococcus </a:t>
            </a:r>
            <a:r>
              <a:rPr lang="en-GB" i="1" dirty="0" err="1" smtClean="0"/>
              <a:t>aureus</a:t>
            </a:r>
            <a:r>
              <a:rPr lang="en-GB" i="1" dirty="0" smtClean="0"/>
              <a:t> </a:t>
            </a:r>
            <a:r>
              <a:rPr lang="en-GB" dirty="0" smtClean="0"/>
              <a:t>have evolved become resistant to one or more of the commonly used antibiotics including </a:t>
            </a:r>
            <a:r>
              <a:rPr lang="en-GB" dirty="0" err="1" smtClean="0"/>
              <a:t>methicillin</a:t>
            </a:r>
            <a:r>
              <a:rPr lang="en-GB" dirty="0" smtClean="0"/>
              <a:t>. These are termed </a:t>
            </a:r>
            <a:r>
              <a:rPr lang="en-GB" dirty="0" err="1" smtClean="0"/>
              <a:t>methicillin</a:t>
            </a:r>
            <a:r>
              <a:rPr lang="en-GB" dirty="0" smtClean="0"/>
              <a:t>-resistant </a:t>
            </a:r>
            <a:r>
              <a:rPr lang="en-GB" i="1" dirty="0" smtClean="0"/>
              <a:t>Staphylococcus </a:t>
            </a:r>
            <a:r>
              <a:rPr lang="en-GB" i="1" dirty="0" err="1" smtClean="0"/>
              <a:t>aureus</a:t>
            </a:r>
            <a:r>
              <a:rPr lang="en-GB" i="1" dirty="0" smtClean="0"/>
              <a:t> </a:t>
            </a:r>
            <a:r>
              <a:rPr lang="en-GB" dirty="0" smtClean="0"/>
              <a:t>(MRSA).</a:t>
            </a:r>
          </a:p>
          <a:p>
            <a:endParaRPr lang="en-GB" sz="800" dirty="0" smtClean="0"/>
          </a:p>
          <a:p>
            <a:r>
              <a:rPr lang="en-GB" dirty="0" smtClean="0"/>
              <a:t>MRSA is especially prevalent in hospitals:</a:t>
            </a:r>
          </a:p>
          <a:p>
            <a:pPr lvl="1"/>
            <a:r>
              <a:rPr lang="en-GB" dirty="0" smtClean="0"/>
              <a:t>Here patients tend to be more vulnerable to the infection  i.e. older, sicker and weaker.</a:t>
            </a:r>
          </a:p>
          <a:p>
            <a:pPr lvl="1"/>
            <a:r>
              <a:rPr lang="en-GB" dirty="0" smtClean="0"/>
              <a:t>People live together and are examined by doctors and nurses that have just touched other patients.</a:t>
            </a:r>
          </a:p>
          <a:p>
            <a:pPr lvl="1"/>
            <a:r>
              <a:rPr lang="en-GB" dirty="0" smtClean="0"/>
              <a:t>Many antibiotic strains are used, any resistant strains therefore have an advantage.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biopsy.files.wordpress.com/2008/04/antibiotic-resistance.jpg"/>
          <p:cNvPicPr>
            <a:picLocks noChangeAspect="1" noChangeArrowheads="1"/>
          </p:cNvPicPr>
          <p:nvPr/>
        </p:nvPicPr>
        <p:blipFill>
          <a:blip r:embed="rId2"/>
          <a:srcRect/>
          <a:stretch>
            <a:fillRect/>
          </a:stretch>
        </p:blipFill>
        <p:spPr bwMode="auto">
          <a:xfrm>
            <a:off x="1000100" y="357166"/>
            <a:ext cx="7286676" cy="619143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GB" dirty="0" smtClean="0"/>
              <a:t>Antibiotic use</a:t>
            </a:r>
            <a:endParaRPr lang="en-GB" dirty="0"/>
          </a:p>
        </p:txBody>
      </p:sp>
      <p:sp>
        <p:nvSpPr>
          <p:cNvPr id="3" name="Content Placeholder 2"/>
          <p:cNvSpPr>
            <a:spLocks noGrp="1"/>
          </p:cNvSpPr>
          <p:nvPr>
            <p:ph idx="1"/>
          </p:nvPr>
        </p:nvSpPr>
        <p:spPr>
          <a:xfrm>
            <a:off x="457200" y="1357298"/>
            <a:ext cx="8229600" cy="4967302"/>
          </a:xfrm>
        </p:spPr>
        <p:txBody>
          <a:bodyPr>
            <a:normAutofit fontScale="85000" lnSpcReduction="10000"/>
          </a:bodyPr>
          <a:lstStyle/>
          <a:p>
            <a:r>
              <a:rPr lang="en-GB" dirty="0" smtClean="0"/>
              <a:t>Antibiotics are used very widely, sometimes unnecessarily through patient pressure.</a:t>
            </a:r>
          </a:p>
          <a:p>
            <a:endParaRPr lang="en-GB" sz="800" dirty="0" smtClean="0"/>
          </a:p>
          <a:p>
            <a:r>
              <a:rPr lang="en-GB" dirty="0" smtClean="0"/>
              <a:t>If used appropriately when a disease has been diagnosed then the infection may be eradicated. However, the patient must complete the whole course of antibiotic.</a:t>
            </a:r>
          </a:p>
          <a:p>
            <a:pPr lvl="2"/>
            <a:r>
              <a:rPr lang="en-GB" dirty="0" smtClean="0"/>
              <a:t> Sometimes patients stop taking the antibiotic as soon as they feel well. Doing this aids the development of resistance, as some of the bacteria may still be alive at this point, and these are going to be the very ones that are most resistant to the drug’s effects. </a:t>
            </a:r>
          </a:p>
          <a:p>
            <a:r>
              <a:rPr lang="en-GB" dirty="0" smtClean="0"/>
              <a:t>Antibiotics are sometimes used to treat viral diseases, because they may help prevent secondary bacterial infections to which the patient may be vulnerable.</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143000"/>
          </a:xfrm>
        </p:spPr>
        <p:txBody>
          <a:bodyPr/>
          <a:lstStyle/>
          <a:p>
            <a:r>
              <a:rPr lang="en-GB" dirty="0" smtClean="0"/>
              <a:t>Antibiotic use</a:t>
            </a:r>
            <a:endParaRPr lang="en-GB" dirty="0"/>
          </a:p>
        </p:txBody>
      </p:sp>
      <p:sp>
        <p:nvSpPr>
          <p:cNvPr id="3" name="Content Placeholder 2"/>
          <p:cNvSpPr>
            <a:spLocks noGrp="1"/>
          </p:cNvSpPr>
          <p:nvPr>
            <p:ph idx="1"/>
          </p:nvPr>
        </p:nvSpPr>
        <p:spPr>
          <a:xfrm>
            <a:off x="214282" y="1000108"/>
            <a:ext cx="8229600" cy="5643578"/>
          </a:xfrm>
        </p:spPr>
        <p:txBody>
          <a:bodyPr>
            <a:normAutofit fontScale="92500" lnSpcReduction="10000"/>
          </a:bodyPr>
          <a:lstStyle/>
          <a:p>
            <a:r>
              <a:rPr lang="en-GB" dirty="0" smtClean="0"/>
              <a:t>Antibiotics are also used widely in farming to prevent infection (</a:t>
            </a:r>
            <a:r>
              <a:rPr lang="en-GB" dirty="0" err="1" smtClean="0"/>
              <a:t>prophylactically</a:t>
            </a:r>
            <a:r>
              <a:rPr lang="en-GB" dirty="0" smtClean="0"/>
              <a:t>). </a:t>
            </a:r>
          </a:p>
          <a:p>
            <a:pPr lvl="1"/>
            <a:r>
              <a:rPr lang="en-GB" dirty="0" smtClean="0"/>
              <a:t>Farmers may add broad spectrum                                  antibiotics to the feed of intensively                                         reared farm animals. </a:t>
            </a:r>
          </a:p>
          <a:p>
            <a:pPr lvl="1"/>
            <a:r>
              <a:rPr lang="en-GB" dirty="0" smtClean="0"/>
              <a:t>This leads to animals that grow faster                                   because they do not succumb to                                            disease, so they reach marketable                                               weight more quickly. </a:t>
            </a:r>
          </a:p>
          <a:p>
            <a:pPr lvl="1"/>
            <a:endParaRPr lang="en-GB" sz="2000" dirty="0" smtClean="0"/>
          </a:p>
          <a:p>
            <a:r>
              <a:rPr lang="en-GB" dirty="0" smtClean="0"/>
              <a:t>However, when antibiotics are used on this scale, more and more species of bacteria are exposed to them, increasing the chances of resistance developing. </a:t>
            </a:r>
          </a:p>
          <a:p>
            <a:endParaRPr lang="en-GB" dirty="0"/>
          </a:p>
        </p:txBody>
      </p:sp>
      <p:pic>
        <p:nvPicPr>
          <p:cNvPr id="21506" name="Picture 2" descr="http://achangeinthewind.typepad.com/achangeinthewind/images/2008/08/08/pigfactoryfarm.jpg"/>
          <p:cNvPicPr>
            <a:picLocks noChangeAspect="1" noChangeArrowheads="1"/>
          </p:cNvPicPr>
          <p:nvPr/>
        </p:nvPicPr>
        <p:blipFill>
          <a:blip r:embed="rId2"/>
          <a:srcRect/>
          <a:stretch>
            <a:fillRect/>
          </a:stretch>
        </p:blipFill>
        <p:spPr bwMode="auto">
          <a:xfrm>
            <a:off x="6572264" y="1500174"/>
            <a:ext cx="2143140" cy="15068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1508" name="Picture 4" descr="http://www.freewebs.com/mycatmaggie04/428124132_bae331519f.jpg"/>
          <p:cNvPicPr>
            <a:picLocks noChangeAspect="1" noChangeArrowheads="1"/>
          </p:cNvPicPr>
          <p:nvPr/>
        </p:nvPicPr>
        <p:blipFill>
          <a:blip r:embed="rId3"/>
          <a:srcRect/>
          <a:stretch>
            <a:fillRect/>
          </a:stretch>
        </p:blipFill>
        <p:spPr bwMode="auto">
          <a:xfrm>
            <a:off x="6357950" y="3143248"/>
            <a:ext cx="2571768" cy="17127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5" presetClass="entr" presetSubtype="10" fill="hold" nodeType="withEffect">
                                  <p:stCondLst>
                                    <p:cond delay="0"/>
                                  </p:stCondLst>
                                  <p:childTnLst>
                                    <p:set>
                                      <p:cBhvr>
                                        <p:cTn id="10" dur="1" fill="hold">
                                          <p:stCondLst>
                                            <p:cond delay="0"/>
                                          </p:stCondLst>
                                        </p:cTn>
                                        <p:tgtEl>
                                          <p:spTgt spid="21506"/>
                                        </p:tgtEl>
                                        <p:attrNameLst>
                                          <p:attrName>style.visibility</p:attrName>
                                        </p:attrNameLst>
                                      </p:cBhvr>
                                      <p:to>
                                        <p:strVal val="visible"/>
                                      </p:to>
                                    </p:set>
                                    <p:animEffect transition="in" filter="checkerboard(across)">
                                      <p:cBhvr>
                                        <p:cTn id="11" dur="500"/>
                                        <p:tgtEl>
                                          <p:spTgt spid="21506"/>
                                        </p:tgtEl>
                                      </p:cBhvr>
                                    </p:animEffect>
                                  </p:childTnLst>
                                </p:cTn>
                              </p:par>
                              <p:par>
                                <p:cTn id="12" presetID="5" presetClass="entr" presetSubtype="10" fill="hold" nodeType="withEffect">
                                  <p:stCondLst>
                                    <p:cond delay="0"/>
                                  </p:stCondLst>
                                  <p:childTnLst>
                                    <p:set>
                                      <p:cBhvr>
                                        <p:cTn id="13" dur="1" fill="hold">
                                          <p:stCondLst>
                                            <p:cond delay="0"/>
                                          </p:stCondLst>
                                        </p:cTn>
                                        <p:tgtEl>
                                          <p:spTgt spid="21508"/>
                                        </p:tgtEl>
                                        <p:attrNameLst>
                                          <p:attrName>style.visibility</p:attrName>
                                        </p:attrNameLst>
                                      </p:cBhvr>
                                      <p:to>
                                        <p:strVal val="visible"/>
                                      </p:to>
                                    </p:set>
                                    <p:animEffect transition="in" filter="checkerboard(across)">
                                      <p:cBhvr>
                                        <p:cTn id="14" dur="500"/>
                                        <p:tgtEl>
                                          <p:spTgt spid="2150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TotalTime>
  <Words>718</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16.3 – Antibiotic Use and Resistance</vt:lpstr>
      <vt:lpstr>Learning objectives</vt:lpstr>
      <vt:lpstr>Antibiotic resistance and TB</vt:lpstr>
      <vt:lpstr>Why have these resistant strains increased?</vt:lpstr>
      <vt:lpstr>Antibiotic resistance and MRSA</vt:lpstr>
      <vt:lpstr>Antibiotic resistance and MRSA</vt:lpstr>
      <vt:lpstr>Slide 7</vt:lpstr>
      <vt:lpstr>Antibiotic use</vt:lpstr>
      <vt:lpstr>Antibiotic use</vt:lpstr>
      <vt:lpstr>TASK</vt:lpstr>
      <vt:lpstr>Learning objectives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Adaptation and selection</dc:title>
  <dc:creator> </dc:creator>
  <cp:lastModifiedBy> </cp:lastModifiedBy>
  <cp:revision>8</cp:revision>
  <dcterms:created xsi:type="dcterms:W3CDTF">2008-12-30T15:24:48Z</dcterms:created>
  <dcterms:modified xsi:type="dcterms:W3CDTF">2010-04-13T15:18:12Z</dcterms:modified>
</cp:coreProperties>
</file>