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1DA17-8C5D-44DD-AB82-6CC3ED390E35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11D70-8153-41E7-AB5F-2974340E89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11D70-8153-41E7-AB5F-2974340E892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11D70-8153-41E7-AB5F-2974340E892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579A1-790E-40BC-8684-8D647A07BA9E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907A2-F872-4FC1-9A1C-1CE1B4C728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pload.wikimedia.org/wikipedia/commons/b/bc/Common_Milkweed_Asclepias_syriaca_Plant_2000px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16.4 – Use of Recombinant DNA Technology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000" dirty="0" smtClean="0"/>
              <a:t>Three types of substances are produced using </a:t>
            </a:r>
            <a:r>
              <a:rPr lang="en-GB" sz="2000" b="1" dirty="0" smtClean="0"/>
              <a:t>genetically modified PLANTS</a:t>
            </a:r>
            <a:r>
              <a:rPr lang="en-GB" sz="2000" dirty="0" smtClean="0"/>
              <a:t>...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GB" sz="2600" b="1" dirty="0" smtClean="0">
                <a:solidFill>
                  <a:srgbClr val="FF0000"/>
                </a:solidFill>
              </a:rPr>
              <a:t>TOMATOES</a:t>
            </a:r>
          </a:p>
          <a:p>
            <a:pPr marL="0" algn="ctr">
              <a:buNone/>
            </a:pPr>
            <a:r>
              <a:rPr lang="en-GB" sz="2400" dirty="0" smtClean="0"/>
              <a:t>When tomatoes </a:t>
            </a:r>
            <a:r>
              <a:rPr lang="en-GB" sz="2400" b="1" dirty="0" smtClean="0">
                <a:solidFill>
                  <a:srgbClr val="00B050"/>
                </a:solidFill>
              </a:rPr>
              <a:t>ripen</a:t>
            </a:r>
            <a:r>
              <a:rPr lang="en-GB" sz="2400" dirty="0" smtClean="0"/>
              <a:t>, they become </a:t>
            </a:r>
            <a:r>
              <a:rPr lang="en-GB" sz="2400" b="1" dirty="0" smtClean="0">
                <a:solidFill>
                  <a:srgbClr val="0070C0"/>
                </a:solidFill>
              </a:rPr>
              <a:t>soft</a:t>
            </a:r>
            <a:r>
              <a:rPr lang="en-GB" sz="2400" dirty="0" smtClean="0"/>
              <a:t>, which is a problem during transportation. This softening is caused by a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gene</a:t>
            </a:r>
            <a:r>
              <a:rPr lang="en-GB" sz="2400" dirty="0" smtClean="0"/>
              <a:t> in the tomato plant genome. If a </a:t>
            </a:r>
            <a:r>
              <a:rPr lang="en-GB" sz="2400" b="1" dirty="0" smtClean="0">
                <a:solidFill>
                  <a:srgbClr val="7030A0"/>
                </a:solidFill>
              </a:rPr>
              <a:t>complementary gene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smtClean="0"/>
              <a:t>is inserted into the plant, it can </a:t>
            </a:r>
            <a:r>
              <a:rPr lang="en-GB" sz="2400" b="1" dirty="0" smtClean="0">
                <a:solidFill>
                  <a:srgbClr val="FF0000"/>
                </a:solidFill>
              </a:rPr>
              <a:t>block the translation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of the softening gene.</a:t>
            </a:r>
          </a:p>
          <a:p>
            <a:pPr marL="0">
              <a:buNone/>
            </a:pPr>
            <a:r>
              <a:rPr lang="en-GB" sz="2600" b="1" dirty="0" smtClean="0">
                <a:solidFill>
                  <a:srgbClr val="00B050"/>
                </a:solidFill>
              </a:rPr>
              <a:t>HERBICIDE-RESISTANT CROPS</a:t>
            </a:r>
          </a:p>
          <a:p>
            <a:pPr marL="0" algn="ctr">
              <a:buNone/>
            </a:pPr>
            <a:r>
              <a:rPr lang="en-GB" sz="2400" dirty="0" smtClean="0"/>
              <a:t>Some plants have a gene introduced that cause them to produce a substance that </a:t>
            </a:r>
            <a:r>
              <a:rPr lang="en-GB" sz="2400" b="1" dirty="0" smtClean="0">
                <a:solidFill>
                  <a:srgbClr val="0070C0"/>
                </a:solidFill>
              </a:rPr>
              <a:t>blocks the action of weedkillers</a:t>
            </a:r>
            <a:r>
              <a:rPr lang="en-GB" sz="2400" dirty="0" smtClean="0"/>
              <a:t>. When weedkillers are applied, competing weeds are killed, leaving the crop plant unaffected.</a:t>
            </a:r>
          </a:p>
          <a:p>
            <a:pPr marL="0">
              <a:buNone/>
            </a:pP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DISEASE-RESISTANT CROPS</a:t>
            </a:r>
          </a:p>
          <a:p>
            <a:pPr marL="0" algn="ctr">
              <a:buNone/>
            </a:pPr>
            <a:r>
              <a:rPr lang="en-GB" sz="2400" dirty="0" smtClean="0"/>
              <a:t>Every year, rice crops are devastated by the </a:t>
            </a:r>
            <a:r>
              <a:rPr lang="en-GB" sz="2400" b="1" i="1" dirty="0" smtClean="0">
                <a:solidFill>
                  <a:srgbClr val="7030A0"/>
                </a:solidFill>
              </a:rPr>
              <a:t>RBSDV</a:t>
            </a:r>
            <a:r>
              <a:rPr lang="en-GB" sz="2400" dirty="0" smtClean="0"/>
              <a:t> virus. Rice crops have been developed though, that can withstand infection by particular viruses.</a:t>
            </a:r>
          </a:p>
          <a:p>
            <a:pPr marL="0" algn="ctr">
              <a:buNone/>
            </a:pP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07223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GB" sz="2600" b="1" dirty="0" smtClean="0">
                <a:solidFill>
                  <a:srgbClr val="FF0000"/>
                </a:solidFill>
              </a:rPr>
              <a:t>PEST-RESISTANT CROPS</a:t>
            </a:r>
          </a:p>
          <a:p>
            <a:pPr marL="0" algn="ctr">
              <a:buNone/>
            </a:pPr>
            <a:r>
              <a:rPr lang="en-GB" sz="2400" dirty="0" smtClean="0"/>
              <a:t>Some plants have had genes introduced, that cause them to produce toxins which are </a:t>
            </a:r>
            <a:r>
              <a:rPr lang="en-GB" sz="2400" b="1" dirty="0" smtClean="0">
                <a:solidFill>
                  <a:srgbClr val="00B050"/>
                </a:solidFill>
              </a:rPr>
              <a:t>insecticidal</a:t>
            </a:r>
            <a:r>
              <a:rPr lang="en-GB" sz="2400" dirty="0" smtClean="0"/>
              <a:t>. These block </a:t>
            </a:r>
            <a:r>
              <a:rPr lang="en-GB" sz="2400" b="1" dirty="0" smtClean="0">
                <a:solidFill>
                  <a:srgbClr val="0070C0"/>
                </a:solidFill>
              </a:rPr>
              <a:t>respiratory pathways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and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induce paralysis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in many insect species that feed on them.</a:t>
            </a:r>
          </a:p>
          <a:p>
            <a:pPr marL="0" algn="ctr">
              <a:buNone/>
            </a:pPr>
            <a:endParaRPr lang="en-GB" sz="2400" dirty="0"/>
          </a:p>
          <a:p>
            <a:pPr marL="0">
              <a:buNone/>
            </a:pPr>
            <a:r>
              <a:rPr lang="en-GB" sz="2600" b="1" dirty="0" smtClean="0">
                <a:solidFill>
                  <a:srgbClr val="7030A0"/>
                </a:solidFill>
              </a:rPr>
              <a:t>PLASTIC PRODUCING PLANTS</a:t>
            </a:r>
          </a:p>
          <a:p>
            <a:pPr marL="0" algn="ctr">
              <a:buNone/>
            </a:pPr>
            <a:r>
              <a:rPr lang="en-GB" sz="2400" dirty="0" smtClean="0"/>
              <a:t>Many plants naturally produce a kind of </a:t>
            </a:r>
            <a:r>
              <a:rPr lang="en-GB" sz="2400" b="1" dirty="0" smtClean="0">
                <a:solidFill>
                  <a:srgbClr val="FF0000"/>
                </a:solidFill>
              </a:rPr>
              <a:t>latex</a:t>
            </a:r>
            <a:r>
              <a:rPr lang="en-GB" sz="2400" dirty="0" smtClean="0"/>
              <a:t> in their stems. By introducing a particular gene, some plants can be cultivated to produce a </a:t>
            </a:r>
            <a:r>
              <a:rPr lang="en-GB" sz="2400" b="1" dirty="0" smtClean="0">
                <a:solidFill>
                  <a:srgbClr val="00B050"/>
                </a:solidFill>
              </a:rPr>
              <a:t>more useful</a:t>
            </a:r>
            <a:r>
              <a:rPr lang="en-GB" sz="2400" dirty="0" smtClean="0">
                <a:solidFill>
                  <a:srgbClr val="00B050"/>
                </a:solidFill>
              </a:rPr>
              <a:t> </a:t>
            </a:r>
            <a:r>
              <a:rPr lang="en-GB" sz="2400" dirty="0" smtClean="0"/>
              <a:t>type of substance, that has properties similar to </a:t>
            </a:r>
            <a:r>
              <a:rPr lang="en-GB" sz="2400" b="1" dirty="0" smtClean="0">
                <a:solidFill>
                  <a:srgbClr val="0070C0"/>
                </a:solidFill>
              </a:rPr>
              <a:t>plastic</a:t>
            </a:r>
            <a:r>
              <a:rPr lang="en-GB" sz="2400" dirty="0" smtClean="0"/>
              <a:t>.</a:t>
            </a:r>
          </a:p>
          <a:p>
            <a:pPr marL="0" algn="ctr">
              <a:buNone/>
            </a:pPr>
            <a:endParaRPr lang="en-GB" sz="2600" dirty="0"/>
          </a:p>
        </p:txBody>
      </p:sp>
      <p:pic>
        <p:nvPicPr>
          <p:cNvPr id="20482" name="Picture 2" descr="File:Common Milkweed Asclepias syriaca Plant 2000px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929066"/>
            <a:ext cx="1851186" cy="27860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14612" y="5286388"/>
            <a:ext cx="3929090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b="1" i="1" dirty="0" err="1" smtClean="0"/>
              <a:t>Asclepias</a:t>
            </a:r>
            <a:r>
              <a:rPr lang="en-GB" sz="2200" b="1" i="1" dirty="0" smtClean="0"/>
              <a:t> </a:t>
            </a:r>
            <a:r>
              <a:rPr lang="en-GB" sz="2200" b="1" i="1" dirty="0" err="1" smtClean="0"/>
              <a:t>syriaca</a:t>
            </a:r>
            <a:r>
              <a:rPr lang="en-GB" sz="2200" b="1" i="1" dirty="0" smtClean="0"/>
              <a:t> </a:t>
            </a:r>
            <a:r>
              <a:rPr lang="en-GB" sz="2200" dirty="0" smtClean="0"/>
              <a:t>is a species of </a:t>
            </a:r>
            <a:r>
              <a:rPr lang="en-GB" sz="2200" b="1" dirty="0" smtClean="0"/>
              <a:t>milkweed</a:t>
            </a:r>
            <a:r>
              <a:rPr lang="en-GB" sz="2200" dirty="0" smtClean="0"/>
              <a:t>, that releases a sticky latex when its stem is pierced.</a:t>
            </a:r>
            <a:endParaRPr lang="en-GB" sz="2200" b="1" dirty="0" smtClean="0"/>
          </a:p>
        </p:txBody>
      </p:sp>
      <p:pic>
        <p:nvPicPr>
          <p:cNvPr id="20484" name="Picture 4" descr="http://scienceblogs.com/chaoticutopia/milkweedbeet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6396" y="3929066"/>
            <a:ext cx="1817554" cy="2771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2910" y="2428868"/>
            <a:ext cx="7772400" cy="1362075"/>
          </a:xfrm>
        </p:spPr>
        <p:txBody>
          <a:bodyPr/>
          <a:lstStyle/>
          <a:p>
            <a:r>
              <a:rPr lang="en-GB" dirty="0" smtClean="0"/>
              <a:t>Examples of </a:t>
            </a:r>
            <a:r>
              <a:rPr lang="en-GB" dirty="0" err="1" smtClean="0"/>
              <a:t>gmo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42910" y="2857496"/>
            <a:ext cx="7772400" cy="212090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ANIMALS</a:t>
            </a:r>
            <a:endParaRPr lang="en-GB" sz="3200" b="1" dirty="0" smtClean="0"/>
          </a:p>
          <a:p>
            <a:endParaRPr lang="en-GB" sz="3200" b="1" dirty="0" smtClean="0"/>
          </a:p>
          <a:p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000" dirty="0" smtClean="0"/>
              <a:t>Three types of substances are produced using </a:t>
            </a:r>
            <a:r>
              <a:rPr lang="en-GB" sz="2000" b="1" dirty="0" smtClean="0"/>
              <a:t>genetically modified </a:t>
            </a:r>
            <a:r>
              <a:rPr lang="en-GB" sz="2000" b="1" dirty="0" smtClean="0"/>
              <a:t>ANIMALS.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2600" dirty="0" smtClean="0"/>
              <a:t>Sometimes genes from animals that are </a:t>
            </a:r>
            <a:r>
              <a:rPr lang="en-GB" sz="2600" b="1" dirty="0" smtClean="0">
                <a:solidFill>
                  <a:srgbClr val="7030A0"/>
                </a:solidFill>
              </a:rPr>
              <a:t>resistant to a certain disease</a:t>
            </a:r>
            <a:r>
              <a:rPr lang="en-GB" sz="2600" dirty="0" smtClean="0">
                <a:solidFill>
                  <a:srgbClr val="7030A0"/>
                </a:solidFill>
              </a:rPr>
              <a:t> </a:t>
            </a:r>
            <a:r>
              <a:rPr lang="en-GB" sz="2600" dirty="0" smtClean="0"/>
              <a:t>are transferred to animals that have no natural resistance. This process is utilised in situations where </a:t>
            </a:r>
            <a:r>
              <a:rPr lang="en-GB" sz="2600" b="1" dirty="0" smtClean="0">
                <a:solidFill>
                  <a:srgbClr val="FF0000"/>
                </a:solidFill>
              </a:rPr>
              <a:t>domestic animals</a:t>
            </a:r>
            <a:r>
              <a:rPr lang="en-GB" sz="2600" dirty="0" smtClean="0"/>
              <a:t> can be made more economic, by helping to reduce the cost of </a:t>
            </a:r>
            <a:r>
              <a:rPr lang="en-GB" sz="2600" b="1" dirty="0" smtClean="0">
                <a:solidFill>
                  <a:srgbClr val="00B050"/>
                </a:solidFill>
              </a:rPr>
              <a:t>food production</a:t>
            </a:r>
            <a:r>
              <a:rPr lang="en-GB" sz="2600" dirty="0" smtClean="0"/>
              <a:t>.</a:t>
            </a:r>
          </a:p>
          <a:p>
            <a:pPr marL="0" algn="ctr">
              <a:buNone/>
            </a:pPr>
            <a:endParaRPr lang="en-GB" sz="2600" dirty="0" smtClean="0"/>
          </a:p>
          <a:p>
            <a:pPr marL="0" algn="ctr">
              <a:buNone/>
            </a:pP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Growth hormones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600" dirty="0" smtClean="0"/>
              <a:t>genes can also be added to animals such as </a:t>
            </a:r>
            <a:r>
              <a:rPr lang="en-GB" sz="2600" b="1" dirty="0" smtClean="0">
                <a:solidFill>
                  <a:srgbClr val="0070C0"/>
                </a:solidFill>
              </a:rPr>
              <a:t>fish </a:t>
            </a:r>
            <a:r>
              <a:rPr lang="en-GB" sz="2600" dirty="0" smtClean="0">
                <a:solidFill>
                  <a:srgbClr val="0070C0"/>
                </a:solidFill>
              </a:rPr>
              <a:t>and </a:t>
            </a:r>
            <a:r>
              <a:rPr lang="en-GB" sz="2600" b="1" dirty="0" smtClean="0">
                <a:solidFill>
                  <a:srgbClr val="0070C0"/>
                </a:solidFill>
              </a:rPr>
              <a:t>sheep</a:t>
            </a:r>
            <a:r>
              <a:rPr lang="en-GB" sz="2600" dirty="0" smtClean="0"/>
              <a:t>. In the case of </a:t>
            </a:r>
            <a:r>
              <a:rPr lang="en-GB" sz="2600" b="1" dirty="0" smtClean="0">
                <a:solidFill>
                  <a:srgbClr val="FF0000"/>
                </a:solidFill>
              </a:rPr>
              <a:t>salmon</a:t>
            </a:r>
            <a:r>
              <a:rPr lang="en-GB" sz="2600" dirty="0" smtClean="0"/>
              <a:t>, they can grow up to </a:t>
            </a:r>
            <a:r>
              <a:rPr lang="en-GB" sz="2600" b="1" dirty="0" smtClean="0">
                <a:solidFill>
                  <a:srgbClr val="00B050"/>
                </a:solidFill>
              </a:rPr>
              <a:t>30 times as big</a:t>
            </a:r>
            <a:r>
              <a:rPr lang="en-GB" sz="2600" b="1" dirty="0" smtClean="0"/>
              <a:t>, </a:t>
            </a:r>
            <a:r>
              <a:rPr lang="en-GB" sz="2600" dirty="0" smtClean="0"/>
              <a:t>at </a:t>
            </a:r>
            <a:r>
              <a:rPr lang="en-GB" sz="2600" b="1" dirty="0" smtClean="0">
                <a:solidFill>
                  <a:srgbClr val="0070C0"/>
                </a:solidFill>
              </a:rPr>
              <a:t>10 times the usual rate</a:t>
            </a:r>
            <a:r>
              <a:rPr lang="en-GB" sz="2600" b="1" dirty="0" smtClean="0"/>
              <a:t>.</a:t>
            </a:r>
          </a:p>
          <a:p>
            <a:pPr marL="0" algn="ctr">
              <a:buNone/>
            </a:pPr>
            <a:endParaRPr lang="en-GB" sz="2600" b="1" dirty="0" smtClean="0"/>
          </a:p>
          <a:p>
            <a:pPr marL="0" algn="ctr">
              <a:buNone/>
            </a:pPr>
            <a:r>
              <a:rPr lang="en-GB" sz="2600" dirty="0" smtClean="0"/>
              <a:t>Genes for </a:t>
            </a:r>
            <a:r>
              <a:rPr lang="en-GB" sz="2600" b="1" dirty="0" smtClean="0">
                <a:solidFill>
                  <a:srgbClr val="7030A0"/>
                </a:solidFill>
              </a:rPr>
              <a:t>rare and expensive proteins</a:t>
            </a:r>
            <a:r>
              <a:rPr lang="en-GB" sz="2600" dirty="0" smtClean="0">
                <a:solidFill>
                  <a:srgbClr val="7030A0"/>
                </a:solidFill>
              </a:rPr>
              <a:t> </a:t>
            </a:r>
            <a:r>
              <a:rPr lang="en-GB" sz="2600" dirty="0" smtClean="0"/>
              <a:t>can be inserted into animals such as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goats</a:t>
            </a:r>
            <a:r>
              <a:rPr lang="en-GB" sz="2600" dirty="0" smtClean="0"/>
              <a:t>, so that the protein is produced in the animal’s </a:t>
            </a:r>
            <a:r>
              <a:rPr lang="en-GB" sz="2600" b="1" dirty="0" smtClean="0">
                <a:solidFill>
                  <a:srgbClr val="FF0000"/>
                </a:solidFill>
              </a:rPr>
              <a:t>milk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The case of </a:t>
            </a:r>
            <a:r>
              <a:rPr lang="en-GB" sz="2800" b="1" dirty="0" smtClean="0"/>
              <a:t>anti-thrombin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072230"/>
          </a:xfrm>
        </p:spPr>
        <p:txBody>
          <a:bodyPr>
            <a:normAutofit/>
          </a:bodyPr>
          <a:lstStyle/>
          <a:p>
            <a:r>
              <a:rPr lang="en-GB" sz="2600" b="1" dirty="0" smtClean="0">
                <a:solidFill>
                  <a:srgbClr val="FF0000"/>
                </a:solidFill>
              </a:rPr>
              <a:t>Anti-thrombin</a:t>
            </a:r>
            <a:r>
              <a:rPr lang="en-GB" sz="2600" dirty="0" smtClean="0"/>
              <a:t> is an </a:t>
            </a:r>
            <a:r>
              <a:rPr lang="en-GB" sz="2600" b="1" dirty="0" smtClean="0">
                <a:solidFill>
                  <a:srgbClr val="7030A0"/>
                </a:solidFill>
              </a:rPr>
              <a:t>anticoagulant</a:t>
            </a:r>
            <a:r>
              <a:rPr lang="en-GB" sz="2600" dirty="0" smtClean="0"/>
              <a:t>, which prevents blood from clotting.</a:t>
            </a:r>
          </a:p>
          <a:p>
            <a:r>
              <a:rPr lang="en-GB" sz="2600" dirty="0" smtClean="0"/>
              <a:t>There is an </a:t>
            </a:r>
            <a:r>
              <a:rPr lang="en-GB" sz="2600" b="1" dirty="0" smtClean="0">
                <a:solidFill>
                  <a:srgbClr val="00B050"/>
                </a:solidFill>
              </a:rPr>
              <a:t>inherited disorder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smtClean="0"/>
              <a:t>which affects once of the </a:t>
            </a:r>
            <a:r>
              <a:rPr lang="en-GB" sz="2600" b="1" dirty="0" smtClean="0">
                <a:solidFill>
                  <a:srgbClr val="0070C0"/>
                </a:solidFill>
              </a:rPr>
              <a:t>alleles</a:t>
            </a:r>
            <a:r>
              <a:rPr lang="en-GB" sz="2600" dirty="0" smtClean="0"/>
              <a:t> that codes for anti-thrombin. These individuals are at risk from blood-clots.</a:t>
            </a:r>
          </a:p>
          <a:p>
            <a:r>
              <a:rPr lang="en-GB" sz="2600" dirty="0" smtClean="0"/>
              <a:t>Vast quantities of anti-thrombin can be produced in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goats milk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pic>
        <p:nvPicPr>
          <p:cNvPr id="1026" name="Picture 2" descr="http://graphics.boston.com/resize/bonzai-fba/Globe_Photo/2007/10/11/1192159896_1867/410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286124"/>
            <a:ext cx="3895725" cy="33242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Mature eggs removed from female and fertilised by sperm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2428868"/>
            <a:ext cx="3071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Normal anti-thrombin gene from human is inserted next to milk protein gene in fertilised eggs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57488" y="4857760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These transformed eggs are transplanted into uterus of female goats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86314" y="2428868"/>
            <a:ext cx="32147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resulting goats with anti-thrombin gene are crossbred, to give a herd that produces protein in milk.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285728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Anti-thrombin is extracted from milk, purified and administered to humans.</a:t>
            </a:r>
            <a:endParaRPr lang="en-GB" sz="2400" dirty="0"/>
          </a:p>
        </p:txBody>
      </p:sp>
      <p:sp>
        <p:nvSpPr>
          <p:cNvPr id="9" name="Right Arrow 8"/>
          <p:cNvSpPr/>
          <p:nvPr/>
        </p:nvSpPr>
        <p:spPr>
          <a:xfrm rot="5400000">
            <a:off x="1893075" y="1857364"/>
            <a:ext cx="64294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3703198">
            <a:off x="2511342" y="4490427"/>
            <a:ext cx="64294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8078902">
            <a:off x="5518992" y="4423660"/>
            <a:ext cx="64294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16200000">
            <a:off x="6679421" y="1821645"/>
            <a:ext cx="64294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State one advantage to humans of genetically modified tomatoes.</a:t>
            </a:r>
          </a:p>
          <a:p>
            <a:r>
              <a:rPr lang="en-GB" dirty="0" smtClean="0"/>
              <a:t>Suggest one benefit and one possible disadvantage of using genetically modified, herbicide-resistant crop plants together with the relevant herbicide. Explain your answer.</a:t>
            </a:r>
          </a:p>
          <a:p>
            <a:r>
              <a:rPr lang="en-GB" dirty="0" smtClean="0"/>
              <a:t>Why is insulin produced by recombinant DNA technology better than insulin extracted from animals?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how advances in DNA technology have benefited humans.  </a:t>
            </a:r>
          </a:p>
          <a:p>
            <a:endParaRPr lang="en-GB" dirty="0"/>
          </a:p>
          <a:p>
            <a:r>
              <a:rPr lang="en-GB" dirty="0" smtClean="0"/>
              <a:t>Learn how different organisms have played a part in the advancement of recombinant DNA technology.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700" dirty="0" smtClean="0"/>
              <a:t>What used to take a thousand years, now takes weeks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The animals that farmers keep today, have been </a:t>
            </a:r>
            <a:r>
              <a:rPr lang="en-GB" sz="2600" b="1" dirty="0" smtClean="0">
                <a:solidFill>
                  <a:srgbClr val="FF0000"/>
                </a:solidFill>
              </a:rPr>
              <a:t>selectively bred</a:t>
            </a:r>
            <a:r>
              <a:rPr lang="en-GB" sz="2600" dirty="0" smtClean="0"/>
              <a:t> over thousands of years.</a:t>
            </a:r>
          </a:p>
          <a:p>
            <a:r>
              <a:rPr lang="en-GB" sz="2600" b="1" dirty="0" smtClean="0">
                <a:solidFill>
                  <a:srgbClr val="00B050"/>
                </a:solidFill>
              </a:rPr>
              <a:t>Cows</a:t>
            </a:r>
            <a:r>
              <a:rPr lang="en-GB" sz="2600" b="1" dirty="0" smtClean="0"/>
              <a:t> </a:t>
            </a:r>
            <a:r>
              <a:rPr lang="en-GB" sz="2600" dirty="0" smtClean="0"/>
              <a:t>used today for </a:t>
            </a:r>
            <a:r>
              <a:rPr lang="en-GB" sz="2600" b="1" dirty="0" smtClean="0">
                <a:solidFill>
                  <a:srgbClr val="0070C0"/>
                </a:solidFill>
              </a:rPr>
              <a:t>milk</a:t>
            </a:r>
            <a:r>
              <a:rPr lang="en-GB" sz="2600" dirty="0" smtClean="0"/>
              <a:t> and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meat</a:t>
            </a:r>
            <a:r>
              <a:rPr lang="en-GB" sz="2600" dirty="0" smtClean="0"/>
              <a:t> production, do not look anything like the wild animals they are descended from.</a:t>
            </a:r>
          </a:p>
          <a:p>
            <a:r>
              <a:rPr lang="en-GB" sz="2600" dirty="0" smtClean="0"/>
              <a:t>Humans have </a:t>
            </a:r>
            <a:r>
              <a:rPr lang="en-GB" sz="2600" b="1" dirty="0" smtClean="0">
                <a:solidFill>
                  <a:srgbClr val="7030A0"/>
                </a:solidFill>
              </a:rPr>
              <a:t>unwittingly</a:t>
            </a:r>
            <a:r>
              <a:rPr lang="en-GB" sz="2600" dirty="0" smtClean="0"/>
              <a:t>, manipulated the genetics of various animals and plants over the last few millennia. </a:t>
            </a:r>
          </a:p>
          <a:p>
            <a:endParaRPr lang="en-GB" sz="2600" b="1" dirty="0"/>
          </a:p>
        </p:txBody>
      </p:sp>
      <p:pic>
        <p:nvPicPr>
          <p:cNvPr id="10242" name="Picture 2" descr="http://www.teara.govt.nz/files/p15704p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429000"/>
            <a:ext cx="4368903" cy="31718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857752" y="3357562"/>
            <a:ext cx="4071966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dirty="0" smtClean="0"/>
              <a:t>Humans have only very recently, realised the great power of DNA technology.</a:t>
            </a:r>
          </a:p>
          <a:p>
            <a:pPr algn="ctr"/>
            <a:endParaRPr lang="en-GB" sz="1900" dirty="0"/>
          </a:p>
          <a:p>
            <a:pPr algn="ctr"/>
            <a:r>
              <a:rPr lang="en-GB" sz="1900" dirty="0" smtClean="0"/>
              <a:t>It is possible to manipulate genes in many ways, inserting them back into a genome, and then seeing new phenotypes emerge.</a:t>
            </a:r>
          </a:p>
          <a:p>
            <a:pPr algn="ctr"/>
            <a:endParaRPr lang="en-GB" sz="1900" dirty="0"/>
          </a:p>
          <a:p>
            <a:pPr algn="ctr"/>
            <a:r>
              <a:rPr lang="en-GB" sz="1900" dirty="0" smtClean="0"/>
              <a:t>What used to take many generations to occur, can now happen in a few weeks</a:t>
            </a:r>
            <a:endParaRPr lang="en-GB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CA1CE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scrutiny.gov.je/documents/evidence/S-29142-23987-1652008_files/image005.jpg"/>
          <p:cNvPicPr>
            <a:picLocks noChangeAspect="1" noChangeArrowheads="1"/>
          </p:cNvPicPr>
          <p:nvPr/>
        </p:nvPicPr>
        <p:blipFill>
          <a:blip r:embed="rId2"/>
          <a:srcRect l="6419" t="8396" r="7988" b="13246"/>
          <a:stretch>
            <a:fillRect/>
          </a:stretch>
        </p:blipFill>
        <p:spPr bwMode="auto">
          <a:xfrm>
            <a:off x="214282" y="214290"/>
            <a:ext cx="3776009" cy="2643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88" name="Picture 4" descr="http://www.bbc.co.uk/jersey/content/images/2005/11/24/jersey_cow_350x3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286124"/>
            <a:ext cx="3333750" cy="3333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Bent-Up Arrow 5"/>
          <p:cNvSpPr/>
          <p:nvPr/>
        </p:nvSpPr>
        <p:spPr>
          <a:xfrm rot="5400000">
            <a:off x="3107521" y="3464719"/>
            <a:ext cx="2071702" cy="20002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5400000">
            <a:off x="1333148" y="405542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domestication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 rot="2439427">
            <a:off x="2664587" y="5289813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&amp;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643174" y="5429264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selective</a:t>
            </a:r>
          </a:p>
          <a:p>
            <a:pPr algn="ctr"/>
            <a:r>
              <a:rPr lang="en-GB" sz="2400" b="1" dirty="0" smtClean="0"/>
              <a:t>breeding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2467269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wild cow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20" y="3181649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jersey cow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700" dirty="0" smtClean="0"/>
              <a:t>Genetic Modification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r>
              <a:rPr lang="en-GB" sz="2600" dirty="0" smtClean="0"/>
              <a:t>Every species has a </a:t>
            </a:r>
            <a:r>
              <a:rPr lang="en-GB" sz="2600" b="1" dirty="0" smtClean="0">
                <a:solidFill>
                  <a:srgbClr val="FF0000"/>
                </a:solidFill>
              </a:rPr>
              <a:t>genome</a:t>
            </a:r>
            <a:r>
              <a:rPr lang="en-GB" sz="2600" dirty="0" smtClean="0"/>
              <a:t>, and every individual has its </a:t>
            </a:r>
            <a:r>
              <a:rPr lang="en-GB" sz="2600" b="1" dirty="0" smtClean="0">
                <a:solidFill>
                  <a:srgbClr val="00B050"/>
                </a:solidFill>
              </a:rPr>
              <a:t>genotype</a:t>
            </a:r>
            <a:r>
              <a:rPr lang="en-GB" sz="2600" dirty="0" smtClean="0"/>
              <a:t>.</a:t>
            </a:r>
          </a:p>
          <a:p>
            <a:r>
              <a:rPr lang="en-GB" sz="2600" dirty="0" smtClean="0"/>
              <a:t>It is possible to </a:t>
            </a:r>
            <a:r>
              <a:rPr lang="en-GB" sz="2600" b="1" dirty="0" smtClean="0">
                <a:solidFill>
                  <a:srgbClr val="0070C0"/>
                </a:solidFill>
              </a:rPr>
              <a:t>alter</a:t>
            </a:r>
            <a:r>
              <a:rPr lang="en-GB" sz="2600" dirty="0" smtClean="0"/>
              <a:t> the genotype of an organism by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transferring genes</a:t>
            </a:r>
            <a:r>
              <a:rPr lang="en-GB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600" dirty="0" smtClean="0"/>
              <a:t>between:</a:t>
            </a:r>
          </a:p>
          <a:p>
            <a:endParaRPr lang="en-GB" sz="2600" dirty="0"/>
          </a:p>
          <a:p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pPr algn="ctr">
              <a:buNone/>
            </a:pPr>
            <a:r>
              <a:rPr lang="en-GB" sz="2600" dirty="0" smtClean="0"/>
              <a:t>There are many </a:t>
            </a:r>
            <a:r>
              <a:rPr lang="en-GB" sz="2600" b="1" dirty="0" smtClean="0">
                <a:solidFill>
                  <a:srgbClr val="7030A0"/>
                </a:solidFill>
              </a:rPr>
              <a:t>advantages to humans</a:t>
            </a:r>
            <a:r>
              <a:rPr lang="en-GB" sz="2600" dirty="0" smtClean="0">
                <a:solidFill>
                  <a:srgbClr val="7030A0"/>
                </a:solidFill>
              </a:rPr>
              <a:t> </a:t>
            </a:r>
            <a:r>
              <a:rPr lang="en-GB" sz="2600" dirty="0" smtClean="0"/>
              <a:t>by doing either.</a:t>
            </a:r>
          </a:p>
          <a:p>
            <a:endParaRPr lang="en-GB" sz="2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2571744"/>
            <a:ext cx="314327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Individuals of the </a:t>
            </a:r>
            <a:r>
              <a:rPr lang="en-GB" sz="2800" b="1" dirty="0" smtClean="0"/>
              <a:t>same</a:t>
            </a:r>
            <a:r>
              <a:rPr lang="en-GB" sz="2800" dirty="0" smtClean="0"/>
              <a:t> species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2571744"/>
            <a:ext cx="3143272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Individuals of </a:t>
            </a:r>
            <a:r>
              <a:rPr lang="en-GB" sz="2800" b="1" dirty="0" smtClean="0"/>
              <a:t>different</a:t>
            </a:r>
            <a:r>
              <a:rPr lang="en-GB" sz="2800" dirty="0" smtClean="0"/>
              <a:t> species</a:t>
            </a:r>
            <a:endParaRPr lang="en-GB" sz="2800" dirty="0"/>
          </a:p>
        </p:txBody>
      </p:sp>
      <p:pic>
        <p:nvPicPr>
          <p:cNvPr id="17410" name="Picture 2" descr="http://img.dailymail.co.uk/i/pix/2008/02_04/babyDM2702_468x343.jpg"/>
          <p:cNvPicPr>
            <a:picLocks noChangeAspect="1" noChangeArrowheads="1"/>
          </p:cNvPicPr>
          <p:nvPr/>
        </p:nvPicPr>
        <p:blipFill>
          <a:blip r:embed="rId3"/>
          <a:srcRect l="3382" t="4179" r="46938" b="32410"/>
          <a:stretch>
            <a:fillRect/>
          </a:stretch>
        </p:blipFill>
        <p:spPr bwMode="auto">
          <a:xfrm>
            <a:off x="4988322" y="3786190"/>
            <a:ext cx="1298190" cy="12144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412" name="Picture 4" descr="http://www.ecoliblog.com/minty-e-coli.jpg"/>
          <p:cNvPicPr>
            <a:picLocks noChangeAspect="1" noChangeArrowheads="1"/>
          </p:cNvPicPr>
          <p:nvPr/>
        </p:nvPicPr>
        <p:blipFill>
          <a:blip r:embed="rId4"/>
          <a:srcRect r="19103"/>
          <a:stretch>
            <a:fillRect/>
          </a:stretch>
        </p:blipFill>
        <p:spPr bwMode="auto">
          <a:xfrm>
            <a:off x="7072330" y="4643446"/>
            <a:ext cx="1285884" cy="12493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ight Arrow 10"/>
          <p:cNvSpPr/>
          <p:nvPr/>
        </p:nvSpPr>
        <p:spPr>
          <a:xfrm rot="2065631">
            <a:off x="6254905" y="4725554"/>
            <a:ext cx="92869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414" name="Picture 6" descr="http://www.biology-blog.com/images/blogs/9-2007/holstein-friesian-cow-21171.jpg"/>
          <p:cNvPicPr>
            <a:picLocks noChangeAspect="1" noChangeArrowheads="1"/>
          </p:cNvPicPr>
          <p:nvPr/>
        </p:nvPicPr>
        <p:blipFill>
          <a:blip r:embed="rId5"/>
          <a:srcRect l="7895" r="5263" b="2984"/>
          <a:stretch>
            <a:fillRect/>
          </a:stretch>
        </p:blipFill>
        <p:spPr bwMode="auto">
          <a:xfrm>
            <a:off x="2857488" y="4643446"/>
            <a:ext cx="1571636" cy="12382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416" name="Picture 8" descr="http://www.telegraph.co.uk/telegraph/multimedia/archive/00670/giant-cow-404_670343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3786190"/>
            <a:ext cx="1600362" cy="1271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Right Arrow 13"/>
          <p:cNvSpPr/>
          <p:nvPr/>
        </p:nvSpPr>
        <p:spPr>
          <a:xfrm rot="2065631">
            <a:off x="2040064" y="4725555"/>
            <a:ext cx="92869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700" dirty="0" smtClean="0"/>
              <a:t>Benefits to Humans</a:t>
            </a:r>
            <a:endParaRPr lang="en-GB" sz="27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3312383"/>
            <a:ext cx="378621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Developing pest and disease resistant crops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86314" y="4857760"/>
            <a:ext cx="378621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Cultivating microorganisms for the production of medicines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1214422"/>
            <a:ext cx="378621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Production of the active ingredients of vaccines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2714620"/>
            <a:ext cx="378621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Developing crops that are resistant to extreme weather, such as drought and flooding.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8596" y="5241209"/>
            <a:ext cx="378621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Developing crops that are resistant to herbicides</a:t>
            </a:r>
            <a:endParaRPr lang="en-GB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1214422"/>
            <a:ext cx="3786214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Increasing the yield and nutritional value of animals/plants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2910" y="2428868"/>
            <a:ext cx="7772400" cy="1362075"/>
          </a:xfrm>
        </p:spPr>
        <p:txBody>
          <a:bodyPr/>
          <a:lstStyle/>
          <a:p>
            <a:r>
              <a:rPr lang="en-GB" dirty="0" smtClean="0"/>
              <a:t>Examples of </a:t>
            </a:r>
            <a:r>
              <a:rPr lang="en-GB" dirty="0" err="1" smtClean="0"/>
              <a:t>gmo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42910" y="2857496"/>
            <a:ext cx="7772400" cy="212090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MICROORGANISMS</a:t>
            </a:r>
          </a:p>
          <a:p>
            <a:endParaRPr lang="en-GB" sz="3200" b="1" dirty="0" smtClean="0"/>
          </a:p>
          <a:p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1950" dirty="0" smtClean="0"/>
              <a:t>Three types of substances are produced using </a:t>
            </a:r>
            <a:r>
              <a:rPr lang="en-GB" sz="1950" b="1" dirty="0" smtClean="0"/>
              <a:t>genetically modified BACTERIA</a:t>
            </a:r>
            <a:r>
              <a:rPr lang="en-GB" sz="1950" dirty="0" smtClean="0"/>
              <a:t>...</a:t>
            </a:r>
            <a:endParaRPr lang="en-GB" sz="19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GB" sz="2600" b="1" dirty="0" smtClean="0">
                <a:solidFill>
                  <a:srgbClr val="FF0000"/>
                </a:solidFill>
              </a:rPr>
              <a:t>ANTIBIOTICS</a:t>
            </a:r>
          </a:p>
          <a:p>
            <a:pPr marL="0" algn="ctr">
              <a:buNone/>
            </a:pPr>
            <a:r>
              <a:rPr lang="en-GB" sz="2400" dirty="0" smtClean="0"/>
              <a:t>Mainly bacteria are used, but fungi are useful in some circumstances. These organisms </a:t>
            </a:r>
            <a:r>
              <a:rPr lang="en-GB" sz="2400" b="1" dirty="0" smtClean="0">
                <a:solidFill>
                  <a:srgbClr val="00B050"/>
                </a:solidFill>
              </a:rPr>
              <a:t>naturally</a:t>
            </a:r>
            <a:r>
              <a:rPr lang="en-GB" sz="2400" b="1" dirty="0" smtClean="0"/>
              <a:t> </a:t>
            </a:r>
            <a:r>
              <a:rPr lang="en-GB" sz="2400" dirty="0" smtClean="0"/>
              <a:t>produce antibiotics, but ca be genetically modified to produce them in much larger quantities.</a:t>
            </a:r>
          </a:p>
          <a:p>
            <a:pPr marL="0" algn="ctr">
              <a:buNone/>
            </a:pPr>
            <a:endParaRPr lang="en-GB" sz="2400" dirty="0" smtClean="0"/>
          </a:p>
          <a:p>
            <a:pPr marL="0">
              <a:buNone/>
            </a:pPr>
            <a:r>
              <a:rPr lang="en-GB" sz="2600" b="1" dirty="0" smtClean="0">
                <a:solidFill>
                  <a:srgbClr val="0070C0"/>
                </a:solidFill>
              </a:rPr>
              <a:t>HORMONES</a:t>
            </a:r>
          </a:p>
          <a:p>
            <a:pPr marL="0" algn="ctr">
              <a:buNone/>
            </a:pPr>
            <a:r>
              <a:rPr lang="en-GB" sz="2400" dirty="0" smtClean="0"/>
              <a:t>By far the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most common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substance produced by genetically modified organisms. Bacteria can have the gene for a hormone </a:t>
            </a:r>
            <a:r>
              <a:rPr lang="en-GB" sz="2400" b="1" dirty="0" smtClean="0">
                <a:solidFill>
                  <a:srgbClr val="7030A0"/>
                </a:solidFill>
              </a:rPr>
              <a:t>inserted</a:t>
            </a:r>
            <a:r>
              <a:rPr lang="en-GB" sz="2400" dirty="0" smtClean="0"/>
              <a:t> into them, so that they </a:t>
            </a:r>
            <a:r>
              <a:rPr lang="en-GB" sz="2400" b="1" dirty="0" smtClean="0">
                <a:solidFill>
                  <a:srgbClr val="FF0000"/>
                </a:solidFill>
              </a:rPr>
              <a:t>produce the protein product</a:t>
            </a:r>
            <a:r>
              <a:rPr lang="en-GB" sz="2400" dirty="0" smtClean="0"/>
              <a:t>.</a:t>
            </a:r>
          </a:p>
          <a:p>
            <a:pPr marL="0" algn="ctr">
              <a:buNone/>
            </a:pPr>
            <a:endParaRPr lang="en-GB" sz="2400" dirty="0" smtClean="0"/>
          </a:p>
          <a:p>
            <a:pPr marL="0">
              <a:buNone/>
            </a:pPr>
            <a:r>
              <a:rPr lang="en-GB" sz="2600" b="1" dirty="0" smtClean="0">
                <a:solidFill>
                  <a:srgbClr val="00B050"/>
                </a:solidFill>
              </a:rPr>
              <a:t>ENZYMES</a:t>
            </a:r>
          </a:p>
          <a:p>
            <a:pPr marL="0" algn="ctr">
              <a:buNone/>
            </a:pPr>
            <a:r>
              <a:rPr lang="en-GB" sz="2400" dirty="0" smtClean="0"/>
              <a:t>These are required for </a:t>
            </a:r>
            <a:r>
              <a:rPr lang="en-GB" sz="2400" b="1" dirty="0" smtClean="0">
                <a:solidFill>
                  <a:srgbClr val="0070C0"/>
                </a:solidFill>
              </a:rPr>
              <a:t>food and beverage production</a:t>
            </a:r>
            <a:r>
              <a:rPr lang="en-GB" sz="2400" dirty="0" smtClean="0"/>
              <a:t>. The brewing industry requires amylase to break down starch, producing glucose as an energy source for yeast.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2910" y="2428868"/>
            <a:ext cx="7772400" cy="1362075"/>
          </a:xfrm>
        </p:spPr>
        <p:txBody>
          <a:bodyPr/>
          <a:lstStyle/>
          <a:p>
            <a:r>
              <a:rPr lang="en-GB" dirty="0" smtClean="0"/>
              <a:t>Examples of </a:t>
            </a:r>
            <a:r>
              <a:rPr lang="en-GB" dirty="0" err="1" smtClean="0"/>
              <a:t>gmo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42910" y="2857496"/>
            <a:ext cx="7772400" cy="212090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PLANTS</a:t>
            </a:r>
          </a:p>
          <a:p>
            <a:endParaRPr lang="en-GB" sz="3200" b="1" dirty="0" smtClean="0"/>
          </a:p>
          <a:p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897</Words>
  <Application>Microsoft Office PowerPoint</Application>
  <PresentationFormat>On-screen Show (4:3)</PresentationFormat>
  <Paragraphs>90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16.4 – Use of Recombinant DNA Technology</vt:lpstr>
      <vt:lpstr>Learning Objectives</vt:lpstr>
      <vt:lpstr>What used to take a thousand years, now takes weeks</vt:lpstr>
      <vt:lpstr>Slide 4</vt:lpstr>
      <vt:lpstr>Genetic Modification</vt:lpstr>
      <vt:lpstr>Benefits to Humans</vt:lpstr>
      <vt:lpstr>Examples of gmo</vt:lpstr>
      <vt:lpstr>Three types of substances are produced using genetically modified BACTERIA...</vt:lpstr>
      <vt:lpstr>Examples of gmo</vt:lpstr>
      <vt:lpstr>Three types of substances are produced using genetically modified PLANTS...</vt:lpstr>
      <vt:lpstr>Slide 11</vt:lpstr>
      <vt:lpstr>Examples of gmo</vt:lpstr>
      <vt:lpstr>Three types of substances are produced using genetically modified ANIMALS.</vt:lpstr>
      <vt:lpstr>The case of anti-thrombin</vt:lpstr>
      <vt:lpstr>Slide 15</vt:lpstr>
      <vt:lpstr>Summary Question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16.4 – Use of Recombinant DNA Technology</dc:title>
  <dc:creator> </dc:creator>
  <cp:lastModifiedBy> </cp:lastModifiedBy>
  <cp:revision>21</cp:revision>
  <dcterms:created xsi:type="dcterms:W3CDTF">2010-04-13T10:46:53Z</dcterms:created>
  <dcterms:modified xsi:type="dcterms:W3CDTF">2010-04-19T08:20:59Z</dcterms:modified>
</cp:coreProperties>
</file>