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900" autoAdjust="0"/>
    <p:restoredTop sz="94660"/>
  </p:normalViewPr>
  <p:slideViewPr>
    <p:cSldViewPr>
      <p:cViewPr varScale="1">
        <p:scale>
          <a:sx n="74" d="100"/>
          <a:sy n="74" d="100"/>
        </p:scale>
        <p:origin x="-1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E4E3D5-4BD3-4439-907F-511C60C21FB0}" type="datetimeFigureOut">
              <a:rPr lang="en-US" smtClean="0"/>
              <a:t>5/25/2010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E4E3D5-4BD3-4439-907F-511C60C21FB0}" type="datetimeFigureOut">
              <a:rPr lang="en-US" smtClean="0"/>
              <a:t>5/25/2010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E4E3D5-4BD3-4439-907F-511C60C21FB0}" type="datetimeFigureOut">
              <a:rPr lang="en-US" smtClean="0"/>
              <a:t>5/25/2010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E4E3D5-4BD3-4439-907F-511C60C21FB0}" type="datetimeFigureOut">
              <a:rPr lang="en-US" smtClean="0"/>
              <a:t>5/25/2010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4E3D5-4BD3-4439-907F-511C60C21FB0}" type="datetimeFigureOut">
              <a:rPr lang="en-US" smtClean="0"/>
              <a:t>5/25/2010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E4E3D5-4BD3-4439-907F-511C60C21FB0}" type="datetimeFigureOut">
              <a:rPr lang="en-US" smtClean="0"/>
              <a:t>5/25/2010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DE4E3D5-4BD3-4439-907F-511C60C21FB0}" type="datetimeFigureOut">
              <a:rPr lang="en-US" smtClean="0"/>
              <a:t>5/25/2010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E4E3D5-4BD3-4439-907F-511C60C21FB0}" type="datetimeFigureOut">
              <a:rPr lang="en-US" smtClean="0"/>
              <a:t>5/25/2010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4E3D5-4BD3-4439-907F-511C60C21FB0}" type="datetimeFigureOut">
              <a:rPr lang="en-US" smtClean="0"/>
              <a:t>5/25/2010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4E3D5-4BD3-4439-907F-511C60C21FB0}" type="datetimeFigureOut">
              <a:rPr lang="en-US" smtClean="0"/>
              <a:t>5/25/2010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4E3D5-4BD3-4439-907F-511C60C21FB0}" type="datetimeFigureOut">
              <a:rPr lang="en-US" smtClean="0"/>
              <a:t>5/25/2010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D2FC53-F4AC-4DB2-BF0A-6CF731DCED8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4E3D5-4BD3-4439-907F-511C60C21FB0}" type="datetimeFigureOut">
              <a:rPr lang="en-US" smtClean="0"/>
              <a:t>5/25/2010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2FC53-F4AC-4DB2-BF0A-6CF731DCED8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cg.ccg.unam.mx/enp-unam/03-EstructuraDelGenoma/animaciones/secuencia.sw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16.6 – Locating and Sequencing Genes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00042"/>
            <a:ext cx="7772400" cy="5929353"/>
          </a:xfrm>
        </p:spPr>
        <p:txBody>
          <a:bodyPr>
            <a:normAutofit/>
          </a:bodyPr>
          <a:lstStyle/>
          <a:p>
            <a:r>
              <a:rPr lang="en-GB" sz="3200" dirty="0" smtClean="0"/>
              <a:t>Remember that this is happening in </a:t>
            </a:r>
            <a:r>
              <a:rPr lang="en-GB" sz="3200" b="1" dirty="0" smtClean="0">
                <a:solidFill>
                  <a:srgbClr val="FF0000"/>
                </a:solidFill>
              </a:rPr>
              <a:t>four test-tubes</a:t>
            </a:r>
            <a:r>
              <a:rPr lang="en-GB" sz="3200" dirty="0" smtClean="0"/>
              <a:t>, each with a different type of terminator nucleotide.</a:t>
            </a:r>
            <a:br>
              <a:rPr lang="en-GB" sz="3200" dirty="0" smtClean="0"/>
            </a:br>
            <a:r>
              <a:rPr lang="en-GB" sz="3200" dirty="0"/>
              <a:t/>
            </a:r>
            <a:br>
              <a:rPr lang="en-GB" sz="3200" dirty="0"/>
            </a:br>
            <a:r>
              <a:rPr lang="en-GB" sz="3200" dirty="0" smtClean="0"/>
              <a:t>DNA fragments in each of the four tubes are going to be of </a:t>
            </a:r>
            <a:r>
              <a:rPr lang="en-GB" sz="3200" b="1" dirty="0" smtClean="0">
                <a:solidFill>
                  <a:srgbClr val="00B050"/>
                </a:solidFill>
              </a:rPr>
              <a:t>varying</a:t>
            </a:r>
            <a:r>
              <a:rPr lang="en-GB" sz="3200" dirty="0" smtClean="0"/>
              <a:t> lengths.</a:t>
            </a:r>
            <a:br>
              <a:rPr lang="en-GB" sz="3200" dirty="0" smtClean="0"/>
            </a:br>
            <a:r>
              <a:rPr lang="en-GB" sz="3200" dirty="0"/>
              <a:t/>
            </a:r>
            <a:br>
              <a:rPr lang="en-GB" sz="3200" dirty="0"/>
            </a:br>
            <a:r>
              <a:rPr lang="en-GB" sz="3200" b="1" dirty="0" smtClean="0">
                <a:solidFill>
                  <a:srgbClr val="0070C0"/>
                </a:solidFill>
              </a:rPr>
              <a:t>Now the lengths of DNA need to be separated</a:t>
            </a:r>
            <a:r>
              <a:rPr lang="en-GB" sz="3200" dirty="0" smtClean="0">
                <a:solidFill>
                  <a:srgbClr val="0070C0"/>
                </a:solidFill>
              </a:rPr>
              <a:t>, </a:t>
            </a:r>
            <a:r>
              <a:rPr lang="en-GB" sz="3200" b="1" dirty="0" smtClean="0">
                <a:solidFill>
                  <a:srgbClr val="0070C0"/>
                </a:solidFill>
              </a:rPr>
              <a:t>so that we can see why we went through all of this trouble...</a:t>
            </a:r>
            <a:endParaRPr lang="en-GB" sz="3200"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Gel electrophoresis</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858312" cy="6215106"/>
          </a:xfrm>
        </p:spPr>
        <p:txBody>
          <a:bodyPr>
            <a:normAutofit/>
          </a:bodyPr>
          <a:lstStyle/>
          <a:p>
            <a:r>
              <a:rPr lang="en-GB" sz="2300" dirty="0" smtClean="0"/>
              <a:t>When you’ve got a </a:t>
            </a:r>
            <a:r>
              <a:rPr lang="en-GB" sz="2300" b="1" dirty="0" smtClean="0">
                <a:solidFill>
                  <a:srgbClr val="FF0000"/>
                </a:solidFill>
              </a:rPr>
              <a:t>mess of DNA</a:t>
            </a:r>
            <a:r>
              <a:rPr lang="en-GB" sz="2300" dirty="0" smtClean="0"/>
              <a:t>, especially DNA strands of </a:t>
            </a:r>
            <a:r>
              <a:rPr lang="en-GB" sz="2300" b="1" dirty="0" smtClean="0">
                <a:solidFill>
                  <a:srgbClr val="00B050"/>
                </a:solidFill>
              </a:rPr>
              <a:t>varying lengths</a:t>
            </a:r>
            <a:r>
              <a:rPr lang="en-GB" sz="2300" dirty="0" smtClean="0"/>
              <a:t>, you can separate them out using this technique.</a:t>
            </a:r>
          </a:p>
          <a:p>
            <a:r>
              <a:rPr lang="en-GB" sz="2300" dirty="0" smtClean="0"/>
              <a:t>The whole process relies on the fact that the </a:t>
            </a:r>
            <a:r>
              <a:rPr lang="en-GB" sz="2300" b="1" dirty="0" smtClean="0">
                <a:solidFill>
                  <a:srgbClr val="0070C0"/>
                </a:solidFill>
              </a:rPr>
              <a:t>phosphates</a:t>
            </a:r>
            <a:r>
              <a:rPr lang="en-GB" sz="2300" b="1" dirty="0" smtClean="0"/>
              <a:t> </a:t>
            </a:r>
            <a:r>
              <a:rPr lang="en-GB" sz="2300" dirty="0" smtClean="0"/>
              <a:t>in the backbone of DNA, are </a:t>
            </a:r>
            <a:r>
              <a:rPr lang="en-GB" sz="2300" b="1" dirty="0" smtClean="0">
                <a:solidFill>
                  <a:schemeClr val="accent6">
                    <a:lumMod val="75000"/>
                  </a:schemeClr>
                </a:solidFill>
              </a:rPr>
              <a:t>negatively charged</a:t>
            </a:r>
            <a:r>
              <a:rPr lang="en-GB" sz="2300" b="1" dirty="0" smtClean="0"/>
              <a:t>.</a:t>
            </a:r>
            <a:r>
              <a:rPr lang="en-GB" sz="2300" dirty="0" smtClean="0"/>
              <a:t> </a:t>
            </a:r>
            <a:endParaRPr lang="en-GB" sz="2300" dirty="0"/>
          </a:p>
        </p:txBody>
      </p:sp>
      <p:sp>
        <p:nvSpPr>
          <p:cNvPr id="2" name="Title 1"/>
          <p:cNvSpPr>
            <a:spLocks noGrp="1"/>
          </p:cNvSpPr>
          <p:nvPr>
            <p:ph type="title"/>
          </p:nvPr>
        </p:nvSpPr>
        <p:spPr>
          <a:xfrm>
            <a:off x="457200" y="131762"/>
            <a:ext cx="8229600" cy="368280"/>
          </a:xfrm>
        </p:spPr>
        <p:txBody>
          <a:bodyPr>
            <a:noAutofit/>
          </a:bodyPr>
          <a:lstStyle/>
          <a:p>
            <a:r>
              <a:rPr lang="en-GB" sz="3600" dirty="0" smtClean="0"/>
              <a:t>Gel Electrophoresis</a:t>
            </a:r>
            <a:endParaRPr lang="en-GB" sz="3600" dirty="0"/>
          </a:p>
        </p:txBody>
      </p:sp>
      <p:pic>
        <p:nvPicPr>
          <p:cNvPr id="21506" name="Picture 2" descr="http://www.cbs.dtu.dk/staff/dave/roanoke/fig5_33.jpg"/>
          <p:cNvPicPr>
            <a:picLocks noChangeAspect="1" noChangeArrowheads="1"/>
          </p:cNvPicPr>
          <p:nvPr/>
        </p:nvPicPr>
        <p:blipFill>
          <a:blip r:embed="rId2"/>
          <a:srcRect/>
          <a:stretch>
            <a:fillRect/>
          </a:stretch>
        </p:blipFill>
        <p:spPr bwMode="auto">
          <a:xfrm>
            <a:off x="-71470" y="2786058"/>
            <a:ext cx="5044958" cy="3428996"/>
          </a:xfrm>
          <a:prstGeom prst="rect">
            <a:avLst/>
          </a:prstGeom>
          <a:noFill/>
        </p:spPr>
      </p:pic>
      <p:sp>
        <p:nvSpPr>
          <p:cNvPr id="53" name="Content Placeholder 2"/>
          <p:cNvSpPr txBox="1">
            <a:spLocks/>
          </p:cNvSpPr>
          <p:nvPr/>
        </p:nvSpPr>
        <p:spPr>
          <a:xfrm>
            <a:off x="4786314" y="2071678"/>
            <a:ext cx="4214842" cy="464347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300" b="0" i="0" u="none" strike="noStrike" kern="1200" cap="none" spc="0" normalizeH="0" baseline="0" noProof="0" dirty="0" smtClean="0">
                <a:ln>
                  <a:noFill/>
                </a:ln>
                <a:solidFill>
                  <a:schemeClr val="tx1"/>
                </a:solidFill>
                <a:effectLst/>
                <a:uLnTx/>
                <a:uFillTx/>
                <a:latin typeface="+mn-lt"/>
                <a:ea typeface="+mn-ea"/>
                <a:cs typeface="+mn-cs"/>
              </a:rPr>
              <a:t>DNA fragments</a:t>
            </a:r>
            <a:r>
              <a:rPr kumimoji="0" lang="en-GB" sz="2300" b="0" i="0" u="none" strike="noStrike" kern="1200" cap="none" spc="0" normalizeH="0" noProof="0" dirty="0" smtClean="0">
                <a:ln>
                  <a:noFill/>
                </a:ln>
                <a:solidFill>
                  <a:schemeClr val="tx1"/>
                </a:solidFill>
                <a:effectLst/>
                <a:uLnTx/>
                <a:uFillTx/>
                <a:latin typeface="+mn-lt"/>
                <a:ea typeface="+mn-ea"/>
                <a:cs typeface="+mn-cs"/>
              </a:rPr>
              <a:t> are placed in </a:t>
            </a:r>
            <a:r>
              <a:rPr kumimoji="0" lang="en-GB" sz="2300" b="1" i="0" u="none" strike="noStrike" kern="1200" cap="none" spc="0" normalizeH="0" noProof="0" dirty="0" smtClean="0">
                <a:ln>
                  <a:noFill/>
                </a:ln>
                <a:solidFill>
                  <a:srgbClr val="7030A0"/>
                </a:solidFill>
                <a:effectLst/>
                <a:uLnTx/>
                <a:uFillTx/>
                <a:latin typeface="+mn-lt"/>
                <a:ea typeface="+mn-ea"/>
                <a:cs typeface="+mn-cs"/>
              </a:rPr>
              <a:t>wells</a:t>
            </a:r>
            <a:r>
              <a:rPr kumimoji="0" lang="en-GB" sz="2300" i="0" u="none" strike="noStrike" kern="1200" cap="none" spc="0" normalizeH="0" noProof="0" dirty="0" smtClean="0">
                <a:ln>
                  <a:noFill/>
                </a:ln>
                <a:solidFill>
                  <a:srgbClr val="7030A0"/>
                </a:solidFill>
                <a:effectLst/>
                <a:uLnTx/>
                <a:uFillTx/>
                <a:latin typeface="+mn-lt"/>
                <a:ea typeface="+mn-ea"/>
                <a:cs typeface="+mn-cs"/>
              </a:rPr>
              <a:t> </a:t>
            </a:r>
            <a:r>
              <a:rPr kumimoji="0" lang="en-GB" sz="2300" i="0" u="none" strike="noStrike" kern="1200" cap="none" spc="0" normalizeH="0" noProof="0" dirty="0" smtClean="0">
                <a:ln>
                  <a:noFill/>
                </a:ln>
                <a:solidFill>
                  <a:schemeClr val="tx1"/>
                </a:solidFill>
                <a:effectLst/>
                <a:uLnTx/>
                <a:uFillTx/>
                <a:latin typeface="+mn-lt"/>
                <a:ea typeface="+mn-ea"/>
                <a:cs typeface="+mn-cs"/>
              </a:rPr>
              <a:t>at the top of an agar gel.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300" dirty="0" smtClean="0"/>
              <a:t>An </a:t>
            </a:r>
            <a:r>
              <a:rPr lang="en-GB" sz="2300" b="1" dirty="0" smtClean="0">
                <a:solidFill>
                  <a:srgbClr val="FF0000"/>
                </a:solidFill>
              </a:rPr>
              <a:t>electric current </a:t>
            </a:r>
            <a:r>
              <a:rPr lang="en-GB" sz="2300" dirty="0" smtClean="0"/>
              <a:t>is applied over it.</a:t>
            </a:r>
            <a:endParaRPr kumimoji="0" lang="en-GB" sz="230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300" dirty="0" smtClean="0"/>
              <a:t>Agar is actually a ‘mesh’, which resists the movement of the DNA fragments through it.</a:t>
            </a:r>
            <a:r>
              <a:rPr kumimoji="0" lang="en-GB" sz="2300" i="0" u="none" strike="noStrike" kern="1200" cap="none" spc="0" normalizeH="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300" b="0" baseline="0" dirty="0" smtClean="0"/>
              <a:t>The DNA moves</a:t>
            </a:r>
            <a:r>
              <a:rPr lang="en-GB" sz="2300" b="0" dirty="0" smtClean="0"/>
              <a:t> towards the </a:t>
            </a:r>
            <a:r>
              <a:rPr lang="en-GB" sz="2300" b="1" dirty="0" smtClean="0">
                <a:solidFill>
                  <a:srgbClr val="00B050"/>
                </a:solidFill>
              </a:rPr>
              <a:t>positive electrode</a:t>
            </a:r>
            <a:r>
              <a:rPr lang="en-GB" sz="2300" dirty="0" smtClean="0"/>
              <a:t>, but at different rates.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300" b="0" i="0" u="none" strike="noStrike" kern="1200" cap="none" spc="0" normalizeH="0" baseline="0" noProof="0" dirty="0" smtClean="0">
                <a:ln>
                  <a:noFill/>
                </a:ln>
                <a:solidFill>
                  <a:schemeClr val="tx1"/>
                </a:solidFill>
                <a:effectLst/>
                <a:uLnTx/>
                <a:uFillTx/>
                <a:latin typeface="+mn-lt"/>
                <a:ea typeface="+mn-ea"/>
                <a:cs typeface="+mn-cs"/>
              </a:rPr>
              <a:t>Small</a:t>
            </a:r>
            <a:r>
              <a:rPr kumimoji="0" lang="en-GB" sz="2300" b="0" i="0" u="none" strike="noStrike" kern="1200" cap="none" spc="0" normalizeH="0" noProof="0" dirty="0" smtClean="0">
                <a:ln>
                  <a:noFill/>
                </a:ln>
                <a:solidFill>
                  <a:schemeClr val="tx1"/>
                </a:solidFill>
                <a:effectLst/>
                <a:uLnTx/>
                <a:uFillTx/>
                <a:latin typeface="+mn-lt"/>
                <a:ea typeface="+mn-ea"/>
                <a:cs typeface="+mn-cs"/>
              </a:rPr>
              <a:t> sections get there quicker.</a:t>
            </a:r>
            <a:endParaRPr kumimoji="0" lang="en-GB" sz="23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checkerboard(across)">
                                      <p:cBhvr>
                                        <p:cTn id="12" dur="500"/>
                                        <p:tgtEl>
                                          <p:spTgt spid="21506"/>
                                        </p:tgtEl>
                                      </p:cBhvr>
                                    </p:animEffect>
                                  </p:childTnLst>
                                </p:cTn>
                              </p:par>
                              <p:par>
                                <p:cTn id="13" presetID="5" presetClass="entr" presetSubtype="10" fill="hold" nodeType="withEffect">
                                  <p:stCondLst>
                                    <p:cond delay="0"/>
                                  </p:stCondLst>
                                  <p:childTnLst>
                                    <p:set>
                                      <p:cBhvr>
                                        <p:cTn id="14" dur="1" fill="hold">
                                          <p:stCondLst>
                                            <p:cond delay="0"/>
                                          </p:stCondLst>
                                        </p:cTn>
                                        <p:tgtEl>
                                          <p:spTgt spid="53">
                                            <p:txEl>
                                              <p:pRg st="0" end="0"/>
                                            </p:txEl>
                                          </p:spTgt>
                                        </p:tgtEl>
                                        <p:attrNameLst>
                                          <p:attrName>style.visibility</p:attrName>
                                        </p:attrNameLst>
                                      </p:cBhvr>
                                      <p:to>
                                        <p:strVal val="visible"/>
                                      </p:to>
                                    </p:set>
                                    <p:animEffect transition="in" filter="checkerboard(across)">
                                      <p:cBhvr>
                                        <p:cTn id="15" dur="500"/>
                                        <p:tgtEl>
                                          <p:spTgt spid="5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53">
                                            <p:txEl>
                                              <p:pRg st="1" end="1"/>
                                            </p:txEl>
                                          </p:spTgt>
                                        </p:tgtEl>
                                        <p:attrNameLst>
                                          <p:attrName>style.visibility</p:attrName>
                                        </p:attrNameLst>
                                      </p:cBhvr>
                                      <p:to>
                                        <p:strVal val="visible"/>
                                      </p:to>
                                    </p:set>
                                    <p:animEffect transition="in" filter="checkerboard(across)">
                                      <p:cBhvr>
                                        <p:cTn id="20" dur="500"/>
                                        <p:tgtEl>
                                          <p:spTgt spid="5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53">
                                            <p:txEl>
                                              <p:pRg st="2" end="2"/>
                                            </p:txEl>
                                          </p:spTgt>
                                        </p:tgtEl>
                                        <p:attrNameLst>
                                          <p:attrName>style.visibility</p:attrName>
                                        </p:attrNameLst>
                                      </p:cBhvr>
                                      <p:to>
                                        <p:strVal val="visible"/>
                                      </p:to>
                                    </p:set>
                                    <p:animEffect transition="in" filter="checkerboard(across)">
                                      <p:cBhvr>
                                        <p:cTn id="25" dur="500"/>
                                        <p:tgtEl>
                                          <p:spTgt spid="5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53">
                                            <p:txEl>
                                              <p:pRg st="3" end="3"/>
                                            </p:txEl>
                                          </p:spTgt>
                                        </p:tgtEl>
                                        <p:attrNameLst>
                                          <p:attrName>style.visibility</p:attrName>
                                        </p:attrNameLst>
                                      </p:cBhvr>
                                      <p:to>
                                        <p:strVal val="visible"/>
                                      </p:to>
                                    </p:set>
                                    <p:animEffect transition="in" filter="checkerboard(across)">
                                      <p:cBhvr>
                                        <p:cTn id="30" dur="500"/>
                                        <p:tgtEl>
                                          <p:spTgt spid="5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53">
                                            <p:txEl>
                                              <p:pRg st="4" end="4"/>
                                            </p:txEl>
                                          </p:spTgt>
                                        </p:tgtEl>
                                        <p:attrNameLst>
                                          <p:attrName>style.visibility</p:attrName>
                                        </p:attrNameLst>
                                      </p:cBhvr>
                                      <p:to>
                                        <p:strVal val="visible"/>
                                      </p:to>
                                    </p:set>
                                    <p:animEffect transition="in" filter="checkerboard(across)">
                                      <p:cBhvr>
                                        <p:cTn id="35" dur="500"/>
                                        <p:tgtEl>
                                          <p:spTgt spid="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858312" cy="6215106"/>
          </a:xfrm>
        </p:spPr>
        <p:txBody>
          <a:bodyPr>
            <a:normAutofit/>
          </a:bodyPr>
          <a:lstStyle/>
          <a:p>
            <a:r>
              <a:rPr lang="en-GB" sz="2300" dirty="0" smtClean="0"/>
              <a:t>The fragments produced during the reactions can be separated using gel electrophoresis. </a:t>
            </a:r>
          </a:p>
          <a:p>
            <a:r>
              <a:rPr lang="en-GB" sz="2300" dirty="0" smtClean="0"/>
              <a:t>The </a:t>
            </a:r>
            <a:r>
              <a:rPr lang="en-GB" sz="2300" b="1" dirty="0" smtClean="0">
                <a:solidFill>
                  <a:srgbClr val="FF0000"/>
                </a:solidFill>
              </a:rPr>
              <a:t>smallest fragments </a:t>
            </a:r>
            <a:r>
              <a:rPr lang="en-GB" sz="2300" dirty="0" smtClean="0"/>
              <a:t>will move </a:t>
            </a:r>
            <a:r>
              <a:rPr lang="en-GB" sz="2300" b="1" dirty="0" smtClean="0">
                <a:solidFill>
                  <a:srgbClr val="00B050"/>
                </a:solidFill>
              </a:rPr>
              <a:t>furthest</a:t>
            </a:r>
            <a:r>
              <a:rPr lang="en-GB" sz="2300" dirty="0" smtClean="0"/>
              <a:t> along the gel in a </a:t>
            </a:r>
            <a:r>
              <a:rPr lang="en-GB" sz="2300" b="1" dirty="0" smtClean="0">
                <a:solidFill>
                  <a:srgbClr val="0070C0"/>
                </a:solidFill>
              </a:rPr>
              <a:t>fixed period of time</a:t>
            </a:r>
            <a:r>
              <a:rPr lang="en-GB" sz="2300" dirty="0" smtClean="0"/>
              <a:t>.</a:t>
            </a:r>
          </a:p>
          <a:p>
            <a:r>
              <a:rPr lang="en-GB" sz="2300" dirty="0" smtClean="0"/>
              <a:t>Due to being </a:t>
            </a:r>
            <a:r>
              <a:rPr lang="en-GB" sz="2300" b="1" dirty="0" smtClean="0">
                <a:solidFill>
                  <a:schemeClr val="accent6">
                    <a:lumMod val="75000"/>
                  </a:schemeClr>
                </a:solidFill>
              </a:rPr>
              <a:t>radioactively labelled</a:t>
            </a:r>
            <a:r>
              <a:rPr lang="en-GB" sz="2300" dirty="0" smtClean="0"/>
              <a:t>, we can see where the DNA fragments end up, by placing </a:t>
            </a:r>
            <a:r>
              <a:rPr lang="en-GB" sz="2300" b="1" dirty="0" smtClean="0">
                <a:solidFill>
                  <a:srgbClr val="7030A0"/>
                </a:solidFill>
              </a:rPr>
              <a:t>photographic film </a:t>
            </a:r>
            <a:r>
              <a:rPr lang="en-GB" sz="2300" dirty="0" smtClean="0"/>
              <a:t>over the gel, after the run.</a:t>
            </a:r>
            <a:endParaRPr lang="en-GB" sz="2300" dirty="0"/>
          </a:p>
        </p:txBody>
      </p:sp>
      <p:sp>
        <p:nvSpPr>
          <p:cNvPr id="2" name="Title 1"/>
          <p:cNvSpPr>
            <a:spLocks noGrp="1"/>
          </p:cNvSpPr>
          <p:nvPr>
            <p:ph type="title"/>
          </p:nvPr>
        </p:nvSpPr>
        <p:spPr>
          <a:xfrm>
            <a:off x="457200" y="131762"/>
            <a:ext cx="8229600" cy="368280"/>
          </a:xfrm>
        </p:spPr>
        <p:txBody>
          <a:bodyPr>
            <a:noAutofit/>
          </a:bodyPr>
          <a:lstStyle/>
          <a:p>
            <a:r>
              <a:rPr lang="en-GB" sz="3600" dirty="0" smtClean="0"/>
              <a:t>Back to Sanger Sequencing</a:t>
            </a:r>
            <a:endParaRPr lang="en-GB" sz="3600" dirty="0"/>
          </a:p>
        </p:txBody>
      </p:sp>
      <p:sp>
        <p:nvSpPr>
          <p:cNvPr id="6" name="Rectangle 5"/>
          <p:cNvSpPr/>
          <p:nvPr/>
        </p:nvSpPr>
        <p:spPr>
          <a:xfrm>
            <a:off x="500034" y="3714752"/>
            <a:ext cx="8143932" cy="285752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flipH="1" flipV="1">
            <a:off x="500034" y="3429000"/>
            <a:ext cx="357190" cy="4381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flipH="1" flipV="1">
            <a:off x="8286776" y="3429000"/>
            <a:ext cx="357190" cy="4381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flipH="1" flipV="1">
            <a:off x="2143108" y="3429000"/>
            <a:ext cx="714380" cy="4381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flipH="1" flipV="1">
            <a:off x="6286512" y="3429000"/>
            <a:ext cx="714380" cy="4381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flipH="1" flipV="1">
            <a:off x="4286248" y="3429000"/>
            <a:ext cx="714380" cy="43815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928662" y="3143248"/>
            <a:ext cx="1143008" cy="584775"/>
          </a:xfrm>
          <a:prstGeom prst="rect">
            <a:avLst/>
          </a:prstGeom>
          <a:noFill/>
        </p:spPr>
        <p:txBody>
          <a:bodyPr wrap="square" rtlCol="0">
            <a:spAutoFit/>
          </a:bodyPr>
          <a:lstStyle/>
          <a:p>
            <a:pPr algn="ctr"/>
            <a:r>
              <a:rPr lang="en-GB" sz="1600" b="1" dirty="0" smtClean="0">
                <a:solidFill>
                  <a:srgbClr val="FF0000"/>
                </a:solidFill>
              </a:rPr>
              <a:t>Terminator C</a:t>
            </a:r>
            <a:endParaRPr lang="en-GB" sz="1600" b="1" dirty="0">
              <a:solidFill>
                <a:srgbClr val="FF0000"/>
              </a:solidFill>
            </a:endParaRPr>
          </a:p>
        </p:txBody>
      </p:sp>
      <p:sp>
        <p:nvSpPr>
          <p:cNvPr id="13" name="TextBox 12"/>
          <p:cNvSpPr txBox="1"/>
          <p:nvPr/>
        </p:nvSpPr>
        <p:spPr>
          <a:xfrm>
            <a:off x="3071802" y="3143248"/>
            <a:ext cx="1143008" cy="584775"/>
          </a:xfrm>
          <a:prstGeom prst="rect">
            <a:avLst/>
          </a:prstGeom>
          <a:noFill/>
        </p:spPr>
        <p:txBody>
          <a:bodyPr wrap="square" rtlCol="0">
            <a:spAutoFit/>
          </a:bodyPr>
          <a:lstStyle/>
          <a:p>
            <a:pPr algn="ctr"/>
            <a:r>
              <a:rPr lang="en-GB" sz="1600" b="1" dirty="0" smtClean="0">
                <a:solidFill>
                  <a:srgbClr val="00B050"/>
                </a:solidFill>
              </a:rPr>
              <a:t>Terminator A</a:t>
            </a:r>
            <a:endParaRPr lang="en-GB" sz="1600" b="1" dirty="0">
              <a:solidFill>
                <a:srgbClr val="00B050"/>
              </a:solidFill>
            </a:endParaRPr>
          </a:p>
        </p:txBody>
      </p:sp>
      <p:sp>
        <p:nvSpPr>
          <p:cNvPr id="14" name="TextBox 13"/>
          <p:cNvSpPr txBox="1"/>
          <p:nvPr/>
        </p:nvSpPr>
        <p:spPr>
          <a:xfrm>
            <a:off x="5072066" y="3143248"/>
            <a:ext cx="1143008" cy="584775"/>
          </a:xfrm>
          <a:prstGeom prst="rect">
            <a:avLst/>
          </a:prstGeom>
          <a:noFill/>
        </p:spPr>
        <p:txBody>
          <a:bodyPr wrap="square" rtlCol="0">
            <a:spAutoFit/>
          </a:bodyPr>
          <a:lstStyle/>
          <a:p>
            <a:pPr algn="ctr"/>
            <a:r>
              <a:rPr lang="en-GB" sz="1600" b="1" dirty="0" smtClean="0">
                <a:solidFill>
                  <a:srgbClr val="0070C0"/>
                </a:solidFill>
              </a:rPr>
              <a:t>Terminator T</a:t>
            </a:r>
            <a:endParaRPr lang="en-GB" sz="1600" b="1" dirty="0">
              <a:solidFill>
                <a:srgbClr val="0070C0"/>
              </a:solidFill>
            </a:endParaRPr>
          </a:p>
        </p:txBody>
      </p:sp>
      <p:sp>
        <p:nvSpPr>
          <p:cNvPr id="15" name="TextBox 14"/>
          <p:cNvSpPr txBox="1"/>
          <p:nvPr/>
        </p:nvSpPr>
        <p:spPr>
          <a:xfrm>
            <a:off x="7143768" y="3143248"/>
            <a:ext cx="1143008" cy="584775"/>
          </a:xfrm>
          <a:prstGeom prst="rect">
            <a:avLst/>
          </a:prstGeom>
          <a:noFill/>
        </p:spPr>
        <p:txBody>
          <a:bodyPr wrap="square" rtlCol="0">
            <a:spAutoFit/>
          </a:bodyPr>
          <a:lstStyle/>
          <a:p>
            <a:pPr algn="ctr"/>
            <a:r>
              <a:rPr lang="en-GB" sz="1600" b="1" dirty="0" smtClean="0">
                <a:solidFill>
                  <a:schemeClr val="accent6">
                    <a:lumMod val="75000"/>
                  </a:schemeClr>
                </a:solidFill>
              </a:rPr>
              <a:t>Terminator G</a:t>
            </a:r>
            <a:endParaRPr lang="en-GB" sz="1600" b="1" dirty="0">
              <a:solidFill>
                <a:schemeClr val="accent6">
                  <a:lumMod val="75000"/>
                </a:schemeClr>
              </a:solidFill>
            </a:endParaRPr>
          </a:p>
        </p:txBody>
      </p:sp>
      <p:sp>
        <p:nvSpPr>
          <p:cNvPr id="16" name="Rounded Rectangle 15"/>
          <p:cNvSpPr/>
          <p:nvPr/>
        </p:nvSpPr>
        <p:spPr>
          <a:xfrm>
            <a:off x="857224" y="3857628"/>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7" name="Rounded Rectangle 16"/>
          <p:cNvSpPr/>
          <p:nvPr/>
        </p:nvSpPr>
        <p:spPr>
          <a:xfrm>
            <a:off x="5000628" y="6286520"/>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8" name="Rounded Rectangle 17"/>
          <p:cNvSpPr/>
          <p:nvPr/>
        </p:nvSpPr>
        <p:spPr>
          <a:xfrm>
            <a:off x="7000892" y="6000768"/>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9" name="Rounded Rectangle 18"/>
          <p:cNvSpPr/>
          <p:nvPr/>
        </p:nvSpPr>
        <p:spPr>
          <a:xfrm>
            <a:off x="2928926" y="5715016"/>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0" name="Rounded Rectangle 19"/>
          <p:cNvSpPr/>
          <p:nvPr/>
        </p:nvSpPr>
        <p:spPr>
          <a:xfrm>
            <a:off x="857224" y="5429264"/>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1" name="Rounded Rectangle 20"/>
          <p:cNvSpPr/>
          <p:nvPr/>
        </p:nvSpPr>
        <p:spPr>
          <a:xfrm>
            <a:off x="857224" y="5143512"/>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2" name="Rounded Rectangle 21"/>
          <p:cNvSpPr/>
          <p:nvPr/>
        </p:nvSpPr>
        <p:spPr>
          <a:xfrm>
            <a:off x="2928926" y="4857760"/>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3" name="Rounded Rectangle 22"/>
          <p:cNvSpPr/>
          <p:nvPr/>
        </p:nvSpPr>
        <p:spPr>
          <a:xfrm>
            <a:off x="7000892" y="4572008"/>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4" name="Rounded Rectangle 23"/>
          <p:cNvSpPr/>
          <p:nvPr/>
        </p:nvSpPr>
        <p:spPr>
          <a:xfrm>
            <a:off x="2928926" y="4286256"/>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5" name="Rounded Rectangle 24"/>
          <p:cNvSpPr/>
          <p:nvPr/>
        </p:nvSpPr>
        <p:spPr>
          <a:xfrm>
            <a:off x="5000628" y="4000504"/>
            <a:ext cx="1285884" cy="71438"/>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heckerboard(across)">
                                      <p:cBhvr>
                                        <p:cTn id="25" dur="500"/>
                                        <p:tgtEl>
                                          <p:spTgt spid="7"/>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heckerboard(across)">
                                      <p:cBhvr>
                                        <p:cTn id="28" dur="500"/>
                                        <p:tgtEl>
                                          <p:spTgt spid="8"/>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heckerboard(across)">
                                      <p:cBhvr>
                                        <p:cTn id="31" dur="500"/>
                                        <p:tgtEl>
                                          <p:spTgt spid="9"/>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heckerboard(across)">
                                      <p:cBhvr>
                                        <p:cTn id="34" dur="500"/>
                                        <p:tgtEl>
                                          <p:spTgt spid="10"/>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heckerboard(across)">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heckerboard(across)">
                                      <p:cBhvr>
                                        <p:cTn id="42" dur="500"/>
                                        <p:tgtEl>
                                          <p:spTgt spid="12"/>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checkerboard(across)">
                                      <p:cBhvr>
                                        <p:cTn id="45" dur="500"/>
                                        <p:tgtEl>
                                          <p:spTgt spid="13"/>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checkerboard(across)">
                                      <p:cBhvr>
                                        <p:cTn id="48" dur="500"/>
                                        <p:tgtEl>
                                          <p:spTgt spid="14"/>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checkerboard(across)">
                                      <p:cBhvr>
                                        <p:cTn id="51" dur="5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checkerboard(across)">
                                      <p:cBhvr>
                                        <p:cTn id="56" dur="500"/>
                                        <p:tgtEl>
                                          <p:spTgt spid="16"/>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checkerboard(across)">
                                      <p:cBhvr>
                                        <p:cTn id="59" dur="500"/>
                                        <p:tgtEl>
                                          <p:spTgt spid="17"/>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checkerboard(across)">
                                      <p:cBhvr>
                                        <p:cTn id="62" dur="500"/>
                                        <p:tgtEl>
                                          <p:spTgt spid="18"/>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checkerboard(across)">
                                      <p:cBhvr>
                                        <p:cTn id="65" dur="500"/>
                                        <p:tgtEl>
                                          <p:spTgt spid="19"/>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checkerboard(across)">
                                      <p:cBhvr>
                                        <p:cTn id="68" dur="500"/>
                                        <p:tgtEl>
                                          <p:spTgt spid="20"/>
                                        </p:tgtEl>
                                      </p:cBhvr>
                                    </p:animEffect>
                                  </p:childTnLst>
                                </p:cTn>
                              </p:par>
                              <p:par>
                                <p:cTn id="69" presetID="5" presetClass="entr" presetSubtype="1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checkerboard(across)">
                                      <p:cBhvr>
                                        <p:cTn id="71" dur="500"/>
                                        <p:tgtEl>
                                          <p:spTgt spid="21"/>
                                        </p:tgtEl>
                                      </p:cBhvr>
                                    </p:animEffect>
                                  </p:childTnLst>
                                </p:cTn>
                              </p:par>
                              <p:par>
                                <p:cTn id="72" presetID="5" presetClass="entr" presetSubtype="10"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checkerboard(across)">
                                      <p:cBhvr>
                                        <p:cTn id="74" dur="500"/>
                                        <p:tgtEl>
                                          <p:spTgt spid="22"/>
                                        </p:tgtEl>
                                      </p:cBhvr>
                                    </p:animEffect>
                                  </p:childTnLst>
                                </p:cTn>
                              </p:par>
                              <p:par>
                                <p:cTn id="75" presetID="5" presetClass="entr" presetSubtype="10"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checkerboard(across)">
                                      <p:cBhvr>
                                        <p:cTn id="77" dur="500"/>
                                        <p:tgtEl>
                                          <p:spTgt spid="23"/>
                                        </p:tgtEl>
                                      </p:cBhvr>
                                    </p:animEffect>
                                  </p:childTnLst>
                                </p:cTn>
                              </p:par>
                              <p:par>
                                <p:cTn id="78" presetID="5" presetClass="entr" presetSubtype="10"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checkerboard(across)">
                                      <p:cBhvr>
                                        <p:cTn id="80" dur="500"/>
                                        <p:tgtEl>
                                          <p:spTgt spid="24"/>
                                        </p:tgtEl>
                                      </p:cBhvr>
                                    </p:animEffect>
                                  </p:childTnLst>
                                </p:cTn>
                              </p:par>
                              <p:par>
                                <p:cTn id="81" presetID="5" presetClass="entr" presetSubtype="10" fill="hold" grpId="0" nodeType="with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checkerboard(across)">
                                      <p:cBhvr>
                                        <p:cTn id="8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p:bldP spid="13" grpId="0"/>
      <p:bldP spid="14" grpId="0"/>
      <p:bldP spid="15" grpId="0"/>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858312" cy="6215106"/>
          </a:xfrm>
        </p:spPr>
        <p:txBody>
          <a:bodyPr>
            <a:normAutofit/>
          </a:bodyPr>
          <a:lstStyle/>
          <a:p>
            <a:r>
              <a:rPr lang="en-GB" sz="2500" dirty="0" smtClean="0"/>
              <a:t>Nowadays, DNA sequencing is </a:t>
            </a:r>
            <a:r>
              <a:rPr lang="en-GB" sz="2500" b="1" dirty="0" smtClean="0">
                <a:solidFill>
                  <a:srgbClr val="FF0000"/>
                </a:solidFill>
              </a:rPr>
              <a:t>automated</a:t>
            </a:r>
            <a:r>
              <a:rPr lang="en-GB" sz="2500" dirty="0" smtClean="0"/>
              <a:t>, using computers.</a:t>
            </a:r>
          </a:p>
          <a:p>
            <a:r>
              <a:rPr lang="en-GB" sz="2500" dirty="0" smtClean="0"/>
              <a:t>Nucleotides are fluorescently labelled with </a:t>
            </a:r>
            <a:r>
              <a:rPr lang="en-GB" sz="2500" b="1" dirty="0" smtClean="0">
                <a:solidFill>
                  <a:srgbClr val="0070C0"/>
                </a:solidFill>
              </a:rPr>
              <a:t>dyes</a:t>
            </a:r>
            <a:r>
              <a:rPr lang="en-GB" sz="2500" dirty="0" smtClean="0"/>
              <a:t>.</a:t>
            </a:r>
          </a:p>
          <a:p>
            <a:r>
              <a:rPr lang="en-GB" sz="2500" dirty="0" smtClean="0"/>
              <a:t>Everything occurs in only a </a:t>
            </a:r>
            <a:r>
              <a:rPr lang="en-GB" sz="2500" b="1" dirty="0" smtClean="0">
                <a:solidFill>
                  <a:srgbClr val="00B050"/>
                </a:solidFill>
              </a:rPr>
              <a:t>single tube</a:t>
            </a:r>
            <a:r>
              <a:rPr lang="en-GB" sz="2500" dirty="0" smtClean="0"/>
              <a:t>.</a:t>
            </a:r>
          </a:p>
          <a:p>
            <a:r>
              <a:rPr lang="en-GB" sz="2500" dirty="0" smtClean="0"/>
              <a:t>And the separation can occur in </a:t>
            </a:r>
            <a:r>
              <a:rPr lang="en-GB" sz="2500" b="1" dirty="0" smtClean="0">
                <a:solidFill>
                  <a:schemeClr val="accent6">
                    <a:lumMod val="75000"/>
                  </a:schemeClr>
                </a:solidFill>
              </a:rPr>
              <a:t>one lane</a:t>
            </a:r>
            <a:r>
              <a:rPr lang="en-GB" sz="2500" dirty="0" smtClean="0">
                <a:solidFill>
                  <a:schemeClr val="accent6">
                    <a:lumMod val="75000"/>
                  </a:schemeClr>
                </a:solidFill>
              </a:rPr>
              <a:t> </a:t>
            </a:r>
            <a:r>
              <a:rPr lang="en-GB" sz="2500" dirty="0" smtClean="0"/>
              <a:t>during gel electrophoresis.</a:t>
            </a:r>
            <a:endParaRPr lang="en-GB" sz="2500" dirty="0"/>
          </a:p>
        </p:txBody>
      </p:sp>
      <p:sp>
        <p:nvSpPr>
          <p:cNvPr id="2" name="Title 1"/>
          <p:cNvSpPr>
            <a:spLocks noGrp="1"/>
          </p:cNvSpPr>
          <p:nvPr>
            <p:ph type="title"/>
          </p:nvPr>
        </p:nvSpPr>
        <p:spPr>
          <a:xfrm>
            <a:off x="457200" y="131762"/>
            <a:ext cx="8229600" cy="368280"/>
          </a:xfrm>
        </p:spPr>
        <p:txBody>
          <a:bodyPr>
            <a:noAutofit/>
          </a:bodyPr>
          <a:lstStyle/>
          <a:p>
            <a:r>
              <a:rPr lang="en-GB" sz="3600" dirty="0" smtClean="0"/>
              <a:t>Automated Sequencing</a:t>
            </a:r>
            <a:endParaRPr lang="en-GB" sz="3600" dirty="0"/>
          </a:p>
        </p:txBody>
      </p:sp>
      <p:pic>
        <p:nvPicPr>
          <p:cNvPr id="26626" name="Picture 2" descr="http://www.hoxfulmonsters.com/wp-content/uploads/2008/11/dna-sequencer.jpg"/>
          <p:cNvPicPr>
            <a:picLocks noChangeAspect="1" noChangeArrowheads="1"/>
          </p:cNvPicPr>
          <p:nvPr/>
        </p:nvPicPr>
        <p:blipFill>
          <a:blip r:embed="rId2"/>
          <a:srcRect/>
          <a:stretch>
            <a:fillRect/>
          </a:stretch>
        </p:blipFill>
        <p:spPr bwMode="auto">
          <a:xfrm>
            <a:off x="785785" y="2857496"/>
            <a:ext cx="2768223" cy="36909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6" name="TextBox 25"/>
          <p:cNvSpPr txBox="1"/>
          <p:nvPr/>
        </p:nvSpPr>
        <p:spPr>
          <a:xfrm>
            <a:off x="4071934" y="3214686"/>
            <a:ext cx="4500594" cy="954107"/>
          </a:xfrm>
          <a:prstGeom prst="rect">
            <a:avLst/>
          </a:prstGeom>
          <a:noFill/>
        </p:spPr>
        <p:txBody>
          <a:bodyPr wrap="square" rtlCol="0">
            <a:spAutoFit/>
          </a:bodyPr>
          <a:lstStyle/>
          <a:p>
            <a:pPr algn="ctr"/>
            <a:r>
              <a:rPr lang="en-GB" sz="2800" dirty="0" smtClean="0">
                <a:sym typeface="Wingdings" pitchFamily="2" charset="2"/>
              </a:rPr>
              <a:t> Equipment used during the Human Genome Project. </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6626"/>
                                        </p:tgtEl>
                                        <p:attrNameLst>
                                          <p:attrName>style.visibility</p:attrName>
                                        </p:attrNameLst>
                                      </p:cBhvr>
                                      <p:to>
                                        <p:strVal val="visible"/>
                                      </p:to>
                                    </p:set>
                                    <p:animEffect transition="in" filter="checkerboard(across)">
                                      <p:cBhvr>
                                        <p:cTn id="27" dur="500"/>
                                        <p:tgtEl>
                                          <p:spTgt spid="26626"/>
                                        </p:tgtEl>
                                      </p:cBhvr>
                                    </p:animEffect>
                                  </p:childTnLst>
                                </p:cTn>
                              </p:par>
                              <p:par>
                                <p:cTn id="28" presetID="5" presetClass="entr" presetSubtype="10" fill="hold" nodeType="withEffect">
                                  <p:stCondLst>
                                    <p:cond delay="0"/>
                                  </p:stCondLst>
                                  <p:childTnLst>
                                    <p:set>
                                      <p:cBhvr>
                                        <p:cTn id="29" dur="1" fill="hold">
                                          <p:stCondLst>
                                            <p:cond delay="0"/>
                                          </p:stCondLst>
                                        </p:cTn>
                                        <p:tgtEl>
                                          <p:spTgt spid="26626"/>
                                        </p:tgtEl>
                                        <p:attrNameLst>
                                          <p:attrName>style.visibility</p:attrName>
                                        </p:attrNameLst>
                                      </p:cBhvr>
                                      <p:to>
                                        <p:strVal val="visible"/>
                                      </p:to>
                                    </p:set>
                                    <p:animEffect transition="in" filter="checkerboard(across)">
                                      <p:cBhvr>
                                        <p:cTn id="30" dur="500"/>
                                        <p:tgtEl>
                                          <p:spTgt spid="26626"/>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checkerboard(across)">
                                      <p:cBhvr>
                                        <p:cTn id="3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Flash Video</a:t>
            </a:r>
            <a:endParaRPr lang="en-GB" dirty="0"/>
          </a:p>
        </p:txBody>
      </p:sp>
      <p:sp>
        <p:nvSpPr>
          <p:cNvPr id="5" name="Subtitle 4"/>
          <p:cNvSpPr>
            <a:spLocks noGrp="1"/>
          </p:cNvSpPr>
          <p:nvPr>
            <p:ph type="subTitle" idx="1"/>
          </p:nvPr>
        </p:nvSpPr>
        <p:spPr/>
        <p:txBody>
          <a:bodyPr>
            <a:normAutofit fontScale="92500" lnSpcReduction="10000"/>
          </a:bodyPr>
          <a:lstStyle/>
          <a:p>
            <a:r>
              <a:rPr lang="en-GB" smtClean="0">
                <a:hlinkClick r:id="rId2"/>
              </a:rPr>
              <a:t>http://smcg.ccg.unam.mx/enp-unam/03-EstructuraDelGenoma/animaciones/secuencia.swf</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r>
              <a:rPr lang="en-GB" dirty="0" smtClean="0"/>
              <a:t>Recap how DNA probes and DNA hybridisation is used to locate specific genes.</a:t>
            </a:r>
          </a:p>
          <a:p>
            <a:endParaRPr lang="en-GB" dirty="0"/>
          </a:p>
          <a:p>
            <a:r>
              <a:rPr lang="en-GB" dirty="0" smtClean="0"/>
              <a:t>Learn how the exact order of nucleotides on a strand of DNA can be determined.</a:t>
            </a:r>
          </a:p>
          <a:p>
            <a:endParaRPr lang="en-GB" dirty="0"/>
          </a:p>
          <a:p>
            <a:r>
              <a:rPr lang="en-GB" dirty="0" smtClean="0"/>
              <a:t>Learn how restriction mapping can be used to determine nucleotide sequences.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p:cNvCxnSpPr/>
          <p:nvPr/>
        </p:nvCxnSpPr>
        <p:spPr>
          <a:xfrm rot="5400000" flipH="1" flipV="1">
            <a:off x="5322099" y="5679297"/>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a:xfrm rot="5400000" flipH="1" flipV="1">
            <a:off x="5535619"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a:xfrm rot="5400000" flipH="1" flipV="1">
            <a:off x="5751521"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a:xfrm rot="5400000" flipH="1" flipV="1">
            <a:off x="5965835"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a:xfrm rot="5400000" flipH="1" flipV="1">
            <a:off x="6180149"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a:xfrm rot="5400000" flipH="1" flipV="1">
            <a:off x="6392875"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a:xfrm rot="5400000" flipH="1" flipV="1">
            <a:off x="6607189"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68" name="Straight Connector 67"/>
          <p:cNvCxnSpPr/>
          <p:nvPr/>
        </p:nvCxnSpPr>
        <p:spPr>
          <a:xfrm rot="5400000" flipH="1" flipV="1">
            <a:off x="6821503"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rot="5400000" flipH="1" flipV="1">
            <a:off x="7037405"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rot="5400000" flipH="1" flipV="1">
            <a:off x="7250131"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71" name="Straight Connector 70"/>
          <p:cNvCxnSpPr/>
          <p:nvPr/>
        </p:nvCxnSpPr>
        <p:spPr>
          <a:xfrm rot="5400000" flipH="1" flipV="1">
            <a:off x="7464444"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72" name="Straight Connector 71"/>
          <p:cNvCxnSpPr/>
          <p:nvPr/>
        </p:nvCxnSpPr>
        <p:spPr>
          <a:xfrm rot="5400000" flipH="1" flipV="1">
            <a:off x="7678758"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73" name="Straight Connector 72"/>
          <p:cNvCxnSpPr/>
          <p:nvPr/>
        </p:nvCxnSpPr>
        <p:spPr>
          <a:xfrm rot="5400000" flipH="1" flipV="1">
            <a:off x="7893072"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74" name="Straight Connector 73"/>
          <p:cNvCxnSpPr/>
          <p:nvPr/>
        </p:nvCxnSpPr>
        <p:spPr>
          <a:xfrm rot="5400000" flipH="1" flipV="1">
            <a:off x="8107386" y="5678503"/>
            <a:ext cx="214314" cy="1588"/>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rot="5400000" flipH="1" flipV="1">
            <a:off x="821505" y="5607859"/>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1035025"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1249339"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1463653"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1677967"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1892281"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2106595"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2320909"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2535223"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2749537"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2963851"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3178165"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3392479"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3606793" y="560706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131762"/>
            <a:ext cx="8229600" cy="368280"/>
          </a:xfrm>
        </p:spPr>
        <p:txBody>
          <a:bodyPr>
            <a:noAutofit/>
          </a:bodyPr>
          <a:lstStyle/>
          <a:p>
            <a:r>
              <a:rPr lang="en-GB" sz="3600" dirty="0" smtClean="0"/>
              <a:t>DNA Probes</a:t>
            </a:r>
            <a:endParaRPr lang="en-GB" sz="3600" dirty="0"/>
          </a:p>
        </p:txBody>
      </p:sp>
      <p:sp>
        <p:nvSpPr>
          <p:cNvPr id="3" name="Content Placeholder 2"/>
          <p:cNvSpPr>
            <a:spLocks noGrp="1"/>
          </p:cNvSpPr>
          <p:nvPr>
            <p:ph idx="1"/>
          </p:nvPr>
        </p:nvSpPr>
        <p:spPr>
          <a:xfrm>
            <a:off x="142844" y="500042"/>
            <a:ext cx="8858312" cy="6215106"/>
          </a:xfrm>
        </p:spPr>
        <p:txBody>
          <a:bodyPr>
            <a:normAutofit/>
          </a:bodyPr>
          <a:lstStyle/>
          <a:p>
            <a:r>
              <a:rPr lang="en-GB" sz="2600" dirty="0" smtClean="0"/>
              <a:t>DNA probes are </a:t>
            </a:r>
            <a:r>
              <a:rPr lang="en-GB" sz="2600" b="1" dirty="0" smtClean="0">
                <a:solidFill>
                  <a:srgbClr val="FF0000"/>
                </a:solidFill>
              </a:rPr>
              <a:t>simple</a:t>
            </a:r>
            <a:r>
              <a:rPr lang="en-GB" sz="2600" dirty="0" smtClean="0"/>
              <a:t>, </a:t>
            </a:r>
            <a:r>
              <a:rPr lang="en-GB" sz="2600" b="1" dirty="0" smtClean="0">
                <a:solidFill>
                  <a:srgbClr val="00B050"/>
                </a:solidFill>
              </a:rPr>
              <a:t>short</a:t>
            </a:r>
            <a:r>
              <a:rPr lang="en-GB" sz="2600" b="1" dirty="0" smtClean="0"/>
              <a:t> </a:t>
            </a:r>
            <a:r>
              <a:rPr lang="en-GB" sz="2600" dirty="0" smtClean="0"/>
              <a:t>and </a:t>
            </a:r>
            <a:r>
              <a:rPr lang="en-GB" sz="2600" b="1" dirty="0" smtClean="0">
                <a:solidFill>
                  <a:srgbClr val="0070C0"/>
                </a:solidFill>
              </a:rPr>
              <a:t>single-stranded</a:t>
            </a:r>
            <a:r>
              <a:rPr lang="en-GB" sz="2600" dirty="0" smtClean="0"/>
              <a:t> sections of DNA.</a:t>
            </a:r>
          </a:p>
          <a:p>
            <a:r>
              <a:rPr lang="en-GB" sz="2600" dirty="0" smtClean="0"/>
              <a:t>They will </a:t>
            </a:r>
            <a:r>
              <a:rPr lang="en-GB" sz="2600" b="1" dirty="0" smtClean="0">
                <a:solidFill>
                  <a:srgbClr val="7030A0"/>
                </a:solidFill>
              </a:rPr>
              <a:t>bind</a:t>
            </a:r>
            <a:r>
              <a:rPr lang="en-GB" sz="2600" dirty="0" smtClean="0">
                <a:solidFill>
                  <a:srgbClr val="7030A0"/>
                </a:solidFill>
              </a:rPr>
              <a:t> </a:t>
            </a:r>
            <a:r>
              <a:rPr lang="en-GB" sz="2600" dirty="0" smtClean="0"/>
              <a:t>to </a:t>
            </a:r>
            <a:r>
              <a:rPr lang="en-GB" sz="2600" b="1" dirty="0" smtClean="0">
                <a:solidFill>
                  <a:schemeClr val="accent6">
                    <a:lumMod val="75000"/>
                  </a:schemeClr>
                </a:solidFill>
              </a:rPr>
              <a:t>complementary sections</a:t>
            </a:r>
            <a:r>
              <a:rPr lang="en-GB" sz="2600" dirty="0" smtClean="0">
                <a:solidFill>
                  <a:schemeClr val="accent6">
                    <a:lumMod val="75000"/>
                  </a:schemeClr>
                </a:solidFill>
              </a:rPr>
              <a:t> </a:t>
            </a:r>
            <a:r>
              <a:rPr lang="en-GB" sz="2600" dirty="0" smtClean="0"/>
              <a:t>of other DNA strands.</a:t>
            </a:r>
          </a:p>
          <a:p>
            <a:r>
              <a:rPr lang="en-GB" sz="2600" dirty="0" smtClean="0"/>
              <a:t>Due to being </a:t>
            </a:r>
            <a:r>
              <a:rPr lang="en-GB" sz="2600" b="1" dirty="0" smtClean="0">
                <a:solidFill>
                  <a:srgbClr val="FF0000"/>
                </a:solidFill>
              </a:rPr>
              <a:t>labelled in some way</a:t>
            </a:r>
            <a:r>
              <a:rPr lang="en-GB" sz="2600" dirty="0" smtClean="0"/>
              <a:t>, they make this ‘other DNA’ </a:t>
            </a:r>
            <a:r>
              <a:rPr lang="en-GB" sz="2600" b="1" dirty="0" smtClean="0">
                <a:solidFill>
                  <a:srgbClr val="00B050"/>
                </a:solidFill>
              </a:rPr>
              <a:t>easily identifiable</a:t>
            </a:r>
            <a:r>
              <a:rPr lang="en-GB" sz="2600" dirty="0" smtClean="0"/>
              <a:t>.</a:t>
            </a:r>
            <a:endParaRPr lang="en-GB" sz="2600" dirty="0"/>
          </a:p>
        </p:txBody>
      </p:sp>
      <p:cxnSp>
        <p:nvCxnSpPr>
          <p:cNvPr id="5" name="Straight Connector 4"/>
          <p:cNvCxnSpPr/>
          <p:nvPr/>
        </p:nvCxnSpPr>
        <p:spPr>
          <a:xfrm>
            <a:off x="785786" y="5715016"/>
            <a:ext cx="3071834" cy="1588"/>
          </a:xfrm>
          <a:prstGeom prst="line">
            <a:avLst/>
          </a:prstGeom>
          <a:ln w="142875">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928662" y="3643314"/>
            <a:ext cx="2857520" cy="369332"/>
          </a:xfrm>
          <a:prstGeom prst="rect">
            <a:avLst/>
          </a:prstGeom>
          <a:noFill/>
        </p:spPr>
        <p:txBody>
          <a:bodyPr wrap="square" rtlCol="0">
            <a:spAutoFit/>
          </a:bodyPr>
          <a:lstStyle/>
          <a:p>
            <a:pPr algn="ctr"/>
            <a:r>
              <a:rPr lang="en-GB" dirty="0" smtClean="0"/>
              <a:t>Labelling with </a:t>
            </a:r>
            <a:r>
              <a:rPr lang="en-GB" b="1" dirty="0" smtClean="0"/>
              <a:t>radioactivity</a:t>
            </a:r>
            <a:endParaRPr lang="en-GB" dirty="0"/>
          </a:p>
        </p:txBody>
      </p:sp>
      <p:grpSp>
        <p:nvGrpSpPr>
          <p:cNvPr id="47" name="Group 46"/>
          <p:cNvGrpSpPr/>
          <p:nvPr/>
        </p:nvGrpSpPr>
        <p:grpSpPr>
          <a:xfrm>
            <a:off x="-928726" y="3929066"/>
            <a:ext cx="785818" cy="215902"/>
            <a:chOff x="-785818" y="4000504"/>
            <a:chExt cx="785818" cy="215902"/>
          </a:xfrm>
        </p:grpSpPr>
        <p:cxnSp>
          <p:nvCxnSpPr>
            <p:cNvPr id="41" name="Straight Connector 40"/>
            <p:cNvCxnSpPr/>
            <p:nvPr/>
          </p:nvCxnSpPr>
          <p:spPr>
            <a:xfrm rot="5400000" flipH="1" flipV="1">
              <a:off x="-820743" y="410845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606429" y="410845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392115" y="410845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177801" y="410845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85818" y="4000504"/>
              <a:ext cx="785818" cy="1588"/>
            </a:xfrm>
            <a:prstGeom prst="line">
              <a:avLst/>
            </a:prstGeom>
            <a:ln w="142875">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48" name="Rounded Rectangle 47"/>
          <p:cNvSpPr/>
          <p:nvPr/>
        </p:nvSpPr>
        <p:spPr>
          <a:xfrm>
            <a:off x="428596" y="4429132"/>
            <a:ext cx="3786214" cy="1714512"/>
          </a:xfrm>
          <a:prstGeom prst="roundRect">
            <a:avLst/>
          </a:prstGeom>
          <a:solidFill>
            <a:schemeClr val="bg1">
              <a:lumMod val="5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p:cNvSpPr/>
          <p:nvPr/>
        </p:nvSpPr>
        <p:spPr>
          <a:xfrm>
            <a:off x="1928794" y="5214950"/>
            <a:ext cx="1357322" cy="35719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1" name="Straight Connector 50"/>
          <p:cNvCxnSpPr/>
          <p:nvPr/>
        </p:nvCxnSpPr>
        <p:spPr>
          <a:xfrm rot="5400000">
            <a:off x="2964645" y="4893479"/>
            <a:ext cx="3214710" cy="1588"/>
          </a:xfrm>
          <a:prstGeom prst="line">
            <a:avLst/>
          </a:prstGeom>
          <a:effectLst>
            <a:outerShdw blurRad="50800" dist="38100" dir="18900000" algn="bl" rotWithShape="0">
              <a:prstClr val="black">
                <a:alpha val="40000"/>
              </a:prstClr>
            </a:outerShdw>
          </a:effectLst>
        </p:spPr>
        <p:style>
          <a:lnRef idx="3">
            <a:schemeClr val="dk1"/>
          </a:lnRef>
          <a:fillRef idx="0">
            <a:schemeClr val="dk1"/>
          </a:fillRef>
          <a:effectRef idx="2">
            <a:schemeClr val="dk1"/>
          </a:effectRef>
          <a:fontRef idx="minor">
            <a:schemeClr val="tx1"/>
          </a:fontRef>
        </p:style>
      </p:cxnSp>
      <p:sp>
        <p:nvSpPr>
          <p:cNvPr id="52" name="TextBox 51"/>
          <p:cNvSpPr txBox="1"/>
          <p:nvPr/>
        </p:nvSpPr>
        <p:spPr>
          <a:xfrm>
            <a:off x="5429256" y="3643314"/>
            <a:ext cx="2786082" cy="369332"/>
          </a:xfrm>
          <a:prstGeom prst="rect">
            <a:avLst/>
          </a:prstGeom>
          <a:noFill/>
        </p:spPr>
        <p:txBody>
          <a:bodyPr wrap="square" rtlCol="0">
            <a:spAutoFit/>
          </a:bodyPr>
          <a:lstStyle/>
          <a:p>
            <a:pPr algn="ctr"/>
            <a:r>
              <a:rPr lang="en-GB" dirty="0" smtClean="0"/>
              <a:t>Labelling with </a:t>
            </a:r>
            <a:r>
              <a:rPr lang="en-GB" b="1" dirty="0" smtClean="0"/>
              <a:t>fluorescence</a:t>
            </a:r>
            <a:endParaRPr lang="en-GB" dirty="0"/>
          </a:p>
        </p:txBody>
      </p:sp>
      <p:cxnSp>
        <p:nvCxnSpPr>
          <p:cNvPr id="54" name="Straight Connector 53"/>
          <p:cNvCxnSpPr/>
          <p:nvPr/>
        </p:nvCxnSpPr>
        <p:spPr>
          <a:xfrm>
            <a:off x="5357818" y="5786454"/>
            <a:ext cx="2928958" cy="1588"/>
          </a:xfrm>
          <a:prstGeom prst="line">
            <a:avLst/>
          </a:prstGeom>
          <a:ln w="146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1" name="Group 80"/>
          <p:cNvGrpSpPr/>
          <p:nvPr/>
        </p:nvGrpSpPr>
        <p:grpSpPr>
          <a:xfrm>
            <a:off x="7000892" y="4500570"/>
            <a:ext cx="785818" cy="214314"/>
            <a:chOff x="7000892" y="4500570"/>
            <a:chExt cx="785818" cy="214314"/>
          </a:xfrm>
        </p:grpSpPr>
        <p:cxnSp>
          <p:nvCxnSpPr>
            <p:cNvPr id="77" name="Straight Connector 76"/>
            <p:cNvCxnSpPr/>
            <p:nvPr/>
          </p:nvCxnSpPr>
          <p:spPr>
            <a:xfrm rot="5400000" flipH="1" flipV="1">
              <a:off x="6973903" y="4606933"/>
              <a:ext cx="214314" cy="1588"/>
            </a:xfrm>
            <a:prstGeom prst="line">
              <a:avLst/>
            </a:prstGeom>
            <a:effectLst>
              <a:glow rad="228600">
                <a:srgbClr val="00B050">
                  <a:alpha val="40000"/>
                </a:srgb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cxnSp>
          <p:nvCxnSpPr>
            <p:cNvPr id="78" name="Straight Connector 77"/>
            <p:cNvCxnSpPr/>
            <p:nvPr/>
          </p:nvCxnSpPr>
          <p:spPr>
            <a:xfrm rot="5400000" flipH="1" flipV="1">
              <a:off x="7189805" y="4606933"/>
              <a:ext cx="214314" cy="1588"/>
            </a:xfrm>
            <a:prstGeom prst="line">
              <a:avLst/>
            </a:prstGeom>
            <a:effectLst>
              <a:glow rad="228600">
                <a:srgbClr val="00B050">
                  <a:alpha val="40000"/>
                </a:srgb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cxnSp>
          <p:nvCxnSpPr>
            <p:cNvPr id="79" name="Straight Connector 78"/>
            <p:cNvCxnSpPr/>
            <p:nvPr/>
          </p:nvCxnSpPr>
          <p:spPr>
            <a:xfrm rot="5400000" flipH="1" flipV="1">
              <a:off x="7402531" y="4606933"/>
              <a:ext cx="214314" cy="1588"/>
            </a:xfrm>
            <a:prstGeom prst="line">
              <a:avLst/>
            </a:prstGeom>
            <a:effectLst>
              <a:glow rad="228600">
                <a:srgbClr val="00B050">
                  <a:alpha val="40000"/>
                </a:srgb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cxnSp>
          <p:nvCxnSpPr>
            <p:cNvPr id="80" name="Straight Connector 79"/>
            <p:cNvCxnSpPr/>
            <p:nvPr/>
          </p:nvCxnSpPr>
          <p:spPr>
            <a:xfrm rot="5400000" flipH="1" flipV="1">
              <a:off x="7616844" y="4606933"/>
              <a:ext cx="214314" cy="1588"/>
            </a:xfrm>
            <a:prstGeom prst="line">
              <a:avLst/>
            </a:prstGeom>
            <a:effectLst>
              <a:glow rad="228600">
                <a:srgbClr val="00B050">
                  <a:alpha val="40000"/>
                </a:srgbClr>
              </a:glow>
              <a:outerShdw blurRad="40000" dist="20000" dir="5400000" rotWithShape="0">
                <a:srgbClr val="000000">
                  <a:alpha val="38000"/>
                </a:srgbClr>
              </a:outerShdw>
            </a:effectLst>
          </p:spPr>
          <p:style>
            <a:lnRef idx="2">
              <a:schemeClr val="dk1"/>
            </a:lnRef>
            <a:fillRef idx="0">
              <a:schemeClr val="dk1"/>
            </a:fillRef>
            <a:effectRef idx="1">
              <a:schemeClr val="dk1"/>
            </a:effectRef>
            <a:fontRef idx="minor">
              <a:schemeClr val="tx1"/>
            </a:fontRef>
          </p:style>
        </p:cxnSp>
        <p:cxnSp>
          <p:nvCxnSpPr>
            <p:cNvPr id="76" name="Straight Connector 75"/>
            <p:cNvCxnSpPr/>
            <p:nvPr/>
          </p:nvCxnSpPr>
          <p:spPr>
            <a:xfrm>
              <a:off x="7000892" y="4500570"/>
              <a:ext cx="785818" cy="1588"/>
            </a:xfrm>
            <a:prstGeom prst="line">
              <a:avLst/>
            </a:prstGeom>
            <a:ln w="133350"/>
            <a:effectLst>
              <a:glow rad="228600">
                <a:srgbClr val="00B050">
                  <a:alpha val="40000"/>
                </a:srgbClr>
              </a:glow>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checkerboard(across)">
                                      <p:cBhvr>
                                        <p:cTn id="17" dur="500"/>
                                        <p:tgtEl>
                                          <p:spTgt spid="18"/>
                                        </p:tgtEl>
                                      </p:cBhvr>
                                    </p:animEffect>
                                  </p:childTnLst>
                                </p:cTn>
                              </p:par>
                              <p:par>
                                <p:cTn id="18" presetID="5" presetClass="entr" presetSubtype="10" fill="hold"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checkerboard(across)">
                                      <p:cBhvr>
                                        <p:cTn id="20" dur="500"/>
                                        <p:tgtEl>
                                          <p:spTgt spid="19"/>
                                        </p:tgtEl>
                                      </p:cBhvr>
                                    </p:animEffect>
                                  </p:childTnLst>
                                </p:cTn>
                              </p:par>
                              <p:par>
                                <p:cTn id="21" presetID="5" presetClass="entr" presetSubtype="1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checkerboard(across)">
                                      <p:cBhvr>
                                        <p:cTn id="23" dur="500"/>
                                        <p:tgtEl>
                                          <p:spTgt spid="20"/>
                                        </p:tgtEl>
                                      </p:cBhvr>
                                    </p:animEffect>
                                  </p:childTnLst>
                                </p:cTn>
                              </p:par>
                              <p:par>
                                <p:cTn id="24" presetID="5" presetClass="entr" presetSubtype="1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checkerboard(across)">
                                      <p:cBhvr>
                                        <p:cTn id="26" dur="500"/>
                                        <p:tgtEl>
                                          <p:spTgt spid="21"/>
                                        </p:tgtEl>
                                      </p:cBhvr>
                                    </p:animEffect>
                                  </p:childTnLst>
                                </p:cTn>
                              </p:par>
                              <p:par>
                                <p:cTn id="27" presetID="5" presetClass="entr" presetSubtype="1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checkerboard(across)">
                                      <p:cBhvr>
                                        <p:cTn id="29" dur="500"/>
                                        <p:tgtEl>
                                          <p:spTgt spid="22"/>
                                        </p:tgtEl>
                                      </p:cBhvr>
                                    </p:animEffect>
                                  </p:childTnLst>
                                </p:cTn>
                              </p:par>
                              <p:par>
                                <p:cTn id="30" presetID="5" presetClass="entr" presetSubtype="1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checkerboard(across)">
                                      <p:cBhvr>
                                        <p:cTn id="32" dur="500"/>
                                        <p:tgtEl>
                                          <p:spTgt spid="23"/>
                                        </p:tgtEl>
                                      </p:cBhvr>
                                    </p:animEffect>
                                  </p:childTnLst>
                                </p:cTn>
                              </p:par>
                              <p:par>
                                <p:cTn id="33" presetID="5" presetClass="entr" presetSubtype="1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checkerboard(across)">
                                      <p:cBhvr>
                                        <p:cTn id="35" dur="500"/>
                                        <p:tgtEl>
                                          <p:spTgt spid="24"/>
                                        </p:tgtEl>
                                      </p:cBhvr>
                                    </p:animEffect>
                                  </p:childTnLst>
                                </p:cTn>
                              </p:par>
                              <p:par>
                                <p:cTn id="36" presetID="5" presetClass="entr" presetSubtype="10"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checkerboard(across)">
                                      <p:cBhvr>
                                        <p:cTn id="38" dur="500"/>
                                        <p:tgtEl>
                                          <p:spTgt spid="25"/>
                                        </p:tgtEl>
                                      </p:cBhvr>
                                    </p:animEffect>
                                  </p:childTnLst>
                                </p:cTn>
                              </p:par>
                              <p:par>
                                <p:cTn id="39" presetID="5" presetClass="entr" presetSubtype="1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checkerboard(across)">
                                      <p:cBhvr>
                                        <p:cTn id="41" dur="500"/>
                                        <p:tgtEl>
                                          <p:spTgt spid="26"/>
                                        </p:tgtEl>
                                      </p:cBhvr>
                                    </p:animEffect>
                                  </p:childTnLst>
                                </p:cTn>
                              </p:par>
                              <p:par>
                                <p:cTn id="42" presetID="5" presetClass="entr" presetSubtype="10" fill="hold"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checkerboard(across)">
                                      <p:cBhvr>
                                        <p:cTn id="44" dur="500"/>
                                        <p:tgtEl>
                                          <p:spTgt spid="27"/>
                                        </p:tgtEl>
                                      </p:cBhvr>
                                    </p:animEffect>
                                  </p:childTnLst>
                                </p:cTn>
                              </p:par>
                              <p:par>
                                <p:cTn id="45" presetID="5" presetClass="entr" presetSubtype="1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checkerboard(across)">
                                      <p:cBhvr>
                                        <p:cTn id="47" dur="500"/>
                                        <p:tgtEl>
                                          <p:spTgt spid="28"/>
                                        </p:tgtEl>
                                      </p:cBhvr>
                                    </p:animEffect>
                                  </p:childTnLst>
                                </p:cTn>
                              </p:par>
                              <p:par>
                                <p:cTn id="48" presetID="5" presetClass="entr" presetSubtype="10" fill="hold"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checkerboard(across)">
                                      <p:cBhvr>
                                        <p:cTn id="50" dur="500"/>
                                        <p:tgtEl>
                                          <p:spTgt spid="29"/>
                                        </p:tgtEl>
                                      </p:cBhvr>
                                    </p:animEffect>
                                  </p:childTnLst>
                                </p:cTn>
                              </p:par>
                              <p:par>
                                <p:cTn id="51" presetID="5" presetClass="entr" presetSubtype="10" fill="hold"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checkerboard(across)">
                                      <p:cBhvr>
                                        <p:cTn id="53" dur="500"/>
                                        <p:tgtEl>
                                          <p:spTgt spid="30"/>
                                        </p:tgtEl>
                                      </p:cBhvr>
                                    </p:animEffect>
                                  </p:childTnLst>
                                </p:cTn>
                              </p:par>
                              <p:par>
                                <p:cTn id="54" presetID="5" presetClass="entr" presetSubtype="10" fill="hold"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checkerboard(across)">
                                      <p:cBhvr>
                                        <p:cTn id="56" dur="500"/>
                                        <p:tgtEl>
                                          <p:spTgt spid="31"/>
                                        </p:tgtEl>
                                      </p:cBhvr>
                                    </p:animEffect>
                                  </p:childTnLst>
                                </p:cTn>
                              </p:par>
                              <p:par>
                                <p:cTn id="57" presetID="5" presetClass="entr" presetSubtype="10" fill="hold"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checkerboard(across)">
                                      <p:cBhvr>
                                        <p:cTn id="59" dur="500"/>
                                        <p:tgtEl>
                                          <p:spTgt spid="5"/>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checkerboard(across)">
                                      <p:cBhvr>
                                        <p:cTn id="62" dur="500"/>
                                        <p:tgtEl>
                                          <p:spTgt spid="33"/>
                                        </p:tgtEl>
                                      </p:cBhvr>
                                    </p:animEffect>
                                  </p:childTnLst>
                                </p:cTn>
                              </p:par>
                            </p:childTnLst>
                          </p:cTn>
                        </p:par>
                      </p:childTnLst>
                    </p:cTn>
                  </p:par>
                  <p:par>
                    <p:cTn id="63" fill="hold">
                      <p:stCondLst>
                        <p:cond delay="indefinite"/>
                      </p:stCondLst>
                      <p:childTnLst>
                        <p:par>
                          <p:cTn id="64" fill="hold">
                            <p:stCondLst>
                              <p:cond delay="0"/>
                            </p:stCondLst>
                            <p:childTnLst>
                              <p:par>
                                <p:cTn id="65" presetID="0" presetClass="path" presetSubtype="0" accel="50000" decel="50000" fill="hold" nodeType="clickEffect">
                                  <p:stCondLst>
                                    <p:cond delay="0"/>
                                  </p:stCondLst>
                                  <p:childTnLst>
                                    <p:animMotion origin="layout" path="M 7.22222E-6 -6.66667E-6 L 0.13525 0.0118 L 0.30296 0.05879 L 0.33386 0.18448 L 0.33681 0.20786 " pathEditMode="relative" ptsTypes="AAAAA">
                                      <p:cBhvr>
                                        <p:cTn id="66" dur="2000" fill="hold"/>
                                        <p:tgtEl>
                                          <p:spTgt spid="47"/>
                                        </p:tgtEl>
                                        <p:attrNameLst>
                                          <p:attrName>ppt_x</p:attrName>
                                          <p:attrName>ppt_y</p:attrName>
                                        </p:attrNameLst>
                                      </p:cBhvr>
                                    </p:animMotion>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0-#ppt_w/2"/>
                                          </p:val>
                                        </p:tav>
                                        <p:tav tm="100000">
                                          <p:val>
                                            <p:strVal val="#ppt_x"/>
                                          </p:val>
                                        </p:tav>
                                      </p:tavLst>
                                    </p:anim>
                                    <p:anim calcmode="lin" valueType="num">
                                      <p:cBhvr additive="base">
                                        <p:cTn id="72" dur="5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fade">
                                      <p:cBhvr>
                                        <p:cTn id="77" dur="2000"/>
                                        <p:tgtEl>
                                          <p:spTgt spid="49"/>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nodeType="click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checkerboard(across)">
                                      <p:cBhvr>
                                        <p:cTn id="82" dur="500"/>
                                        <p:tgtEl>
                                          <p:spTgt spid="51"/>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nodeType="clickEffect">
                                  <p:stCondLst>
                                    <p:cond delay="0"/>
                                  </p:stCondLst>
                                  <p:childTnLst>
                                    <p:set>
                                      <p:cBhvr>
                                        <p:cTn id="86" dur="1" fill="hold">
                                          <p:stCondLst>
                                            <p:cond delay="0"/>
                                          </p:stCondLst>
                                        </p:cTn>
                                        <p:tgtEl>
                                          <p:spTgt spid="56"/>
                                        </p:tgtEl>
                                        <p:attrNameLst>
                                          <p:attrName>style.visibility</p:attrName>
                                        </p:attrNameLst>
                                      </p:cBhvr>
                                      <p:to>
                                        <p:strVal val="visible"/>
                                      </p:to>
                                    </p:set>
                                    <p:animEffect transition="in" filter="checkerboard(across)">
                                      <p:cBhvr>
                                        <p:cTn id="87" dur="500"/>
                                        <p:tgtEl>
                                          <p:spTgt spid="56"/>
                                        </p:tgtEl>
                                      </p:cBhvr>
                                    </p:animEffect>
                                  </p:childTnLst>
                                </p:cTn>
                              </p:par>
                              <p:par>
                                <p:cTn id="88" presetID="5" presetClass="entr" presetSubtype="10" fill="hold" nodeType="withEffect">
                                  <p:stCondLst>
                                    <p:cond delay="0"/>
                                  </p:stCondLst>
                                  <p:childTnLst>
                                    <p:set>
                                      <p:cBhvr>
                                        <p:cTn id="89" dur="1" fill="hold">
                                          <p:stCondLst>
                                            <p:cond delay="0"/>
                                          </p:stCondLst>
                                        </p:cTn>
                                        <p:tgtEl>
                                          <p:spTgt spid="57"/>
                                        </p:tgtEl>
                                        <p:attrNameLst>
                                          <p:attrName>style.visibility</p:attrName>
                                        </p:attrNameLst>
                                      </p:cBhvr>
                                      <p:to>
                                        <p:strVal val="visible"/>
                                      </p:to>
                                    </p:set>
                                    <p:animEffect transition="in" filter="checkerboard(across)">
                                      <p:cBhvr>
                                        <p:cTn id="90" dur="500"/>
                                        <p:tgtEl>
                                          <p:spTgt spid="57"/>
                                        </p:tgtEl>
                                      </p:cBhvr>
                                    </p:animEffect>
                                  </p:childTnLst>
                                </p:cTn>
                              </p:par>
                              <p:par>
                                <p:cTn id="91" presetID="5" presetClass="entr" presetSubtype="10" fill="hold" nodeType="with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checkerboard(across)">
                                      <p:cBhvr>
                                        <p:cTn id="93" dur="500"/>
                                        <p:tgtEl>
                                          <p:spTgt spid="58"/>
                                        </p:tgtEl>
                                      </p:cBhvr>
                                    </p:animEffect>
                                  </p:childTnLst>
                                </p:cTn>
                              </p:par>
                              <p:par>
                                <p:cTn id="94" presetID="5" presetClass="entr" presetSubtype="10" fill="hold" nodeType="with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checkerboard(across)">
                                      <p:cBhvr>
                                        <p:cTn id="96" dur="500"/>
                                        <p:tgtEl>
                                          <p:spTgt spid="59"/>
                                        </p:tgtEl>
                                      </p:cBhvr>
                                    </p:animEffect>
                                  </p:childTnLst>
                                </p:cTn>
                              </p:par>
                              <p:par>
                                <p:cTn id="97" presetID="5" presetClass="entr" presetSubtype="10" fill="hold" nodeType="withEffect">
                                  <p:stCondLst>
                                    <p:cond delay="0"/>
                                  </p:stCondLst>
                                  <p:childTnLst>
                                    <p:set>
                                      <p:cBhvr>
                                        <p:cTn id="98" dur="1" fill="hold">
                                          <p:stCondLst>
                                            <p:cond delay="0"/>
                                          </p:stCondLst>
                                        </p:cTn>
                                        <p:tgtEl>
                                          <p:spTgt spid="60"/>
                                        </p:tgtEl>
                                        <p:attrNameLst>
                                          <p:attrName>style.visibility</p:attrName>
                                        </p:attrNameLst>
                                      </p:cBhvr>
                                      <p:to>
                                        <p:strVal val="visible"/>
                                      </p:to>
                                    </p:set>
                                    <p:animEffect transition="in" filter="checkerboard(across)">
                                      <p:cBhvr>
                                        <p:cTn id="99" dur="500"/>
                                        <p:tgtEl>
                                          <p:spTgt spid="60"/>
                                        </p:tgtEl>
                                      </p:cBhvr>
                                    </p:animEffect>
                                  </p:childTnLst>
                                </p:cTn>
                              </p:par>
                              <p:par>
                                <p:cTn id="100" presetID="5" presetClass="entr" presetSubtype="10" fill="hold" nodeType="withEffect">
                                  <p:stCondLst>
                                    <p:cond delay="0"/>
                                  </p:stCondLst>
                                  <p:childTnLst>
                                    <p:set>
                                      <p:cBhvr>
                                        <p:cTn id="101" dur="1" fill="hold">
                                          <p:stCondLst>
                                            <p:cond delay="0"/>
                                          </p:stCondLst>
                                        </p:cTn>
                                        <p:tgtEl>
                                          <p:spTgt spid="66"/>
                                        </p:tgtEl>
                                        <p:attrNameLst>
                                          <p:attrName>style.visibility</p:attrName>
                                        </p:attrNameLst>
                                      </p:cBhvr>
                                      <p:to>
                                        <p:strVal val="visible"/>
                                      </p:to>
                                    </p:set>
                                    <p:animEffect transition="in" filter="checkerboard(across)">
                                      <p:cBhvr>
                                        <p:cTn id="102" dur="500"/>
                                        <p:tgtEl>
                                          <p:spTgt spid="66"/>
                                        </p:tgtEl>
                                      </p:cBhvr>
                                    </p:animEffect>
                                  </p:childTnLst>
                                </p:cTn>
                              </p:par>
                              <p:par>
                                <p:cTn id="103" presetID="5" presetClass="entr" presetSubtype="10" fill="hold" nodeType="withEffect">
                                  <p:stCondLst>
                                    <p:cond delay="0"/>
                                  </p:stCondLst>
                                  <p:childTnLst>
                                    <p:set>
                                      <p:cBhvr>
                                        <p:cTn id="104" dur="1" fill="hold">
                                          <p:stCondLst>
                                            <p:cond delay="0"/>
                                          </p:stCondLst>
                                        </p:cTn>
                                        <p:tgtEl>
                                          <p:spTgt spid="67"/>
                                        </p:tgtEl>
                                        <p:attrNameLst>
                                          <p:attrName>style.visibility</p:attrName>
                                        </p:attrNameLst>
                                      </p:cBhvr>
                                      <p:to>
                                        <p:strVal val="visible"/>
                                      </p:to>
                                    </p:set>
                                    <p:animEffect transition="in" filter="checkerboard(across)">
                                      <p:cBhvr>
                                        <p:cTn id="105" dur="500"/>
                                        <p:tgtEl>
                                          <p:spTgt spid="67"/>
                                        </p:tgtEl>
                                      </p:cBhvr>
                                    </p:animEffect>
                                  </p:childTnLst>
                                </p:cTn>
                              </p:par>
                              <p:par>
                                <p:cTn id="106" presetID="5" presetClass="entr" presetSubtype="10" fill="hold" nodeType="withEffect">
                                  <p:stCondLst>
                                    <p:cond delay="0"/>
                                  </p:stCondLst>
                                  <p:childTnLst>
                                    <p:set>
                                      <p:cBhvr>
                                        <p:cTn id="107" dur="1" fill="hold">
                                          <p:stCondLst>
                                            <p:cond delay="0"/>
                                          </p:stCondLst>
                                        </p:cTn>
                                        <p:tgtEl>
                                          <p:spTgt spid="68"/>
                                        </p:tgtEl>
                                        <p:attrNameLst>
                                          <p:attrName>style.visibility</p:attrName>
                                        </p:attrNameLst>
                                      </p:cBhvr>
                                      <p:to>
                                        <p:strVal val="visible"/>
                                      </p:to>
                                    </p:set>
                                    <p:animEffect transition="in" filter="checkerboard(across)">
                                      <p:cBhvr>
                                        <p:cTn id="108" dur="500"/>
                                        <p:tgtEl>
                                          <p:spTgt spid="68"/>
                                        </p:tgtEl>
                                      </p:cBhvr>
                                    </p:animEffect>
                                  </p:childTnLst>
                                </p:cTn>
                              </p:par>
                              <p:par>
                                <p:cTn id="109" presetID="5" presetClass="entr" presetSubtype="10" fill="hold" nodeType="withEffect">
                                  <p:stCondLst>
                                    <p:cond delay="0"/>
                                  </p:stCondLst>
                                  <p:childTnLst>
                                    <p:set>
                                      <p:cBhvr>
                                        <p:cTn id="110" dur="1" fill="hold">
                                          <p:stCondLst>
                                            <p:cond delay="0"/>
                                          </p:stCondLst>
                                        </p:cTn>
                                        <p:tgtEl>
                                          <p:spTgt spid="69"/>
                                        </p:tgtEl>
                                        <p:attrNameLst>
                                          <p:attrName>style.visibility</p:attrName>
                                        </p:attrNameLst>
                                      </p:cBhvr>
                                      <p:to>
                                        <p:strVal val="visible"/>
                                      </p:to>
                                    </p:set>
                                    <p:animEffect transition="in" filter="checkerboard(across)">
                                      <p:cBhvr>
                                        <p:cTn id="111" dur="500"/>
                                        <p:tgtEl>
                                          <p:spTgt spid="69"/>
                                        </p:tgtEl>
                                      </p:cBhvr>
                                    </p:animEffect>
                                  </p:childTnLst>
                                </p:cTn>
                              </p:par>
                              <p:par>
                                <p:cTn id="112" presetID="5" presetClass="entr" presetSubtype="10" fill="hold" nodeType="with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checkerboard(across)">
                                      <p:cBhvr>
                                        <p:cTn id="114" dur="500"/>
                                        <p:tgtEl>
                                          <p:spTgt spid="70"/>
                                        </p:tgtEl>
                                      </p:cBhvr>
                                    </p:animEffect>
                                  </p:childTnLst>
                                </p:cTn>
                              </p:par>
                              <p:par>
                                <p:cTn id="115" presetID="5" presetClass="entr" presetSubtype="10" fill="hold" nodeType="withEffect">
                                  <p:stCondLst>
                                    <p:cond delay="0"/>
                                  </p:stCondLst>
                                  <p:childTnLst>
                                    <p:set>
                                      <p:cBhvr>
                                        <p:cTn id="116" dur="1" fill="hold">
                                          <p:stCondLst>
                                            <p:cond delay="0"/>
                                          </p:stCondLst>
                                        </p:cTn>
                                        <p:tgtEl>
                                          <p:spTgt spid="71"/>
                                        </p:tgtEl>
                                        <p:attrNameLst>
                                          <p:attrName>style.visibility</p:attrName>
                                        </p:attrNameLst>
                                      </p:cBhvr>
                                      <p:to>
                                        <p:strVal val="visible"/>
                                      </p:to>
                                    </p:set>
                                    <p:animEffect transition="in" filter="checkerboard(across)">
                                      <p:cBhvr>
                                        <p:cTn id="117" dur="500"/>
                                        <p:tgtEl>
                                          <p:spTgt spid="71"/>
                                        </p:tgtEl>
                                      </p:cBhvr>
                                    </p:animEffect>
                                  </p:childTnLst>
                                </p:cTn>
                              </p:par>
                              <p:par>
                                <p:cTn id="118" presetID="5" presetClass="entr" presetSubtype="10" fill="hold" nodeType="withEffect">
                                  <p:stCondLst>
                                    <p:cond delay="0"/>
                                  </p:stCondLst>
                                  <p:childTnLst>
                                    <p:set>
                                      <p:cBhvr>
                                        <p:cTn id="119" dur="1" fill="hold">
                                          <p:stCondLst>
                                            <p:cond delay="0"/>
                                          </p:stCondLst>
                                        </p:cTn>
                                        <p:tgtEl>
                                          <p:spTgt spid="72"/>
                                        </p:tgtEl>
                                        <p:attrNameLst>
                                          <p:attrName>style.visibility</p:attrName>
                                        </p:attrNameLst>
                                      </p:cBhvr>
                                      <p:to>
                                        <p:strVal val="visible"/>
                                      </p:to>
                                    </p:set>
                                    <p:animEffect transition="in" filter="checkerboard(across)">
                                      <p:cBhvr>
                                        <p:cTn id="120" dur="500"/>
                                        <p:tgtEl>
                                          <p:spTgt spid="72"/>
                                        </p:tgtEl>
                                      </p:cBhvr>
                                    </p:animEffect>
                                  </p:childTnLst>
                                </p:cTn>
                              </p:par>
                              <p:par>
                                <p:cTn id="121" presetID="5" presetClass="entr" presetSubtype="10" fill="hold" nodeType="withEffect">
                                  <p:stCondLst>
                                    <p:cond delay="0"/>
                                  </p:stCondLst>
                                  <p:childTnLst>
                                    <p:set>
                                      <p:cBhvr>
                                        <p:cTn id="122" dur="1" fill="hold">
                                          <p:stCondLst>
                                            <p:cond delay="0"/>
                                          </p:stCondLst>
                                        </p:cTn>
                                        <p:tgtEl>
                                          <p:spTgt spid="73"/>
                                        </p:tgtEl>
                                        <p:attrNameLst>
                                          <p:attrName>style.visibility</p:attrName>
                                        </p:attrNameLst>
                                      </p:cBhvr>
                                      <p:to>
                                        <p:strVal val="visible"/>
                                      </p:to>
                                    </p:set>
                                    <p:animEffect transition="in" filter="checkerboard(across)">
                                      <p:cBhvr>
                                        <p:cTn id="123" dur="500"/>
                                        <p:tgtEl>
                                          <p:spTgt spid="73"/>
                                        </p:tgtEl>
                                      </p:cBhvr>
                                    </p:animEffect>
                                  </p:childTnLst>
                                </p:cTn>
                              </p:par>
                              <p:par>
                                <p:cTn id="124" presetID="5" presetClass="entr" presetSubtype="10" fill="hold" nodeType="withEffect">
                                  <p:stCondLst>
                                    <p:cond delay="0"/>
                                  </p:stCondLst>
                                  <p:childTnLst>
                                    <p:set>
                                      <p:cBhvr>
                                        <p:cTn id="125" dur="1" fill="hold">
                                          <p:stCondLst>
                                            <p:cond delay="0"/>
                                          </p:stCondLst>
                                        </p:cTn>
                                        <p:tgtEl>
                                          <p:spTgt spid="74"/>
                                        </p:tgtEl>
                                        <p:attrNameLst>
                                          <p:attrName>style.visibility</p:attrName>
                                        </p:attrNameLst>
                                      </p:cBhvr>
                                      <p:to>
                                        <p:strVal val="visible"/>
                                      </p:to>
                                    </p:set>
                                    <p:animEffect transition="in" filter="checkerboard(across)">
                                      <p:cBhvr>
                                        <p:cTn id="126" dur="500"/>
                                        <p:tgtEl>
                                          <p:spTgt spid="74"/>
                                        </p:tgtEl>
                                      </p:cBhvr>
                                    </p:animEffect>
                                  </p:childTnLst>
                                </p:cTn>
                              </p:par>
                              <p:par>
                                <p:cTn id="127" presetID="5" presetClass="entr" presetSubtype="10" fill="hold" nodeType="withEffect">
                                  <p:stCondLst>
                                    <p:cond delay="0"/>
                                  </p:stCondLst>
                                  <p:childTnLst>
                                    <p:set>
                                      <p:cBhvr>
                                        <p:cTn id="128" dur="1" fill="hold">
                                          <p:stCondLst>
                                            <p:cond delay="0"/>
                                          </p:stCondLst>
                                        </p:cTn>
                                        <p:tgtEl>
                                          <p:spTgt spid="54"/>
                                        </p:tgtEl>
                                        <p:attrNameLst>
                                          <p:attrName>style.visibility</p:attrName>
                                        </p:attrNameLst>
                                      </p:cBhvr>
                                      <p:to>
                                        <p:strVal val="visible"/>
                                      </p:to>
                                    </p:set>
                                    <p:animEffect transition="in" filter="checkerboard(across)">
                                      <p:cBhvr>
                                        <p:cTn id="129" dur="500"/>
                                        <p:tgtEl>
                                          <p:spTgt spid="54"/>
                                        </p:tgtEl>
                                      </p:cBhvr>
                                    </p:animEffect>
                                  </p:childTnLst>
                                </p:cTn>
                              </p:par>
                              <p:par>
                                <p:cTn id="130" presetID="5" presetClass="entr" presetSubtype="10" fill="hold" grpId="0" nodeType="withEffect">
                                  <p:stCondLst>
                                    <p:cond delay="0"/>
                                  </p:stCondLst>
                                  <p:childTnLst>
                                    <p:set>
                                      <p:cBhvr>
                                        <p:cTn id="131" dur="1" fill="hold">
                                          <p:stCondLst>
                                            <p:cond delay="0"/>
                                          </p:stCondLst>
                                        </p:cTn>
                                        <p:tgtEl>
                                          <p:spTgt spid="52"/>
                                        </p:tgtEl>
                                        <p:attrNameLst>
                                          <p:attrName>style.visibility</p:attrName>
                                        </p:attrNameLst>
                                      </p:cBhvr>
                                      <p:to>
                                        <p:strVal val="visible"/>
                                      </p:to>
                                    </p:set>
                                    <p:animEffect transition="in" filter="checkerboard(across)">
                                      <p:cBhvr>
                                        <p:cTn id="132" dur="500"/>
                                        <p:tgtEl>
                                          <p:spTgt spid="52"/>
                                        </p:tgtEl>
                                      </p:cBhvr>
                                    </p:animEffect>
                                  </p:childTnLst>
                                </p:cTn>
                              </p:par>
                            </p:childTnLst>
                          </p:cTn>
                        </p:par>
                      </p:childTnLst>
                    </p:cTn>
                  </p:par>
                  <p:par>
                    <p:cTn id="133" fill="hold">
                      <p:stCondLst>
                        <p:cond delay="indefinite"/>
                      </p:stCondLst>
                      <p:childTnLst>
                        <p:par>
                          <p:cTn id="134" fill="hold">
                            <p:stCondLst>
                              <p:cond delay="0"/>
                            </p:stCondLst>
                            <p:childTnLst>
                              <p:par>
                                <p:cTn id="135" presetID="5" presetClass="entr" presetSubtype="10" fill="hold" nodeType="clickEffect">
                                  <p:stCondLst>
                                    <p:cond delay="0"/>
                                  </p:stCondLst>
                                  <p:childTnLst>
                                    <p:set>
                                      <p:cBhvr>
                                        <p:cTn id="136" dur="1" fill="hold">
                                          <p:stCondLst>
                                            <p:cond delay="0"/>
                                          </p:stCondLst>
                                        </p:cTn>
                                        <p:tgtEl>
                                          <p:spTgt spid="81"/>
                                        </p:tgtEl>
                                        <p:attrNameLst>
                                          <p:attrName>style.visibility</p:attrName>
                                        </p:attrNameLst>
                                      </p:cBhvr>
                                      <p:to>
                                        <p:strVal val="visible"/>
                                      </p:to>
                                    </p:set>
                                    <p:animEffect transition="in" filter="checkerboard(across)">
                                      <p:cBhvr>
                                        <p:cTn id="137" dur="500"/>
                                        <p:tgtEl>
                                          <p:spTgt spid="81"/>
                                        </p:tgtEl>
                                      </p:cBhvr>
                                    </p:animEffect>
                                  </p:childTnLst>
                                </p:cTn>
                              </p:par>
                            </p:childTnLst>
                          </p:cTn>
                        </p:par>
                      </p:childTnLst>
                    </p:cTn>
                  </p:par>
                  <p:par>
                    <p:cTn id="138" fill="hold">
                      <p:stCondLst>
                        <p:cond delay="indefinite"/>
                      </p:stCondLst>
                      <p:childTnLst>
                        <p:par>
                          <p:cTn id="139" fill="hold">
                            <p:stCondLst>
                              <p:cond delay="0"/>
                            </p:stCondLst>
                            <p:childTnLst>
                              <p:par>
                                <p:cTn id="140" presetID="0" presetClass="path" presetSubtype="0" accel="50000" decel="50000" fill="hold" nodeType="clickEffect">
                                  <p:stCondLst>
                                    <p:cond delay="0"/>
                                  </p:stCondLst>
                                  <p:childTnLst>
                                    <p:animMotion origin="layout" path="M 0.00034 0.01643 L -0.08212 0.06736 L -0.08785 0.10463 L -0.08785 0.13796 " pathEditMode="relative" ptsTypes="AAAA">
                                      <p:cBhvr>
                                        <p:cTn id="141" dur="2000" fill="hold"/>
                                        <p:tgtEl>
                                          <p:spTgt spid="8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8" grpId="0" animBg="1"/>
      <p:bldP spid="49" grpId="0" animBg="1"/>
      <p:bldP spid="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00042"/>
            <a:ext cx="7772400" cy="5929353"/>
          </a:xfrm>
        </p:spPr>
        <p:txBody>
          <a:bodyPr>
            <a:normAutofit/>
          </a:bodyPr>
          <a:lstStyle/>
          <a:p>
            <a:r>
              <a:rPr lang="en-GB" sz="3200" dirty="0" smtClean="0"/>
              <a:t>Remember that probes can be used as an easy method of </a:t>
            </a:r>
            <a:r>
              <a:rPr lang="en-GB" sz="3200" b="1" dirty="0" smtClean="0">
                <a:solidFill>
                  <a:srgbClr val="FF0000"/>
                </a:solidFill>
              </a:rPr>
              <a:t>screening</a:t>
            </a:r>
            <a:r>
              <a:rPr lang="en-GB" sz="3200" dirty="0" smtClean="0"/>
              <a:t> (detecting) for </a:t>
            </a:r>
            <a:r>
              <a:rPr lang="en-GB" sz="3200" b="1" dirty="0" smtClean="0">
                <a:solidFill>
                  <a:srgbClr val="00B050"/>
                </a:solidFill>
              </a:rPr>
              <a:t>mutated genes</a:t>
            </a:r>
            <a:r>
              <a:rPr lang="en-GB" sz="3200" dirty="0" smtClean="0"/>
              <a:t>.</a:t>
            </a:r>
            <a:br>
              <a:rPr lang="en-GB" sz="3200" dirty="0" smtClean="0"/>
            </a:br>
            <a:r>
              <a:rPr lang="en-GB" sz="3200" dirty="0"/>
              <a:t/>
            </a:r>
            <a:br>
              <a:rPr lang="en-GB" sz="3200" dirty="0"/>
            </a:br>
            <a:r>
              <a:rPr lang="en-GB" sz="3200" dirty="0" smtClean="0"/>
              <a:t>But also remember that the probe needs to be </a:t>
            </a:r>
            <a:r>
              <a:rPr lang="en-GB" sz="3200" b="1" dirty="0" smtClean="0">
                <a:solidFill>
                  <a:srgbClr val="0070C0"/>
                </a:solidFill>
              </a:rPr>
              <a:t>complementary</a:t>
            </a:r>
            <a:r>
              <a:rPr lang="en-GB" sz="3200" b="1" dirty="0" smtClean="0"/>
              <a:t> </a:t>
            </a:r>
            <a:r>
              <a:rPr lang="en-GB" sz="3200" dirty="0" smtClean="0"/>
              <a:t>to the mutated gene.</a:t>
            </a:r>
            <a:br>
              <a:rPr lang="en-GB" sz="3200" dirty="0" smtClean="0"/>
            </a:br>
            <a:r>
              <a:rPr lang="en-GB" sz="3200" dirty="0"/>
              <a:t/>
            </a:r>
            <a:br>
              <a:rPr lang="en-GB" sz="3200" dirty="0"/>
            </a:br>
            <a:r>
              <a:rPr lang="en-GB" sz="3200" dirty="0" smtClean="0"/>
              <a:t>So this means, that to produce a probe, you first need to </a:t>
            </a:r>
            <a:r>
              <a:rPr lang="en-GB" sz="3200" b="1" dirty="0" smtClean="0">
                <a:solidFill>
                  <a:schemeClr val="accent6">
                    <a:lumMod val="75000"/>
                  </a:schemeClr>
                </a:solidFill>
              </a:rPr>
              <a:t>sequence your gene</a:t>
            </a:r>
            <a:r>
              <a:rPr lang="en-GB" sz="3200" dirty="0" smtClean="0"/>
              <a:t>.</a:t>
            </a:r>
            <a:br>
              <a:rPr lang="en-GB" sz="3200" dirty="0" smtClean="0"/>
            </a:br>
            <a:r>
              <a:rPr lang="en-GB" sz="3200" dirty="0"/>
              <a:t/>
            </a:r>
            <a:br>
              <a:rPr lang="en-GB" sz="3200" dirty="0"/>
            </a:br>
            <a:r>
              <a:rPr lang="en-GB" sz="3200" dirty="0" smtClean="0"/>
              <a:t>How do we sequence genes?</a:t>
            </a:r>
            <a:endParaRPr lang="en-GB"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2"/>
            <a:ext cx="8229600" cy="368280"/>
          </a:xfrm>
        </p:spPr>
        <p:txBody>
          <a:bodyPr>
            <a:noAutofit/>
          </a:bodyPr>
          <a:lstStyle/>
          <a:p>
            <a:r>
              <a:rPr lang="en-GB" sz="3600" dirty="0" smtClean="0"/>
              <a:t>Meet Frederick Sanger...</a:t>
            </a:r>
            <a:endParaRPr lang="en-GB" sz="3600" dirty="0"/>
          </a:p>
        </p:txBody>
      </p:sp>
      <p:sp>
        <p:nvSpPr>
          <p:cNvPr id="3" name="Content Placeholder 2"/>
          <p:cNvSpPr>
            <a:spLocks noGrp="1"/>
          </p:cNvSpPr>
          <p:nvPr>
            <p:ph idx="1"/>
          </p:nvPr>
        </p:nvSpPr>
        <p:spPr>
          <a:xfrm>
            <a:off x="3357554" y="642918"/>
            <a:ext cx="5643602" cy="6072230"/>
          </a:xfrm>
        </p:spPr>
        <p:txBody>
          <a:bodyPr>
            <a:normAutofit/>
          </a:bodyPr>
          <a:lstStyle/>
          <a:p>
            <a:r>
              <a:rPr lang="en-GB" sz="2600" dirty="0" smtClean="0"/>
              <a:t>Biochemist</a:t>
            </a:r>
          </a:p>
          <a:p>
            <a:r>
              <a:rPr lang="en-GB" sz="2600" dirty="0" smtClean="0"/>
              <a:t>Cambridge University</a:t>
            </a:r>
          </a:p>
          <a:p>
            <a:r>
              <a:rPr lang="en-GB" sz="2600" dirty="0" smtClean="0"/>
              <a:t>English</a:t>
            </a:r>
          </a:p>
          <a:p>
            <a:r>
              <a:rPr lang="en-GB" sz="2600" b="1" dirty="0" smtClean="0"/>
              <a:t>Two </a:t>
            </a:r>
            <a:r>
              <a:rPr lang="en-GB" sz="2600" dirty="0" smtClean="0"/>
              <a:t>Nobel Prizes</a:t>
            </a:r>
          </a:p>
          <a:p>
            <a:r>
              <a:rPr lang="en-GB" sz="2600" dirty="0" smtClean="0"/>
              <a:t>Still Alive</a:t>
            </a:r>
          </a:p>
          <a:p>
            <a:endParaRPr lang="en-GB" sz="2600" dirty="0"/>
          </a:p>
          <a:p>
            <a:pPr marL="0" algn="ctr">
              <a:buNone/>
            </a:pPr>
            <a:r>
              <a:rPr lang="en-GB" sz="2600" dirty="0" smtClean="0"/>
              <a:t>Sanger’s work in the 1970’s, which earned him his second Nobel Prize, involved the </a:t>
            </a:r>
            <a:r>
              <a:rPr lang="en-GB" sz="2600" b="1" dirty="0" smtClean="0">
                <a:solidFill>
                  <a:srgbClr val="FF0000"/>
                </a:solidFill>
              </a:rPr>
              <a:t>sequencing of DNA</a:t>
            </a:r>
            <a:r>
              <a:rPr lang="en-GB" sz="2600" dirty="0" smtClean="0"/>
              <a:t>.</a:t>
            </a:r>
            <a:endParaRPr lang="en-GB" sz="2600" dirty="0"/>
          </a:p>
        </p:txBody>
      </p:sp>
      <p:pic>
        <p:nvPicPr>
          <p:cNvPr id="1026" name="Picture 2" descr="http://media-2.web.britannica.com/eb-media/49/20949-050-A1AE1023.jpg"/>
          <p:cNvPicPr>
            <a:picLocks noChangeAspect="1" noChangeArrowheads="1"/>
          </p:cNvPicPr>
          <p:nvPr/>
        </p:nvPicPr>
        <p:blipFill>
          <a:blip r:embed="rId2" cstate="print"/>
          <a:srcRect l="6786" t="15938" r="27581" b="2031"/>
          <a:stretch>
            <a:fillRect/>
          </a:stretch>
        </p:blipFill>
        <p:spPr bwMode="auto">
          <a:xfrm>
            <a:off x="357158" y="785794"/>
            <a:ext cx="2834660" cy="40005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5" name="TextBox 54"/>
          <p:cNvSpPr txBox="1"/>
          <p:nvPr/>
        </p:nvSpPr>
        <p:spPr>
          <a:xfrm>
            <a:off x="214282" y="4929198"/>
            <a:ext cx="8715436" cy="892552"/>
          </a:xfrm>
          <a:prstGeom prst="rect">
            <a:avLst/>
          </a:prstGeom>
          <a:noFill/>
        </p:spPr>
        <p:txBody>
          <a:bodyPr wrap="square" rtlCol="0">
            <a:spAutoFit/>
          </a:bodyPr>
          <a:lstStyle/>
          <a:p>
            <a:pPr algn="ctr"/>
            <a:r>
              <a:rPr lang="en-GB" sz="2600" dirty="0" smtClean="0"/>
              <a:t>His method used </a:t>
            </a:r>
            <a:r>
              <a:rPr lang="en-GB" sz="2600" b="1" dirty="0" smtClean="0">
                <a:solidFill>
                  <a:srgbClr val="00B050"/>
                </a:solidFill>
              </a:rPr>
              <a:t>modified nucleotides</a:t>
            </a:r>
            <a:r>
              <a:rPr lang="en-GB" sz="2600" dirty="0" smtClean="0">
                <a:solidFill>
                  <a:srgbClr val="00B050"/>
                </a:solidFill>
              </a:rPr>
              <a:t> </a:t>
            </a:r>
            <a:r>
              <a:rPr lang="en-GB" sz="2600" dirty="0" smtClean="0"/>
              <a:t>that do now allow another nucleotide to </a:t>
            </a:r>
            <a:r>
              <a:rPr lang="en-GB" sz="2600" b="1" dirty="0" smtClean="0">
                <a:solidFill>
                  <a:srgbClr val="0070C0"/>
                </a:solidFill>
              </a:rPr>
              <a:t>join</a:t>
            </a:r>
            <a:r>
              <a:rPr lang="en-GB" sz="2600" b="1" dirty="0" smtClean="0"/>
              <a:t> </a:t>
            </a:r>
            <a:r>
              <a:rPr lang="en-GB" sz="2600" dirty="0" smtClean="0"/>
              <a:t>after them in a sequence. </a:t>
            </a:r>
            <a:endParaRPr lang="en-GB" sz="2600" dirty="0"/>
          </a:p>
        </p:txBody>
      </p:sp>
      <p:sp>
        <p:nvSpPr>
          <p:cNvPr id="61" name="TextBox 60"/>
          <p:cNvSpPr txBox="1"/>
          <p:nvPr/>
        </p:nvSpPr>
        <p:spPr>
          <a:xfrm>
            <a:off x="214282" y="5929330"/>
            <a:ext cx="8715436" cy="646331"/>
          </a:xfrm>
          <a:prstGeom prst="rect">
            <a:avLst/>
          </a:prstGeom>
          <a:noFill/>
        </p:spPr>
        <p:txBody>
          <a:bodyPr wrap="square" rtlCol="0">
            <a:spAutoFit/>
          </a:bodyPr>
          <a:lstStyle/>
          <a:p>
            <a:pPr algn="ctr"/>
            <a:r>
              <a:rPr lang="en-GB" sz="3600" b="1" dirty="0" smtClean="0">
                <a:solidFill>
                  <a:srgbClr val="FF0000"/>
                </a:solidFill>
                <a:effectLst>
                  <a:glow rad="228600">
                    <a:schemeClr val="accent4">
                      <a:satMod val="175000"/>
                      <a:alpha val="40000"/>
                    </a:schemeClr>
                  </a:glow>
                </a:effectLst>
              </a:rPr>
              <a:t>Sanger Sequencing Method</a:t>
            </a:r>
            <a:endParaRPr lang="en-GB" sz="3600" b="1" dirty="0">
              <a:solidFill>
                <a:srgbClr val="FF0000"/>
              </a:solidFill>
              <a:effectLst>
                <a:glow rad="228600">
                  <a:schemeClr val="accent4">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55">
                                            <p:txEl>
                                              <p:pRg st="0" end="0"/>
                                            </p:txEl>
                                          </p:spTgt>
                                        </p:tgtEl>
                                        <p:attrNameLst>
                                          <p:attrName>style.visibility</p:attrName>
                                        </p:attrNameLst>
                                      </p:cBhvr>
                                      <p:to>
                                        <p:strVal val="visible"/>
                                      </p:to>
                                    </p:set>
                                    <p:animEffect transition="in" filter="checkerboard(across)">
                                      <p:cBhvr>
                                        <p:cTn id="37" dur="500"/>
                                        <p:tgtEl>
                                          <p:spTgt spid="5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checkerboard(across)">
                                      <p:cBhvr>
                                        <p:cTn id="4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858312" cy="6215106"/>
          </a:xfrm>
        </p:spPr>
        <p:txBody>
          <a:bodyPr>
            <a:normAutofit/>
          </a:bodyPr>
          <a:lstStyle/>
          <a:p>
            <a:r>
              <a:rPr lang="en-GB" sz="2600" dirty="0" smtClean="0"/>
              <a:t>The method is based on the </a:t>
            </a:r>
            <a:r>
              <a:rPr lang="en-GB" sz="2600" b="1" dirty="0" smtClean="0">
                <a:solidFill>
                  <a:srgbClr val="FF0000"/>
                </a:solidFill>
              </a:rPr>
              <a:t>premature ending</a:t>
            </a:r>
            <a:r>
              <a:rPr lang="en-GB" sz="2600" dirty="0" smtClean="0">
                <a:solidFill>
                  <a:srgbClr val="FF0000"/>
                </a:solidFill>
              </a:rPr>
              <a:t> </a:t>
            </a:r>
            <a:r>
              <a:rPr lang="en-GB" sz="2600" dirty="0" smtClean="0"/>
              <a:t>of DNA synthesis.</a:t>
            </a:r>
          </a:p>
          <a:p>
            <a:r>
              <a:rPr lang="en-GB" sz="2600" dirty="0" smtClean="0"/>
              <a:t>If </a:t>
            </a:r>
            <a:r>
              <a:rPr lang="en-GB" sz="2600" b="1" dirty="0" smtClean="0">
                <a:solidFill>
                  <a:srgbClr val="00B050"/>
                </a:solidFill>
              </a:rPr>
              <a:t>modified nucleotides </a:t>
            </a:r>
            <a:r>
              <a:rPr lang="en-GB" sz="2600" dirty="0" smtClean="0"/>
              <a:t>are used during DNA synthesis, the process can be </a:t>
            </a:r>
            <a:r>
              <a:rPr lang="en-GB" sz="2600" b="1" dirty="0" smtClean="0">
                <a:solidFill>
                  <a:srgbClr val="0070C0"/>
                </a:solidFill>
              </a:rPr>
              <a:t>halted</a:t>
            </a:r>
            <a:r>
              <a:rPr lang="en-GB" sz="2600" dirty="0" smtClean="0"/>
              <a:t>.</a:t>
            </a:r>
            <a:endParaRPr lang="en-GB" sz="2600" dirty="0"/>
          </a:p>
        </p:txBody>
      </p:sp>
      <p:sp>
        <p:nvSpPr>
          <p:cNvPr id="61" name="TextBox 60"/>
          <p:cNvSpPr txBox="1"/>
          <p:nvPr/>
        </p:nvSpPr>
        <p:spPr>
          <a:xfrm>
            <a:off x="4000496" y="3357562"/>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62" name="TextBox 61"/>
          <p:cNvSpPr txBox="1"/>
          <p:nvPr/>
        </p:nvSpPr>
        <p:spPr>
          <a:xfrm>
            <a:off x="1428728" y="3357562"/>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63" name="TextBox 62"/>
          <p:cNvSpPr txBox="1"/>
          <p:nvPr/>
        </p:nvSpPr>
        <p:spPr>
          <a:xfrm>
            <a:off x="2285984" y="3357562"/>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sp>
        <p:nvSpPr>
          <p:cNvPr id="64" name="TextBox 63"/>
          <p:cNvSpPr txBox="1"/>
          <p:nvPr/>
        </p:nvSpPr>
        <p:spPr>
          <a:xfrm>
            <a:off x="1000100" y="3355974"/>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65" name="TextBox 64"/>
          <p:cNvSpPr txBox="1"/>
          <p:nvPr/>
        </p:nvSpPr>
        <p:spPr>
          <a:xfrm>
            <a:off x="1857356" y="3357562"/>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75" name="TextBox 74"/>
          <p:cNvSpPr txBox="1"/>
          <p:nvPr/>
        </p:nvSpPr>
        <p:spPr>
          <a:xfrm>
            <a:off x="2714612" y="3357562"/>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sp>
        <p:nvSpPr>
          <p:cNvPr id="81" name="TextBox 80"/>
          <p:cNvSpPr txBox="1"/>
          <p:nvPr/>
        </p:nvSpPr>
        <p:spPr>
          <a:xfrm>
            <a:off x="3143240" y="3357562"/>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82" name="TextBox 81"/>
          <p:cNvSpPr txBox="1"/>
          <p:nvPr/>
        </p:nvSpPr>
        <p:spPr>
          <a:xfrm>
            <a:off x="3571868" y="3357562"/>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83" name="TextBox 82"/>
          <p:cNvSpPr txBox="1"/>
          <p:nvPr/>
        </p:nvSpPr>
        <p:spPr>
          <a:xfrm>
            <a:off x="4429124" y="3357562"/>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84" name="TextBox 83"/>
          <p:cNvSpPr txBox="1"/>
          <p:nvPr/>
        </p:nvSpPr>
        <p:spPr>
          <a:xfrm>
            <a:off x="4857752" y="3357562"/>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sp>
        <p:nvSpPr>
          <p:cNvPr id="85" name="TextBox 84"/>
          <p:cNvSpPr txBox="1"/>
          <p:nvPr/>
        </p:nvSpPr>
        <p:spPr>
          <a:xfrm>
            <a:off x="5286380" y="3357562"/>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86" name="TextBox 85"/>
          <p:cNvSpPr txBox="1"/>
          <p:nvPr/>
        </p:nvSpPr>
        <p:spPr>
          <a:xfrm>
            <a:off x="5715008" y="3357562"/>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87" name="TextBox 86"/>
          <p:cNvSpPr txBox="1"/>
          <p:nvPr/>
        </p:nvSpPr>
        <p:spPr>
          <a:xfrm>
            <a:off x="6143636" y="3357562"/>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88" name="TextBox 87"/>
          <p:cNvSpPr txBox="1"/>
          <p:nvPr/>
        </p:nvSpPr>
        <p:spPr>
          <a:xfrm>
            <a:off x="6572264" y="3357562"/>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89" name="TextBox 88"/>
          <p:cNvSpPr txBox="1"/>
          <p:nvPr/>
        </p:nvSpPr>
        <p:spPr>
          <a:xfrm>
            <a:off x="7000892" y="3357562"/>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90" name="TextBox 89"/>
          <p:cNvSpPr txBox="1"/>
          <p:nvPr/>
        </p:nvSpPr>
        <p:spPr>
          <a:xfrm>
            <a:off x="7429520" y="3357562"/>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91" name="TextBox 90"/>
          <p:cNvSpPr txBox="1"/>
          <p:nvPr/>
        </p:nvSpPr>
        <p:spPr>
          <a:xfrm>
            <a:off x="7858148" y="3357562"/>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sp>
        <p:nvSpPr>
          <p:cNvPr id="2" name="Title 1"/>
          <p:cNvSpPr>
            <a:spLocks noGrp="1"/>
          </p:cNvSpPr>
          <p:nvPr>
            <p:ph type="title"/>
          </p:nvPr>
        </p:nvSpPr>
        <p:spPr>
          <a:xfrm>
            <a:off x="457200" y="131762"/>
            <a:ext cx="8229600" cy="368280"/>
          </a:xfrm>
        </p:spPr>
        <p:txBody>
          <a:bodyPr>
            <a:noAutofit/>
          </a:bodyPr>
          <a:lstStyle/>
          <a:p>
            <a:r>
              <a:rPr lang="en-GB" sz="3600" dirty="0" smtClean="0"/>
              <a:t>Introducing Sanger Sequencing</a:t>
            </a:r>
            <a:endParaRPr lang="en-GB" sz="3600" dirty="0"/>
          </a:p>
        </p:txBody>
      </p:sp>
      <p:cxnSp>
        <p:nvCxnSpPr>
          <p:cNvPr id="55" name="Straight Connector 54"/>
          <p:cNvCxnSpPr/>
          <p:nvPr/>
        </p:nvCxnSpPr>
        <p:spPr>
          <a:xfrm>
            <a:off x="928662" y="3857628"/>
            <a:ext cx="7286676" cy="1588"/>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000100" y="5214950"/>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94" name="TextBox 93"/>
          <p:cNvSpPr txBox="1"/>
          <p:nvPr/>
        </p:nvSpPr>
        <p:spPr>
          <a:xfrm>
            <a:off x="1857356" y="5214950"/>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95" name="TextBox 94"/>
          <p:cNvSpPr txBox="1"/>
          <p:nvPr/>
        </p:nvSpPr>
        <p:spPr>
          <a:xfrm>
            <a:off x="1428728" y="5214950"/>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96" name="TextBox 95"/>
          <p:cNvSpPr txBox="1"/>
          <p:nvPr/>
        </p:nvSpPr>
        <p:spPr>
          <a:xfrm>
            <a:off x="2714612" y="5214950"/>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97" name="TextBox 96"/>
          <p:cNvSpPr txBox="1"/>
          <p:nvPr/>
        </p:nvSpPr>
        <p:spPr>
          <a:xfrm>
            <a:off x="2285984" y="5214950"/>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98" name="TextBox 97"/>
          <p:cNvSpPr txBox="1"/>
          <p:nvPr/>
        </p:nvSpPr>
        <p:spPr>
          <a:xfrm>
            <a:off x="3143240" y="5214950"/>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99" name="TextBox 98"/>
          <p:cNvSpPr txBox="1"/>
          <p:nvPr/>
        </p:nvSpPr>
        <p:spPr>
          <a:xfrm>
            <a:off x="3571868" y="5214950"/>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00" name="TextBox 99"/>
          <p:cNvSpPr txBox="1"/>
          <p:nvPr/>
        </p:nvSpPr>
        <p:spPr>
          <a:xfrm>
            <a:off x="4000496" y="5214950"/>
            <a:ext cx="285752" cy="461665"/>
          </a:xfrm>
          <a:prstGeom prst="rect">
            <a:avLst/>
          </a:prstGeom>
          <a:ln w="41275">
            <a:solidFill>
              <a:schemeClr val="tx1"/>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solidFill>
                  <a:srgbClr val="FF0000"/>
                </a:solidFill>
              </a:rPr>
              <a:t>C</a:t>
            </a:r>
            <a:endParaRPr lang="en-GB" sz="2400" b="1" dirty="0">
              <a:solidFill>
                <a:srgbClr val="FF0000"/>
              </a:solidFill>
            </a:endParaRPr>
          </a:p>
        </p:txBody>
      </p:sp>
      <p:sp>
        <p:nvSpPr>
          <p:cNvPr id="102" name="TextBox 101"/>
          <p:cNvSpPr txBox="1"/>
          <p:nvPr/>
        </p:nvSpPr>
        <p:spPr>
          <a:xfrm>
            <a:off x="1000100" y="2857496"/>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03" name="TextBox 102"/>
          <p:cNvSpPr txBox="1"/>
          <p:nvPr/>
        </p:nvSpPr>
        <p:spPr>
          <a:xfrm>
            <a:off x="1428728" y="2857496"/>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04" name="TextBox 103"/>
          <p:cNvSpPr txBox="1"/>
          <p:nvPr/>
        </p:nvSpPr>
        <p:spPr>
          <a:xfrm>
            <a:off x="1857356" y="2857496"/>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05" name="TextBox 104"/>
          <p:cNvSpPr txBox="1"/>
          <p:nvPr/>
        </p:nvSpPr>
        <p:spPr>
          <a:xfrm>
            <a:off x="2285984" y="2857496"/>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106" name="TextBox 105"/>
          <p:cNvSpPr txBox="1"/>
          <p:nvPr/>
        </p:nvSpPr>
        <p:spPr>
          <a:xfrm>
            <a:off x="2714612" y="2857496"/>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107" name="TextBox 106"/>
          <p:cNvSpPr txBox="1"/>
          <p:nvPr/>
        </p:nvSpPr>
        <p:spPr>
          <a:xfrm>
            <a:off x="4857752" y="2857496"/>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108" name="TextBox 107"/>
          <p:cNvSpPr txBox="1"/>
          <p:nvPr/>
        </p:nvSpPr>
        <p:spPr>
          <a:xfrm>
            <a:off x="7858148" y="2857496"/>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109" name="TextBox 108"/>
          <p:cNvSpPr txBox="1"/>
          <p:nvPr/>
        </p:nvSpPr>
        <p:spPr>
          <a:xfrm>
            <a:off x="3571868" y="2857496"/>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10" name="TextBox 109"/>
          <p:cNvSpPr txBox="1"/>
          <p:nvPr/>
        </p:nvSpPr>
        <p:spPr>
          <a:xfrm>
            <a:off x="4429124" y="2857496"/>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11" name="TextBox 110"/>
          <p:cNvSpPr txBox="1"/>
          <p:nvPr/>
        </p:nvSpPr>
        <p:spPr>
          <a:xfrm>
            <a:off x="6572264" y="2857496"/>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12" name="TextBox 111"/>
          <p:cNvSpPr txBox="1"/>
          <p:nvPr/>
        </p:nvSpPr>
        <p:spPr>
          <a:xfrm>
            <a:off x="7000892" y="2857496"/>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13" name="TextBox 112"/>
          <p:cNvSpPr txBox="1"/>
          <p:nvPr/>
        </p:nvSpPr>
        <p:spPr>
          <a:xfrm>
            <a:off x="3143240" y="2857496"/>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14" name="TextBox 113"/>
          <p:cNvSpPr txBox="1"/>
          <p:nvPr/>
        </p:nvSpPr>
        <p:spPr>
          <a:xfrm>
            <a:off x="5286380" y="2857496"/>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15" name="TextBox 114"/>
          <p:cNvSpPr txBox="1"/>
          <p:nvPr/>
        </p:nvSpPr>
        <p:spPr>
          <a:xfrm>
            <a:off x="7429520" y="2857496"/>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16" name="TextBox 115"/>
          <p:cNvSpPr txBox="1"/>
          <p:nvPr/>
        </p:nvSpPr>
        <p:spPr>
          <a:xfrm>
            <a:off x="4000496" y="2857496"/>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sp>
        <p:nvSpPr>
          <p:cNvPr id="117" name="TextBox 116"/>
          <p:cNvSpPr txBox="1"/>
          <p:nvPr/>
        </p:nvSpPr>
        <p:spPr>
          <a:xfrm>
            <a:off x="5715008" y="2857496"/>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sp>
        <p:nvSpPr>
          <p:cNvPr id="118" name="TextBox 117"/>
          <p:cNvSpPr txBox="1"/>
          <p:nvPr/>
        </p:nvSpPr>
        <p:spPr>
          <a:xfrm>
            <a:off x="6143636" y="2857496"/>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cxnSp>
        <p:nvCxnSpPr>
          <p:cNvPr id="119" name="Straight Connector 118"/>
          <p:cNvCxnSpPr/>
          <p:nvPr/>
        </p:nvCxnSpPr>
        <p:spPr>
          <a:xfrm>
            <a:off x="928662" y="2855908"/>
            <a:ext cx="7286676" cy="1588"/>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428596" y="2500306"/>
            <a:ext cx="642942" cy="64294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p>
        </p:txBody>
      </p:sp>
      <p:sp>
        <p:nvSpPr>
          <p:cNvPr id="121" name="TextBox 120"/>
          <p:cNvSpPr txBox="1"/>
          <p:nvPr/>
        </p:nvSpPr>
        <p:spPr>
          <a:xfrm>
            <a:off x="1571604" y="2285992"/>
            <a:ext cx="6072230" cy="369332"/>
          </a:xfrm>
          <a:prstGeom prst="rect">
            <a:avLst/>
          </a:prstGeom>
          <a:noFill/>
        </p:spPr>
        <p:txBody>
          <a:bodyPr wrap="square" rtlCol="0">
            <a:spAutoFit/>
          </a:bodyPr>
          <a:lstStyle/>
          <a:p>
            <a:pPr algn="ctr"/>
            <a:r>
              <a:rPr lang="en-GB" dirty="0" smtClean="0"/>
              <a:t>What normally happens during DNA synthesis...</a:t>
            </a:r>
            <a:endParaRPr lang="en-GB" dirty="0"/>
          </a:p>
        </p:txBody>
      </p:sp>
      <p:sp>
        <p:nvSpPr>
          <p:cNvPr id="122" name="TextBox 121"/>
          <p:cNvSpPr txBox="1"/>
          <p:nvPr/>
        </p:nvSpPr>
        <p:spPr>
          <a:xfrm>
            <a:off x="1571604" y="4214818"/>
            <a:ext cx="6072230" cy="369332"/>
          </a:xfrm>
          <a:prstGeom prst="rect">
            <a:avLst/>
          </a:prstGeom>
          <a:noFill/>
        </p:spPr>
        <p:txBody>
          <a:bodyPr wrap="square" rtlCol="0">
            <a:spAutoFit/>
          </a:bodyPr>
          <a:lstStyle/>
          <a:p>
            <a:pPr algn="ctr"/>
            <a:r>
              <a:rPr lang="en-GB" dirty="0" smtClean="0"/>
              <a:t>What happens if you modify a nucleotide...</a:t>
            </a:r>
            <a:endParaRPr lang="en-GB" dirty="0"/>
          </a:p>
        </p:txBody>
      </p:sp>
      <p:sp>
        <p:nvSpPr>
          <p:cNvPr id="123" name="TextBox 122"/>
          <p:cNvSpPr txBox="1"/>
          <p:nvPr/>
        </p:nvSpPr>
        <p:spPr>
          <a:xfrm>
            <a:off x="4000496" y="5713428"/>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124" name="TextBox 123"/>
          <p:cNvSpPr txBox="1"/>
          <p:nvPr/>
        </p:nvSpPr>
        <p:spPr>
          <a:xfrm>
            <a:off x="1428728" y="5713428"/>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25" name="TextBox 124"/>
          <p:cNvSpPr txBox="1"/>
          <p:nvPr/>
        </p:nvSpPr>
        <p:spPr>
          <a:xfrm>
            <a:off x="2285984" y="5713428"/>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sp>
        <p:nvSpPr>
          <p:cNvPr id="126" name="TextBox 125"/>
          <p:cNvSpPr txBox="1"/>
          <p:nvPr/>
        </p:nvSpPr>
        <p:spPr>
          <a:xfrm>
            <a:off x="1000100" y="5711840"/>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27" name="TextBox 126"/>
          <p:cNvSpPr txBox="1"/>
          <p:nvPr/>
        </p:nvSpPr>
        <p:spPr>
          <a:xfrm>
            <a:off x="1857356" y="5713428"/>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28" name="TextBox 127"/>
          <p:cNvSpPr txBox="1"/>
          <p:nvPr/>
        </p:nvSpPr>
        <p:spPr>
          <a:xfrm>
            <a:off x="2714612" y="5713428"/>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sp>
        <p:nvSpPr>
          <p:cNvPr id="129" name="TextBox 128"/>
          <p:cNvSpPr txBox="1"/>
          <p:nvPr/>
        </p:nvSpPr>
        <p:spPr>
          <a:xfrm>
            <a:off x="3143240" y="5713428"/>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30" name="TextBox 129"/>
          <p:cNvSpPr txBox="1"/>
          <p:nvPr/>
        </p:nvSpPr>
        <p:spPr>
          <a:xfrm>
            <a:off x="3571868" y="5713428"/>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31" name="TextBox 130"/>
          <p:cNvSpPr txBox="1"/>
          <p:nvPr/>
        </p:nvSpPr>
        <p:spPr>
          <a:xfrm>
            <a:off x="4429124" y="5713428"/>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32" name="TextBox 131"/>
          <p:cNvSpPr txBox="1"/>
          <p:nvPr/>
        </p:nvSpPr>
        <p:spPr>
          <a:xfrm>
            <a:off x="4857752" y="5713428"/>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sp>
        <p:nvSpPr>
          <p:cNvPr id="133" name="TextBox 132"/>
          <p:cNvSpPr txBox="1"/>
          <p:nvPr/>
        </p:nvSpPr>
        <p:spPr>
          <a:xfrm>
            <a:off x="5286380" y="5713428"/>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34" name="TextBox 133"/>
          <p:cNvSpPr txBox="1"/>
          <p:nvPr/>
        </p:nvSpPr>
        <p:spPr>
          <a:xfrm>
            <a:off x="5715008" y="5713428"/>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135" name="TextBox 134"/>
          <p:cNvSpPr txBox="1"/>
          <p:nvPr/>
        </p:nvSpPr>
        <p:spPr>
          <a:xfrm>
            <a:off x="6143636" y="5713428"/>
            <a:ext cx="28575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2400" b="1" dirty="0" smtClean="0"/>
              <a:t>G</a:t>
            </a:r>
            <a:endParaRPr lang="en-GB" sz="2400" b="1" dirty="0"/>
          </a:p>
        </p:txBody>
      </p:sp>
      <p:sp>
        <p:nvSpPr>
          <p:cNvPr id="136" name="TextBox 135"/>
          <p:cNvSpPr txBox="1"/>
          <p:nvPr/>
        </p:nvSpPr>
        <p:spPr>
          <a:xfrm>
            <a:off x="6572264" y="5713428"/>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37" name="TextBox 136"/>
          <p:cNvSpPr txBox="1"/>
          <p:nvPr/>
        </p:nvSpPr>
        <p:spPr>
          <a:xfrm>
            <a:off x="7000892" y="5713428"/>
            <a:ext cx="285752" cy="46166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2400" b="1" dirty="0"/>
              <a:t>A</a:t>
            </a:r>
          </a:p>
        </p:txBody>
      </p:sp>
      <p:sp>
        <p:nvSpPr>
          <p:cNvPr id="138" name="TextBox 137"/>
          <p:cNvSpPr txBox="1"/>
          <p:nvPr/>
        </p:nvSpPr>
        <p:spPr>
          <a:xfrm>
            <a:off x="7429520" y="5713428"/>
            <a:ext cx="28575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2400" b="1" dirty="0"/>
              <a:t>T</a:t>
            </a:r>
          </a:p>
        </p:txBody>
      </p:sp>
      <p:sp>
        <p:nvSpPr>
          <p:cNvPr id="139" name="TextBox 138"/>
          <p:cNvSpPr txBox="1"/>
          <p:nvPr/>
        </p:nvSpPr>
        <p:spPr>
          <a:xfrm>
            <a:off x="7858148" y="5713428"/>
            <a:ext cx="285752" cy="461665"/>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2400" b="1" dirty="0" smtClean="0"/>
              <a:t>C</a:t>
            </a:r>
            <a:endParaRPr lang="en-GB" sz="2400" b="1" dirty="0"/>
          </a:p>
        </p:txBody>
      </p:sp>
      <p:cxnSp>
        <p:nvCxnSpPr>
          <p:cNvPr id="140" name="Straight Connector 139"/>
          <p:cNvCxnSpPr/>
          <p:nvPr/>
        </p:nvCxnSpPr>
        <p:spPr>
          <a:xfrm>
            <a:off x="928662" y="6213494"/>
            <a:ext cx="7286676" cy="1588"/>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928662" y="5214950"/>
            <a:ext cx="3429024" cy="1588"/>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500034" y="4786322"/>
            <a:ext cx="642942" cy="64294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p>
        </p:txBody>
      </p:sp>
      <p:sp>
        <p:nvSpPr>
          <p:cNvPr id="144" name="TextBox 143"/>
          <p:cNvSpPr txBox="1"/>
          <p:nvPr/>
        </p:nvSpPr>
        <p:spPr>
          <a:xfrm>
            <a:off x="4786314" y="4714884"/>
            <a:ext cx="4143404"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400" dirty="0" smtClean="0"/>
              <a:t>You call these modified nucleotides, </a:t>
            </a:r>
            <a:r>
              <a:rPr lang="en-GB" sz="2400" b="1" dirty="0" smtClean="0">
                <a:solidFill>
                  <a:srgbClr val="FF0000"/>
                </a:solidFill>
              </a:rPr>
              <a:t>TERMINATORS</a:t>
            </a:r>
            <a:endParaRPr lang="en-GB"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1"/>
                                        </p:tgtEl>
                                        <p:attrNameLst>
                                          <p:attrName>style.visibility</p:attrName>
                                        </p:attrNameLst>
                                      </p:cBhvr>
                                      <p:to>
                                        <p:strVal val="visible"/>
                                      </p:to>
                                    </p:set>
                                    <p:animEffect transition="in" filter="checkerboard(across)">
                                      <p:cBhvr>
                                        <p:cTn id="12" dur="500"/>
                                        <p:tgtEl>
                                          <p:spTgt spid="12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20"/>
                                        </p:tgtEl>
                                        <p:attrNameLst>
                                          <p:attrName>style.visibility</p:attrName>
                                        </p:attrNameLst>
                                      </p:cBhvr>
                                      <p:to>
                                        <p:strVal val="visible"/>
                                      </p:to>
                                    </p:set>
                                    <p:animEffect transition="in" filter="checkerboard(across)">
                                      <p:cBhvr>
                                        <p:cTn id="17" dur="500"/>
                                        <p:tgtEl>
                                          <p:spTgt spid="12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2"/>
                                        </p:tgtEl>
                                        <p:attrNameLst>
                                          <p:attrName>style.visibility</p:attrName>
                                        </p:attrNameLst>
                                      </p:cBhvr>
                                      <p:to>
                                        <p:strVal val="visible"/>
                                      </p:to>
                                    </p:set>
                                    <p:animEffect transition="in" filter="checkerboard(across)">
                                      <p:cBhvr>
                                        <p:cTn id="22" dur="500"/>
                                        <p:tgtEl>
                                          <p:spTgt spid="102"/>
                                        </p:tgtEl>
                                      </p:cBhvr>
                                    </p:animEffect>
                                  </p:childTnLst>
                                </p:cTn>
                              </p:par>
                              <p:par>
                                <p:cTn id="23" presetID="0" presetClass="path" presetSubtype="0" accel="50000" decel="50000" fill="hold" grpId="1" nodeType="withEffect">
                                  <p:stCondLst>
                                    <p:cond delay="300"/>
                                  </p:stCondLst>
                                  <p:childTnLst>
                                    <p:animMotion origin="layout" path="M 0 0 L 0.84253 0 " pathEditMode="relative" ptsTypes="AA">
                                      <p:cBhvr>
                                        <p:cTn id="24" dur="3000" fill="hold"/>
                                        <p:tgtEl>
                                          <p:spTgt spid="120"/>
                                        </p:tgtEl>
                                        <p:attrNameLst>
                                          <p:attrName>ppt_x</p:attrName>
                                          <p:attrName>ppt_y</p:attrName>
                                        </p:attrNameLst>
                                      </p:cBhvr>
                                    </p:animMotion>
                                  </p:childTnLst>
                                </p:cTn>
                              </p:par>
                              <p:par>
                                <p:cTn id="25" presetID="9" presetClass="entr" presetSubtype="0" fill="hold" nodeType="withEffect">
                                  <p:stCondLst>
                                    <p:cond delay="0"/>
                                  </p:stCondLst>
                                  <p:childTnLst>
                                    <p:set>
                                      <p:cBhvr>
                                        <p:cTn id="26" dur="1" fill="hold">
                                          <p:stCondLst>
                                            <p:cond delay="0"/>
                                          </p:stCondLst>
                                        </p:cTn>
                                        <p:tgtEl>
                                          <p:spTgt spid="119"/>
                                        </p:tgtEl>
                                        <p:attrNameLst>
                                          <p:attrName>style.visibility</p:attrName>
                                        </p:attrNameLst>
                                      </p:cBhvr>
                                      <p:to>
                                        <p:strVal val="visible"/>
                                      </p:to>
                                    </p:set>
                                    <p:animEffect transition="in" filter="dissolve">
                                      <p:cBhvr>
                                        <p:cTn id="27" dur="3000"/>
                                        <p:tgtEl>
                                          <p:spTgt spid="119"/>
                                        </p:tgtEl>
                                      </p:cBhvr>
                                    </p:animEffect>
                                  </p:childTnLst>
                                </p:cTn>
                              </p:par>
                              <p:par>
                                <p:cTn id="28" presetID="5" presetClass="entr" presetSubtype="10" fill="hold" grpId="0" nodeType="withEffect">
                                  <p:stCondLst>
                                    <p:cond delay="200"/>
                                  </p:stCondLst>
                                  <p:childTnLst>
                                    <p:set>
                                      <p:cBhvr>
                                        <p:cTn id="29" dur="1" fill="hold">
                                          <p:stCondLst>
                                            <p:cond delay="0"/>
                                          </p:stCondLst>
                                        </p:cTn>
                                        <p:tgtEl>
                                          <p:spTgt spid="103"/>
                                        </p:tgtEl>
                                        <p:attrNameLst>
                                          <p:attrName>style.visibility</p:attrName>
                                        </p:attrNameLst>
                                      </p:cBhvr>
                                      <p:to>
                                        <p:strVal val="visible"/>
                                      </p:to>
                                    </p:set>
                                    <p:animEffect transition="in" filter="checkerboard(across)">
                                      <p:cBhvr>
                                        <p:cTn id="30" dur="500"/>
                                        <p:tgtEl>
                                          <p:spTgt spid="103"/>
                                        </p:tgtEl>
                                      </p:cBhvr>
                                    </p:animEffect>
                                  </p:childTnLst>
                                </p:cTn>
                              </p:par>
                              <p:par>
                                <p:cTn id="31" presetID="5" presetClass="entr" presetSubtype="10" fill="hold" grpId="0" nodeType="withEffect">
                                  <p:stCondLst>
                                    <p:cond delay="400"/>
                                  </p:stCondLst>
                                  <p:childTnLst>
                                    <p:set>
                                      <p:cBhvr>
                                        <p:cTn id="32" dur="1" fill="hold">
                                          <p:stCondLst>
                                            <p:cond delay="0"/>
                                          </p:stCondLst>
                                        </p:cTn>
                                        <p:tgtEl>
                                          <p:spTgt spid="104"/>
                                        </p:tgtEl>
                                        <p:attrNameLst>
                                          <p:attrName>style.visibility</p:attrName>
                                        </p:attrNameLst>
                                      </p:cBhvr>
                                      <p:to>
                                        <p:strVal val="visible"/>
                                      </p:to>
                                    </p:set>
                                    <p:animEffect transition="in" filter="checkerboard(across)">
                                      <p:cBhvr>
                                        <p:cTn id="33" dur="500"/>
                                        <p:tgtEl>
                                          <p:spTgt spid="104"/>
                                        </p:tgtEl>
                                      </p:cBhvr>
                                    </p:animEffect>
                                  </p:childTnLst>
                                </p:cTn>
                              </p:par>
                              <p:par>
                                <p:cTn id="34" presetID="5" presetClass="entr" presetSubtype="10" fill="hold" grpId="0" nodeType="withEffect">
                                  <p:stCondLst>
                                    <p:cond delay="600"/>
                                  </p:stCondLst>
                                  <p:childTnLst>
                                    <p:set>
                                      <p:cBhvr>
                                        <p:cTn id="35" dur="1" fill="hold">
                                          <p:stCondLst>
                                            <p:cond delay="0"/>
                                          </p:stCondLst>
                                        </p:cTn>
                                        <p:tgtEl>
                                          <p:spTgt spid="105"/>
                                        </p:tgtEl>
                                        <p:attrNameLst>
                                          <p:attrName>style.visibility</p:attrName>
                                        </p:attrNameLst>
                                      </p:cBhvr>
                                      <p:to>
                                        <p:strVal val="visible"/>
                                      </p:to>
                                    </p:set>
                                    <p:animEffect transition="in" filter="checkerboard(across)">
                                      <p:cBhvr>
                                        <p:cTn id="36" dur="500"/>
                                        <p:tgtEl>
                                          <p:spTgt spid="105"/>
                                        </p:tgtEl>
                                      </p:cBhvr>
                                    </p:animEffect>
                                  </p:childTnLst>
                                </p:cTn>
                              </p:par>
                              <p:par>
                                <p:cTn id="37" presetID="5" presetClass="entr" presetSubtype="10" fill="hold" grpId="0" nodeType="withEffect">
                                  <p:stCondLst>
                                    <p:cond delay="800"/>
                                  </p:stCondLst>
                                  <p:childTnLst>
                                    <p:set>
                                      <p:cBhvr>
                                        <p:cTn id="38" dur="1" fill="hold">
                                          <p:stCondLst>
                                            <p:cond delay="0"/>
                                          </p:stCondLst>
                                        </p:cTn>
                                        <p:tgtEl>
                                          <p:spTgt spid="106"/>
                                        </p:tgtEl>
                                        <p:attrNameLst>
                                          <p:attrName>style.visibility</p:attrName>
                                        </p:attrNameLst>
                                      </p:cBhvr>
                                      <p:to>
                                        <p:strVal val="visible"/>
                                      </p:to>
                                    </p:set>
                                    <p:animEffect transition="in" filter="checkerboard(across)">
                                      <p:cBhvr>
                                        <p:cTn id="39" dur="500"/>
                                        <p:tgtEl>
                                          <p:spTgt spid="106"/>
                                        </p:tgtEl>
                                      </p:cBhvr>
                                    </p:animEffect>
                                  </p:childTnLst>
                                </p:cTn>
                              </p:par>
                              <p:par>
                                <p:cTn id="40" presetID="5" presetClass="entr" presetSubtype="10" fill="hold" grpId="0" nodeType="withEffect">
                                  <p:stCondLst>
                                    <p:cond delay="1000"/>
                                  </p:stCondLst>
                                  <p:childTnLst>
                                    <p:set>
                                      <p:cBhvr>
                                        <p:cTn id="41" dur="1" fill="hold">
                                          <p:stCondLst>
                                            <p:cond delay="0"/>
                                          </p:stCondLst>
                                        </p:cTn>
                                        <p:tgtEl>
                                          <p:spTgt spid="113"/>
                                        </p:tgtEl>
                                        <p:attrNameLst>
                                          <p:attrName>style.visibility</p:attrName>
                                        </p:attrNameLst>
                                      </p:cBhvr>
                                      <p:to>
                                        <p:strVal val="visible"/>
                                      </p:to>
                                    </p:set>
                                    <p:animEffect transition="in" filter="checkerboard(across)">
                                      <p:cBhvr>
                                        <p:cTn id="42" dur="500"/>
                                        <p:tgtEl>
                                          <p:spTgt spid="113"/>
                                        </p:tgtEl>
                                      </p:cBhvr>
                                    </p:animEffect>
                                  </p:childTnLst>
                                </p:cTn>
                              </p:par>
                              <p:par>
                                <p:cTn id="43" presetID="5" presetClass="entr" presetSubtype="10" fill="hold" grpId="0" nodeType="withEffect">
                                  <p:stCondLst>
                                    <p:cond delay="1200"/>
                                  </p:stCondLst>
                                  <p:childTnLst>
                                    <p:set>
                                      <p:cBhvr>
                                        <p:cTn id="44" dur="1" fill="hold">
                                          <p:stCondLst>
                                            <p:cond delay="0"/>
                                          </p:stCondLst>
                                        </p:cTn>
                                        <p:tgtEl>
                                          <p:spTgt spid="109"/>
                                        </p:tgtEl>
                                        <p:attrNameLst>
                                          <p:attrName>style.visibility</p:attrName>
                                        </p:attrNameLst>
                                      </p:cBhvr>
                                      <p:to>
                                        <p:strVal val="visible"/>
                                      </p:to>
                                    </p:set>
                                    <p:animEffect transition="in" filter="checkerboard(across)">
                                      <p:cBhvr>
                                        <p:cTn id="45" dur="500"/>
                                        <p:tgtEl>
                                          <p:spTgt spid="109"/>
                                        </p:tgtEl>
                                      </p:cBhvr>
                                    </p:animEffect>
                                  </p:childTnLst>
                                </p:cTn>
                              </p:par>
                              <p:par>
                                <p:cTn id="46" presetID="5" presetClass="entr" presetSubtype="10" fill="hold" grpId="0" nodeType="withEffect">
                                  <p:stCondLst>
                                    <p:cond delay="1400"/>
                                  </p:stCondLst>
                                  <p:childTnLst>
                                    <p:set>
                                      <p:cBhvr>
                                        <p:cTn id="47" dur="1" fill="hold">
                                          <p:stCondLst>
                                            <p:cond delay="0"/>
                                          </p:stCondLst>
                                        </p:cTn>
                                        <p:tgtEl>
                                          <p:spTgt spid="116"/>
                                        </p:tgtEl>
                                        <p:attrNameLst>
                                          <p:attrName>style.visibility</p:attrName>
                                        </p:attrNameLst>
                                      </p:cBhvr>
                                      <p:to>
                                        <p:strVal val="visible"/>
                                      </p:to>
                                    </p:set>
                                    <p:animEffect transition="in" filter="checkerboard(across)">
                                      <p:cBhvr>
                                        <p:cTn id="48" dur="500"/>
                                        <p:tgtEl>
                                          <p:spTgt spid="116"/>
                                        </p:tgtEl>
                                      </p:cBhvr>
                                    </p:animEffect>
                                  </p:childTnLst>
                                </p:cTn>
                              </p:par>
                              <p:par>
                                <p:cTn id="49" presetID="5" presetClass="entr" presetSubtype="10" fill="hold" grpId="0" nodeType="withEffect">
                                  <p:stCondLst>
                                    <p:cond delay="1600"/>
                                  </p:stCondLst>
                                  <p:childTnLst>
                                    <p:set>
                                      <p:cBhvr>
                                        <p:cTn id="50" dur="1" fill="hold">
                                          <p:stCondLst>
                                            <p:cond delay="0"/>
                                          </p:stCondLst>
                                        </p:cTn>
                                        <p:tgtEl>
                                          <p:spTgt spid="110"/>
                                        </p:tgtEl>
                                        <p:attrNameLst>
                                          <p:attrName>style.visibility</p:attrName>
                                        </p:attrNameLst>
                                      </p:cBhvr>
                                      <p:to>
                                        <p:strVal val="visible"/>
                                      </p:to>
                                    </p:set>
                                    <p:animEffect transition="in" filter="checkerboard(across)">
                                      <p:cBhvr>
                                        <p:cTn id="51" dur="500"/>
                                        <p:tgtEl>
                                          <p:spTgt spid="110"/>
                                        </p:tgtEl>
                                      </p:cBhvr>
                                    </p:animEffect>
                                  </p:childTnLst>
                                </p:cTn>
                              </p:par>
                              <p:par>
                                <p:cTn id="52" presetID="5" presetClass="entr" presetSubtype="10" fill="hold" grpId="0" nodeType="withEffect">
                                  <p:stCondLst>
                                    <p:cond delay="1800"/>
                                  </p:stCondLst>
                                  <p:childTnLst>
                                    <p:set>
                                      <p:cBhvr>
                                        <p:cTn id="53" dur="1" fill="hold">
                                          <p:stCondLst>
                                            <p:cond delay="0"/>
                                          </p:stCondLst>
                                        </p:cTn>
                                        <p:tgtEl>
                                          <p:spTgt spid="107"/>
                                        </p:tgtEl>
                                        <p:attrNameLst>
                                          <p:attrName>style.visibility</p:attrName>
                                        </p:attrNameLst>
                                      </p:cBhvr>
                                      <p:to>
                                        <p:strVal val="visible"/>
                                      </p:to>
                                    </p:set>
                                    <p:animEffect transition="in" filter="checkerboard(across)">
                                      <p:cBhvr>
                                        <p:cTn id="54" dur="500"/>
                                        <p:tgtEl>
                                          <p:spTgt spid="107"/>
                                        </p:tgtEl>
                                      </p:cBhvr>
                                    </p:animEffect>
                                  </p:childTnLst>
                                </p:cTn>
                              </p:par>
                              <p:par>
                                <p:cTn id="55" presetID="5" presetClass="entr" presetSubtype="10" fill="hold" grpId="0" nodeType="withEffect">
                                  <p:stCondLst>
                                    <p:cond delay="2000"/>
                                  </p:stCondLst>
                                  <p:childTnLst>
                                    <p:set>
                                      <p:cBhvr>
                                        <p:cTn id="56" dur="1" fill="hold">
                                          <p:stCondLst>
                                            <p:cond delay="0"/>
                                          </p:stCondLst>
                                        </p:cTn>
                                        <p:tgtEl>
                                          <p:spTgt spid="114"/>
                                        </p:tgtEl>
                                        <p:attrNameLst>
                                          <p:attrName>style.visibility</p:attrName>
                                        </p:attrNameLst>
                                      </p:cBhvr>
                                      <p:to>
                                        <p:strVal val="visible"/>
                                      </p:to>
                                    </p:set>
                                    <p:animEffect transition="in" filter="checkerboard(across)">
                                      <p:cBhvr>
                                        <p:cTn id="57" dur="500"/>
                                        <p:tgtEl>
                                          <p:spTgt spid="114"/>
                                        </p:tgtEl>
                                      </p:cBhvr>
                                    </p:animEffect>
                                  </p:childTnLst>
                                </p:cTn>
                              </p:par>
                              <p:par>
                                <p:cTn id="58" presetID="5" presetClass="entr" presetSubtype="10" fill="hold" grpId="0" nodeType="withEffect">
                                  <p:stCondLst>
                                    <p:cond delay="2200"/>
                                  </p:stCondLst>
                                  <p:childTnLst>
                                    <p:set>
                                      <p:cBhvr>
                                        <p:cTn id="59" dur="1" fill="hold">
                                          <p:stCondLst>
                                            <p:cond delay="0"/>
                                          </p:stCondLst>
                                        </p:cTn>
                                        <p:tgtEl>
                                          <p:spTgt spid="117"/>
                                        </p:tgtEl>
                                        <p:attrNameLst>
                                          <p:attrName>style.visibility</p:attrName>
                                        </p:attrNameLst>
                                      </p:cBhvr>
                                      <p:to>
                                        <p:strVal val="visible"/>
                                      </p:to>
                                    </p:set>
                                    <p:animEffect transition="in" filter="checkerboard(across)">
                                      <p:cBhvr>
                                        <p:cTn id="60" dur="500"/>
                                        <p:tgtEl>
                                          <p:spTgt spid="117"/>
                                        </p:tgtEl>
                                      </p:cBhvr>
                                    </p:animEffect>
                                  </p:childTnLst>
                                </p:cTn>
                              </p:par>
                              <p:par>
                                <p:cTn id="61" presetID="5" presetClass="entr" presetSubtype="10" fill="hold" grpId="0" nodeType="withEffect">
                                  <p:stCondLst>
                                    <p:cond delay="2400"/>
                                  </p:stCondLst>
                                  <p:childTnLst>
                                    <p:set>
                                      <p:cBhvr>
                                        <p:cTn id="62" dur="1" fill="hold">
                                          <p:stCondLst>
                                            <p:cond delay="0"/>
                                          </p:stCondLst>
                                        </p:cTn>
                                        <p:tgtEl>
                                          <p:spTgt spid="118"/>
                                        </p:tgtEl>
                                        <p:attrNameLst>
                                          <p:attrName>style.visibility</p:attrName>
                                        </p:attrNameLst>
                                      </p:cBhvr>
                                      <p:to>
                                        <p:strVal val="visible"/>
                                      </p:to>
                                    </p:set>
                                    <p:animEffect transition="in" filter="checkerboard(across)">
                                      <p:cBhvr>
                                        <p:cTn id="63" dur="500"/>
                                        <p:tgtEl>
                                          <p:spTgt spid="118"/>
                                        </p:tgtEl>
                                      </p:cBhvr>
                                    </p:animEffect>
                                  </p:childTnLst>
                                </p:cTn>
                              </p:par>
                              <p:par>
                                <p:cTn id="64" presetID="5" presetClass="entr" presetSubtype="10" fill="hold" grpId="0" nodeType="withEffect">
                                  <p:stCondLst>
                                    <p:cond delay="2600"/>
                                  </p:stCondLst>
                                  <p:childTnLst>
                                    <p:set>
                                      <p:cBhvr>
                                        <p:cTn id="65" dur="1" fill="hold">
                                          <p:stCondLst>
                                            <p:cond delay="0"/>
                                          </p:stCondLst>
                                        </p:cTn>
                                        <p:tgtEl>
                                          <p:spTgt spid="111"/>
                                        </p:tgtEl>
                                        <p:attrNameLst>
                                          <p:attrName>style.visibility</p:attrName>
                                        </p:attrNameLst>
                                      </p:cBhvr>
                                      <p:to>
                                        <p:strVal val="visible"/>
                                      </p:to>
                                    </p:set>
                                    <p:animEffect transition="in" filter="checkerboard(across)">
                                      <p:cBhvr>
                                        <p:cTn id="66" dur="500"/>
                                        <p:tgtEl>
                                          <p:spTgt spid="111"/>
                                        </p:tgtEl>
                                      </p:cBhvr>
                                    </p:animEffect>
                                  </p:childTnLst>
                                </p:cTn>
                              </p:par>
                              <p:par>
                                <p:cTn id="67" presetID="5" presetClass="entr" presetSubtype="10" fill="hold" grpId="0" nodeType="withEffect">
                                  <p:stCondLst>
                                    <p:cond delay="2800"/>
                                  </p:stCondLst>
                                  <p:childTnLst>
                                    <p:set>
                                      <p:cBhvr>
                                        <p:cTn id="68" dur="1" fill="hold">
                                          <p:stCondLst>
                                            <p:cond delay="0"/>
                                          </p:stCondLst>
                                        </p:cTn>
                                        <p:tgtEl>
                                          <p:spTgt spid="112"/>
                                        </p:tgtEl>
                                        <p:attrNameLst>
                                          <p:attrName>style.visibility</p:attrName>
                                        </p:attrNameLst>
                                      </p:cBhvr>
                                      <p:to>
                                        <p:strVal val="visible"/>
                                      </p:to>
                                    </p:set>
                                    <p:animEffect transition="in" filter="checkerboard(across)">
                                      <p:cBhvr>
                                        <p:cTn id="69" dur="500"/>
                                        <p:tgtEl>
                                          <p:spTgt spid="112"/>
                                        </p:tgtEl>
                                      </p:cBhvr>
                                    </p:animEffect>
                                  </p:childTnLst>
                                </p:cTn>
                              </p:par>
                              <p:par>
                                <p:cTn id="70" presetID="5" presetClass="entr" presetSubtype="10" fill="hold" grpId="0" nodeType="withEffect">
                                  <p:stCondLst>
                                    <p:cond delay="3000"/>
                                  </p:stCondLst>
                                  <p:childTnLst>
                                    <p:set>
                                      <p:cBhvr>
                                        <p:cTn id="71" dur="1" fill="hold">
                                          <p:stCondLst>
                                            <p:cond delay="0"/>
                                          </p:stCondLst>
                                        </p:cTn>
                                        <p:tgtEl>
                                          <p:spTgt spid="115"/>
                                        </p:tgtEl>
                                        <p:attrNameLst>
                                          <p:attrName>style.visibility</p:attrName>
                                        </p:attrNameLst>
                                      </p:cBhvr>
                                      <p:to>
                                        <p:strVal val="visible"/>
                                      </p:to>
                                    </p:set>
                                    <p:animEffect transition="in" filter="checkerboard(across)">
                                      <p:cBhvr>
                                        <p:cTn id="72" dur="500"/>
                                        <p:tgtEl>
                                          <p:spTgt spid="115"/>
                                        </p:tgtEl>
                                      </p:cBhvr>
                                    </p:animEffect>
                                  </p:childTnLst>
                                </p:cTn>
                              </p:par>
                              <p:par>
                                <p:cTn id="73" presetID="5" presetClass="entr" presetSubtype="10" fill="hold" grpId="0" nodeType="withEffect">
                                  <p:stCondLst>
                                    <p:cond delay="3200"/>
                                  </p:stCondLst>
                                  <p:childTnLst>
                                    <p:set>
                                      <p:cBhvr>
                                        <p:cTn id="74" dur="1" fill="hold">
                                          <p:stCondLst>
                                            <p:cond delay="0"/>
                                          </p:stCondLst>
                                        </p:cTn>
                                        <p:tgtEl>
                                          <p:spTgt spid="108"/>
                                        </p:tgtEl>
                                        <p:attrNameLst>
                                          <p:attrName>style.visibility</p:attrName>
                                        </p:attrNameLst>
                                      </p:cBhvr>
                                      <p:to>
                                        <p:strVal val="visible"/>
                                      </p:to>
                                    </p:set>
                                    <p:animEffect transition="in" filter="checkerboard(across)">
                                      <p:cBhvr>
                                        <p:cTn id="75" dur="500"/>
                                        <p:tgtEl>
                                          <p:spTgt spid="108"/>
                                        </p:tgtEl>
                                      </p:cBhvr>
                                    </p:animEffect>
                                  </p:childTnLst>
                                </p:cTn>
                              </p:par>
                            </p:childTnLst>
                          </p:cTn>
                        </p:par>
                      </p:childTnLst>
                    </p:cTn>
                  </p:par>
                  <p:par>
                    <p:cTn id="76" fill="hold">
                      <p:stCondLst>
                        <p:cond delay="indefinite"/>
                      </p:stCondLst>
                      <p:childTnLst>
                        <p:par>
                          <p:cTn id="77" fill="hold">
                            <p:stCondLst>
                              <p:cond delay="0"/>
                            </p:stCondLst>
                            <p:childTnLst>
                              <p:par>
                                <p:cTn id="78" presetID="5" presetClass="entr" presetSubtype="10" fill="hold" grpId="0" nodeType="clickEffect">
                                  <p:stCondLst>
                                    <p:cond delay="0"/>
                                  </p:stCondLst>
                                  <p:childTnLst>
                                    <p:set>
                                      <p:cBhvr>
                                        <p:cTn id="79" dur="1" fill="hold">
                                          <p:stCondLst>
                                            <p:cond delay="0"/>
                                          </p:stCondLst>
                                        </p:cTn>
                                        <p:tgtEl>
                                          <p:spTgt spid="122"/>
                                        </p:tgtEl>
                                        <p:attrNameLst>
                                          <p:attrName>style.visibility</p:attrName>
                                        </p:attrNameLst>
                                      </p:cBhvr>
                                      <p:to>
                                        <p:strVal val="visible"/>
                                      </p:to>
                                    </p:set>
                                    <p:animEffect transition="in" filter="checkerboard(across)">
                                      <p:cBhvr>
                                        <p:cTn id="80" dur="500"/>
                                        <p:tgtEl>
                                          <p:spTgt spid="122"/>
                                        </p:tgtEl>
                                      </p:cBhvr>
                                    </p:animEffect>
                                  </p:childTnLst>
                                </p:cTn>
                              </p:par>
                            </p:childTnLst>
                          </p:cTn>
                        </p:par>
                      </p:childTnLst>
                    </p:cTn>
                  </p:par>
                  <p:par>
                    <p:cTn id="81" fill="hold">
                      <p:stCondLst>
                        <p:cond delay="indefinite"/>
                      </p:stCondLst>
                      <p:childTnLst>
                        <p:par>
                          <p:cTn id="82" fill="hold">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123"/>
                                        </p:tgtEl>
                                        <p:attrNameLst>
                                          <p:attrName>style.visibility</p:attrName>
                                        </p:attrNameLst>
                                      </p:cBhvr>
                                      <p:to>
                                        <p:strVal val="visible"/>
                                      </p:to>
                                    </p:set>
                                    <p:animEffect transition="in" filter="checkerboard(across)">
                                      <p:cBhvr>
                                        <p:cTn id="85" dur="500"/>
                                        <p:tgtEl>
                                          <p:spTgt spid="123"/>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124"/>
                                        </p:tgtEl>
                                        <p:attrNameLst>
                                          <p:attrName>style.visibility</p:attrName>
                                        </p:attrNameLst>
                                      </p:cBhvr>
                                      <p:to>
                                        <p:strVal val="visible"/>
                                      </p:to>
                                    </p:set>
                                    <p:animEffect transition="in" filter="checkerboard(across)">
                                      <p:cBhvr>
                                        <p:cTn id="88" dur="500"/>
                                        <p:tgtEl>
                                          <p:spTgt spid="124"/>
                                        </p:tgtEl>
                                      </p:cBhvr>
                                    </p:animEffect>
                                  </p:childTnLst>
                                </p:cTn>
                              </p:par>
                              <p:par>
                                <p:cTn id="89" presetID="5" presetClass="entr" presetSubtype="10" fill="hold" grpId="0" nodeType="withEffect">
                                  <p:stCondLst>
                                    <p:cond delay="0"/>
                                  </p:stCondLst>
                                  <p:childTnLst>
                                    <p:set>
                                      <p:cBhvr>
                                        <p:cTn id="90" dur="1" fill="hold">
                                          <p:stCondLst>
                                            <p:cond delay="0"/>
                                          </p:stCondLst>
                                        </p:cTn>
                                        <p:tgtEl>
                                          <p:spTgt spid="125"/>
                                        </p:tgtEl>
                                        <p:attrNameLst>
                                          <p:attrName>style.visibility</p:attrName>
                                        </p:attrNameLst>
                                      </p:cBhvr>
                                      <p:to>
                                        <p:strVal val="visible"/>
                                      </p:to>
                                    </p:set>
                                    <p:animEffect transition="in" filter="checkerboard(across)">
                                      <p:cBhvr>
                                        <p:cTn id="91" dur="500"/>
                                        <p:tgtEl>
                                          <p:spTgt spid="125"/>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126"/>
                                        </p:tgtEl>
                                        <p:attrNameLst>
                                          <p:attrName>style.visibility</p:attrName>
                                        </p:attrNameLst>
                                      </p:cBhvr>
                                      <p:to>
                                        <p:strVal val="visible"/>
                                      </p:to>
                                    </p:set>
                                    <p:animEffect transition="in" filter="checkerboard(across)">
                                      <p:cBhvr>
                                        <p:cTn id="94" dur="500"/>
                                        <p:tgtEl>
                                          <p:spTgt spid="126"/>
                                        </p:tgtEl>
                                      </p:cBhvr>
                                    </p:animEffect>
                                  </p:childTnLst>
                                </p:cTn>
                              </p:par>
                              <p:par>
                                <p:cTn id="95" presetID="5" presetClass="entr" presetSubtype="10" fill="hold" grpId="0" nodeType="withEffect">
                                  <p:stCondLst>
                                    <p:cond delay="0"/>
                                  </p:stCondLst>
                                  <p:childTnLst>
                                    <p:set>
                                      <p:cBhvr>
                                        <p:cTn id="96" dur="1" fill="hold">
                                          <p:stCondLst>
                                            <p:cond delay="0"/>
                                          </p:stCondLst>
                                        </p:cTn>
                                        <p:tgtEl>
                                          <p:spTgt spid="127"/>
                                        </p:tgtEl>
                                        <p:attrNameLst>
                                          <p:attrName>style.visibility</p:attrName>
                                        </p:attrNameLst>
                                      </p:cBhvr>
                                      <p:to>
                                        <p:strVal val="visible"/>
                                      </p:to>
                                    </p:set>
                                    <p:animEffect transition="in" filter="checkerboard(across)">
                                      <p:cBhvr>
                                        <p:cTn id="97" dur="500"/>
                                        <p:tgtEl>
                                          <p:spTgt spid="127"/>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128"/>
                                        </p:tgtEl>
                                        <p:attrNameLst>
                                          <p:attrName>style.visibility</p:attrName>
                                        </p:attrNameLst>
                                      </p:cBhvr>
                                      <p:to>
                                        <p:strVal val="visible"/>
                                      </p:to>
                                    </p:set>
                                    <p:animEffect transition="in" filter="checkerboard(across)">
                                      <p:cBhvr>
                                        <p:cTn id="100" dur="500"/>
                                        <p:tgtEl>
                                          <p:spTgt spid="128"/>
                                        </p:tgtEl>
                                      </p:cBhvr>
                                    </p:animEffect>
                                  </p:childTnLst>
                                </p:cTn>
                              </p:par>
                              <p:par>
                                <p:cTn id="101" presetID="5" presetClass="entr" presetSubtype="10" fill="hold" grpId="0" nodeType="withEffect">
                                  <p:stCondLst>
                                    <p:cond delay="0"/>
                                  </p:stCondLst>
                                  <p:childTnLst>
                                    <p:set>
                                      <p:cBhvr>
                                        <p:cTn id="102" dur="1" fill="hold">
                                          <p:stCondLst>
                                            <p:cond delay="0"/>
                                          </p:stCondLst>
                                        </p:cTn>
                                        <p:tgtEl>
                                          <p:spTgt spid="129"/>
                                        </p:tgtEl>
                                        <p:attrNameLst>
                                          <p:attrName>style.visibility</p:attrName>
                                        </p:attrNameLst>
                                      </p:cBhvr>
                                      <p:to>
                                        <p:strVal val="visible"/>
                                      </p:to>
                                    </p:set>
                                    <p:animEffect transition="in" filter="checkerboard(across)">
                                      <p:cBhvr>
                                        <p:cTn id="103" dur="500"/>
                                        <p:tgtEl>
                                          <p:spTgt spid="129"/>
                                        </p:tgtEl>
                                      </p:cBhvr>
                                    </p:animEffect>
                                  </p:childTnLst>
                                </p:cTn>
                              </p:par>
                              <p:par>
                                <p:cTn id="104" presetID="5" presetClass="entr" presetSubtype="10" fill="hold" grpId="0" nodeType="withEffect">
                                  <p:stCondLst>
                                    <p:cond delay="0"/>
                                  </p:stCondLst>
                                  <p:childTnLst>
                                    <p:set>
                                      <p:cBhvr>
                                        <p:cTn id="105" dur="1" fill="hold">
                                          <p:stCondLst>
                                            <p:cond delay="0"/>
                                          </p:stCondLst>
                                        </p:cTn>
                                        <p:tgtEl>
                                          <p:spTgt spid="130"/>
                                        </p:tgtEl>
                                        <p:attrNameLst>
                                          <p:attrName>style.visibility</p:attrName>
                                        </p:attrNameLst>
                                      </p:cBhvr>
                                      <p:to>
                                        <p:strVal val="visible"/>
                                      </p:to>
                                    </p:set>
                                    <p:animEffect transition="in" filter="checkerboard(across)">
                                      <p:cBhvr>
                                        <p:cTn id="106" dur="500"/>
                                        <p:tgtEl>
                                          <p:spTgt spid="130"/>
                                        </p:tgtEl>
                                      </p:cBhvr>
                                    </p:animEffect>
                                  </p:childTnLst>
                                </p:cTn>
                              </p:par>
                              <p:par>
                                <p:cTn id="107" presetID="5" presetClass="entr" presetSubtype="10" fill="hold" grpId="0" nodeType="withEffect">
                                  <p:stCondLst>
                                    <p:cond delay="0"/>
                                  </p:stCondLst>
                                  <p:childTnLst>
                                    <p:set>
                                      <p:cBhvr>
                                        <p:cTn id="108" dur="1" fill="hold">
                                          <p:stCondLst>
                                            <p:cond delay="0"/>
                                          </p:stCondLst>
                                        </p:cTn>
                                        <p:tgtEl>
                                          <p:spTgt spid="131"/>
                                        </p:tgtEl>
                                        <p:attrNameLst>
                                          <p:attrName>style.visibility</p:attrName>
                                        </p:attrNameLst>
                                      </p:cBhvr>
                                      <p:to>
                                        <p:strVal val="visible"/>
                                      </p:to>
                                    </p:set>
                                    <p:animEffect transition="in" filter="checkerboard(across)">
                                      <p:cBhvr>
                                        <p:cTn id="109" dur="500"/>
                                        <p:tgtEl>
                                          <p:spTgt spid="131"/>
                                        </p:tgtEl>
                                      </p:cBhvr>
                                    </p:animEffect>
                                  </p:childTnLst>
                                </p:cTn>
                              </p:par>
                              <p:par>
                                <p:cTn id="110" presetID="5" presetClass="entr" presetSubtype="10" fill="hold" grpId="0" nodeType="withEffect">
                                  <p:stCondLst>
                                    <p:cond delay="0"/>
                                  </p:stCondLst>
                                  <p:childTnLst>
                                    <p:set>
                                      <p:cBhvr>
                                        <p:cTn id="111" dur="1" fill="hold">
                                          <p:stCondLst>
                                            <p:cond delay="0"/>
                                          </p:stCondLst>
                                        </p:cTn>
                                        <p:tgtEl>
                                          <p:spTgt spid="132"/>
                                        </p:tgtEl>
                                        <p:attrNameLst>
                                          <p:attrName>style.visibility</p:attrName>
                                        </p:attrNameLst>
                                      </p:cBhvr>
                                      <p:to>
                                        <p:strVal val="visible"/>
                                      </p:to>
                                    </p:set>
                                    <p:animEffect transition="in" filter="checkerboard(across)">
                                      <p:cBhvr>
                                        <p:cTn id="112" dur="500"/>
                                        <p:tgtEl>
                                          <p:spTgt spid="132"/>
                                        </p:tgtEl>
                                      </p:cBhvr>
                                    </p:animEffect>
                                  </p:childTnLst>
                                </p:cTn>
                              </p:par>
                              <p:par>
                                <p:cTn id="113" presetID="5" presetClass="entr" presetSubtype="10" fill="hold" grpId="0" nodeType="withEffect">
                                  <p:stCondLst>
                                    <p:cond delay="0"/>
                                  </p:stCondLst>
                                  <p:childTnLst>
                                    <p:set>
                                      <p:cBhvr>
                                        <p:cTn id="114" dur="1" fill="hold">
                                          <p:stCondLst>
                                            <p:cond delay="0"/>
                                          </p:stCondLst>
                                        </p:cTn>
                                        <p:tgtEl>
                                          <p:spTgt spid="133"/>
                                        </p:tgtEl>
                                        <p:attrNameLst>
                                          <p:attrName>style.visibility</p:attrName>
                                        </p:attrNameLst>
                                      </p:cBhvr>
                                      <p:to>
                                        <p:strVal val="visible"/>
                                      </p:to>
                                    </p:set>
                                    <p:animEffect transition="in" filter="checkerboard(across)">
                                      <p:cBhvr>
                                        <p:cTn id="115" dur="500"/>
                                        <p:tgtEl>
                                          <p:spTgt spid="133"/>
                                        </p:tgtEl>
                                      </p:cBhvr>
                                    </p:animEffect>
                                  </p:childTnLst>
                                </p:cTn>
                              </p:par>
                              <p:par>
                                <p:cTn id="116" presetID="5" presetClass="entr" presetSubtype="10" fill="hold" grpId="0" nodeType="withEffect">
                                  <p:stCondLst>
                                    <p:cond delay="0"/>
                                  </p:stCondLst>
                                  <p:childTnLst>
                                    <p:set>
                                      <p:cBhvr>
                                        <p:cTn id="117" dur="1" fill="hold">
                                          <p:stCondLst>
                                            <p:cond delay="0"/>
                                          </p:stCondLst>
                                        </p:cTn>
                                        <p:tgtEl>
                                          <p:spTgt spid="134"/>
                                        </p:tgtEl>
                                        <p:attrNameLst>
                                          <p:attrName>style.visibility</p:attrName>
                                        </p:attrNameLst>
                                      </p:cBhvr>
                                      <p:to>
                                        <p:strVal val="visible"/>
                                      </p:to>
                                    </p:set>
                                    <p:animEffect transition="in" filter="checkerboard(across)">
                                      <p:cBhvr>
                                        <p:cTn id="118" dur="500"/>
                                        <p:tgtEl>
                                          <p:spTgt spid="134"/>
                                        </p:tgtEl>
                                      </p:cBhvr>
                                    </p:animEffect>
                                  </p:childTnLst>
                                </p:cTn>
                              </p:par>
                              <p:par>
                                <p:cTn id="119" presetID="5" presetClass="entr" presetSubtype="10" fill="hold" grpId="0" nodeType="withEffect">
                                  <p:stCondLst>
                                    <p:cond delay="0"/>
                                  </p:stCondLst>
                                  <p:childTnLst>
                                    <p:set>
                                      <p:cBhvr>
                                        <p:cTn id="120" dur="1" fill="hold">
                                          <p:stCondLst>
                                            <p:cond delay="0"/>
                                          </p:stCondLst>
                                        </p:cTn>
                                        <p:tgtEl>
                                          <p:spTgt spid="135"/>
                                        </p:tgtEl>
                                        <p:attrNameLst>
                                          <p:attrName>style.visibility</p:attrName>
                                        </p:attrNameLst>
                                      </p:cBhvr>
                                      <p:to>
                                        <p:strVal val="visible"/>
                                      </p:to>
                                    </p:set>
                                    <p:animEffect transition="in" filter="checkerboard(across)">
                                      <p:cBhvr>
                                        <p:cTn id="121" dur="500"/>
                                        <p:tgtEl>
                                          <p:spTgt spid="135"/>
                                        </p:tgtEl>
                                      </p:cBhvr>
                                    </p:animEffect>
                                  </p:childTnLst>
                                </p:cTn>
                              </p:par>
                              <p:par>
                                <p:cTn id="122" presetID="5" presetClass="entr" presetSubtype="10" fill="hold" grpId="0" nodeType="withEffect">
                                  <p:stCondLst>
                                    <p:cond delay="0"/>
                                  </p:stCondLst>
                                  <p:childTnLst>
                                    <p:set>
                                      <p:cBhvr>
                                        <p:cTn id="123" dur="1" fill="hold">
                                          <p:stCondLst>
                                            <p:cond delay="0"/>
                                          </p:stCondLst>
                                        </p:cTn>
                                        <p:tgtEl>
                                          <p:spTgt spid="136"/>
                                        </p:tgtEl>
                                        <p:attrNameLst>
                                          <p:attrName>style.visibility</p:attrName>
                                        </p:attrNameLst>
                                      </p:cBhvr>
                                      <p:to>
                                        <p:strVal val="visible"/>
                                      </p:to>
                                    </p:set>
                                    <p:animEffect transition="in" filter="checkerboard(across)">
                                      <p:cBhvr>
                                        <p:cTn id="124" dur="500"/>
                                        <p:tgtEl>
                                          <p:spTgt spid="136"/>
                                        </p:tgtEl>
                                      </p:cBhvr>
                                    </p:animEffect>
                                  </p:childTnLst>
                                </p:cTn>
                              </p:par>
                              <p:par>
                                <p:cTn id="125" presetID="5" presetClass="entr" presetSubtype="10" fill="hold" grpId="0" nodeType="withEffect">
                                  <p:stCondLst>
                                    <p:cond delay="0"/>
                                  </p:stCondLst>
                                  <p:childTnLst>
                                    <p:set>
                                      <p:cBhvr>
                                        <p:cTn id="126" dur="1" fill="hold">
                                          <p:stCondLst>
                                            <p:cond delay="0"/>
                                          </p:stCondLst>
                                        </p:cTn>
                                        <p:tgtEl>
                                          <p:spTgt spid="137"/>
                                        </p:tgtEl>
                                        <p:attrNameLst>
                                          <p:attrName>style.visibility</p:attrName>
                                        </p:attrNameLst>
                                      </p:cBhvr>
                                      <p:to>
                                        <p:strVal val="visible"/>
                                      </p:to>
                                    </p:set>
                                    <p:animEffect transition="in" filter="checkerboard(across)">
                                      <p:cBhvr>
                                        <p:cTn id="127" dur="500"/>
                                        <p:tgtEl>
                                          <p:spTgt spid="137"/>
                                        </p:tgtEl>
                                      </p:cBhvr>
                                    </p:animEffect>
                                  </p:childTnLst>
                                </p:cTn>
                              </p:par>
                              <p:par>
                                <p:cTn id="128" presetID="5" presetClass="entr" presetSubtype="10" fill="hold" grpId="0" nodeType="withEffect">
                                  <p:stCondLst>
                                    <p:cond delay="0"/>
                                  </p:stCondLst>
                                  <p:childTnLst>
                                    <p:set>
                                      <p:cBhvr>
                                        <p:cTn id="129" dur="1" fill="hold">
                                          <p:stCondLst>
                                            <p:cond delay="0"/>
                                          </p:stCondLst>
                                        </p:cTn>
                                        <p:tgtEl>
                                          <p:spTgt spid="138"/>
                                        </p:tgtEl>
                                        <p:attrNameLst>
                                          <p:attrName>style.visibility</p:attrName>
                                        </p:attrNameLst>
                                      </p:cBhvr>
                                      <p:to>
                                        <p:strVal val="visible"/>
                                      </p:to>
                                    </p:set>
                                    <p:animEffect transition="in" filter="checkerboard(across)">
                                      <p:cBhvr>
                                        <p:cTn id="130" dur="500"/>
                                        <p:tgtEl>
                                          <p:spTgt spid="138"/>
                                        </p:tgtEl>
                                      </p:cBhvr>
                                    </p:animEffect>
                                  </p:childTnLst>
                                </p:cTn>
                              </p:par>
                              <p:par>
                                <p:cTn id="131" presetID="5" presetClass="entr" presetSubtype="10" fill="hold" grpId="0" nodeType="withEffect">
                                  <p:stCondLst>
                                    <p:cond delay="0"/>
                                  </p:stCondLst>
                                  <p:childTnLst>
                                    <p:set>
                                      <p:cBhvr>
                                        <p:cTn id="132" dur="1" fill="hold">
                                          <p:stCondLst>
                                            <p:cond delay="0"/>
                                          </p:stCondLst>
                                        </p:cTn>
                                        <p:tgtEl>
                                          <p:spTgt spid="139"/>
                                        </p:tgtEl>
                                        <p:attrNameLst>
                                          <p:attrName>style.visibility</p:attrName>
                                        </p:attrNameLst>
                                      </p:cBhvr>
                                      <p:to>
                                        <p:strVal val="visible"/>
                                      </p:to>
                                    </p:set>
                                    <p:animEffect transition="in" filter="checkerboard(across)">
                                      <p:cBhvr>
                                        <p:cTn id="133" dur="500"/>
                                        <p:tgtEl>
                                          <p:spTgt spid="139"/>
                                        </p:tgtEl>
                                      </p:cBhvr>
                                    </p:animEffect>
                                  </p:childTnLst>
                                </p:cTn>
                              </p:par>
                              <p:par>
                                <p:cTn id="134" presetID="5" presetClass="entr" presetSubtype="10" fill="hold" nodeType="withEffect">
                                  <p:stCondLst>
                                    <p:cond delay="0"/>
                                  </p:stCondLst>
                                  <p:childTnLst>
                                    <p:set>
                                      <p:cBhvr>
                                        <p:cTn id="135" dur="1" fill="hold">
                                          <p:stCondLst>
                                            <p:cond delay="0"/>
                                          </p:stCondLst>
                                        </p:cTn>
                                        <p:tgtEl>
                                          <p:spTgt spid="140"/>
                                        </p:tgtEl>
                                        <p:attrNameLst>
                                          <p:attrName>style.visibility</p:attrName>
                                        </p:attrNameLst>
                                      </p:cBhvr>
                                      <p:to>
                                        <p:strVal val="visible"/>
                                      </p:to>
                                    </p:set>
                                    <p:animEffect transition="in" filter="checkerboard(across)">
                                      <p:cBhvr>
                                        <p:cTn id="136" dur="500"/>
                                        <p:tgtEl>
                                          <p:spTgt spid="140"/>
                                        </p:tgtEl>
                                      </p:cBhvr>
                                    </p:animEffect>
                                  </p:childTnLst>
                                </p:cTn>
                              </p:par>
                            </p:childTnLst>
                          </p:cTn>
                        </p:par>
                      </p:childTnLst>
                    </p:cTn>
                  </p:par>
                  <p:par>
                    <p:cTn id="137" fill="hold">
                      <p:stCondLst>
                        <p:cond delay="indefinite"/>
                      </p:stCondLst>
                      <p:childTnLst>
                        <p:par>
                          <p:cTn id="138" fill="hold">
                            <p:stCondLst>
                              <p:cond delay="0"/>
                            </p:stCondLst>
                            <p:childTnLst>
                              <p:par>
                                <p:cTn id="139" presetID="5" presetClass="entr" presetSubtype="10" fill="hold" grpId="0" nodeType="click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checkerboard(across)">
                                      <p:cBhvr>
                                        <p:cTn id="141" dur="500"/>
                                        <p:tgtEl>
                                          <p:spTgt spid="143"/>
                                        </p:tgtEl>
                                      </p:cBhvr>
                                    </p:animEffect>
                                  </p:childTnLst>
                                </p:cTn>
                              </p:par>
                            </p:childTnLst>
                          </p:cTn>
                        </p:par>
                      </p:childTnLst>
                    </p:cTn>
                  </p:par>
                  <p:par>
                    <p:cTn id="142" fill="hold">
                      <p:stCondLst>
                        <p:cond delay="indefinite"/>
                      </p:stCondLst>
                      <p:childTnLst>
                        <p:par>
                          <p:cTn id="143" fill="hold">
                            <p:stCondLst>
                              <p:cond delay="0"/>
                            </p:stCondLst>
                            <p:childTnLst>
                              <p:par>
                                <p:cTn id="144" presetID="5" presetClass="entr" presetSubtype="10" fill="hold" grpId="0" nodeType="clickEffect">
                                  <p:stCondLst>
                                    <p:cond delay="0"/>
                                  </p:stCondLst>
                                  <p:childTnLst>
                                    <p:set>
                                      <p:cBhvr>
                                        <p:cTn id="145" dur="1" fill="hold">
                                          <p:stCondLst>
                                            <p:cond delay="0"/>
                                          </p:stCondLst>
                                        </p:cTn>
                                        <p:tgtEl>
                                          <p:spTgt spid="93"/>
                                        </p:tgtEl>
                                        <p:attrNameLst>
                                          <p:attrName>style.visibility</p:attrName>
                                        </p:attrNameLst>
                                      </p:cBhvr>
                                      <p:to>
                                        <p:strVal val="visible"/>
                                      </p:to>
                                    </p:set>
                                    <p:animEffect transition="in" filter="checkerboard(across)">
                                      <p:cBhvr>
                                        <p:cTn id="146" dur="500"/>
                                        <p:tgtEl>
                                          <p:spTgt spid="93"/>
                                        </p:tgtEl>
                                      </p:cBhvr>
                                    </p:animEffect>
                                  </p:childTnLst>
                                </p:cTn>
                              </p:par>
                              <p:par>
                                <p:cTn id="147" presetID="0" presetClass="path" presetSubtype="0" accel="50000" decel="50000" fill="hold" grpId="1" nodeType="withEffect">
                                  <p:stCondLst>
                                    <p:cond delay="0"/>
                                  </p:stCondLst>
                                  <p:childTnLst>
                                    <p:animMotion origin="layout" path="M 3.05556E-6 2.95097E-6 L 0.41805 -0.00324 " pathEditMode="relative" rAng="0" ptsTypes="AA">
                                      <p:cBhvr>
                                        <p:cTn id="148" dur="3000" fill="hold"/>
                                        <p:tgtEl>
                                          <p:spTgt spid="143"/>
                                        </p:tgtEl>
                                        <p:attrNameLst>
                                          <p:attrName>ppt_x</p:attrName>
                                          <p:attrName>ppt_y</p:attrName>
                                        </p:attrNameLst>
                                      </p:cBhvr>
                                      <p:rCtr x="209" y="-2"/>
                                    </p:animMotion>
                                  </p:childTnLst>
                                </p:cTn>
                              </p:par>
                              <p:par>
                                <p:cTn id="149" presetID="9" presetClass="entr" presetSubtype="0" fill="hold" nodeType="withEffect">
                                  <p:stCondLst>
                                    <p:cond delay="500"/>
                                  </p:stCondLst>
                                  <p:childTnLst>
                                    <p:set>
                                      <p:cBhvr>
                                        <p:cTn id="150" dur="1" fill="hold">
                                          <p:stCondLst>
                                            <p:cond delay="0"/>
                                          </p:stCondLst>
                                        </p:cTn>
                                        <p:tgtEl>
                                          <p:spTgt spid="142"/>
                                        </p:tgtEl>
                                        <p:attrNameLst>
                                          <p:attrName>style.visibility</p:attrName>
                                        </p:attrNameLst>
                                      </p:cBhvr>
                                      <p:to>
                                        <p:strVal val="visible"/>
                                      </p:to>
                                    </p:set>
                                    <p:animEffect transition="in" filter="dissolve">
                                      <p:cBhvr>
                                        <p:cTn id="151" dur="1000"/>
                                        <p:tgtEl>
                                          <p:spTgt spid="142"/>
                                        </p:tgtEl>
                                      </p:cBhvr>
                                    </p:animEffect>
                                  </p:childTnLst>
                                </p:cTn>
                              </p:par>
                              <p:par>
                                <p:cTn id="152" presetID="5" presetClass="entr" presetSubtype="10" fill="hold" grpId="0" nodeType="withEffect">
                                  <p:stCondLst>
                                    <p:cond delay="200"/>
                                  </p:stCondLst>
                                  <p:childTnLst>
                                    <p:set>
                                      <p:cBhvr>
                                        <p:cTn id="153" dur="1" fill="hold">
                                          <p:stCondLst>
                                            <p:cond delay="0"/>
                                          </p:stCondLst>
                                        </p:cTn>
                                        <p:tgtEl>
                                          <p:spTgt spid="95"/>
                                        </p:tgtEl>
                                        <p:attrNameLst>
                                          <p:attrName>style.visibility</p:attrName>
                                        </p:attrNameLst>
                                      </p:cBhvr>
                                      <p:to>
                                        <p:strVal val="visible"/>
                                      </p:to>
                                    </p:set>
                                    <p:animEffect transition="in" filter="checkerboard(across)">
                                      <p:cBhvr>
                                        <p:cTn id="154" dur="500"/>
                                        <p:tgtEl>
                                          <p:spTgt spid="95"/>
                                        </p:tgtEl>
                                      </p:cBhvr>
                                    </p:animEffect>
                                  </p:childTnLst>
                                </p:cTn>
                              </p:par>
                              <p:par>
                                <p:cTn id="155" presetID="5" presetClass="entr" presetSubtype="10" fill="hold" grpId="0" nodeType="withEffect">
                                  <p:stCondLst>
                                    <p:cond delay="400"/>
                                  </p:stCondLst>
                                  <p:childTnLst>
                                    <p:set>
                                      <p:cBhvr>
                                        <p:cTn id="156" dur="1" fill="hold">
                                          <p:stCondLst>
                                            <p:cond delay="0"/>
                                          </p:stCondLst>
                                        </p:cTn>
                                        <p:tgtEl>
                                          <p:spTgt spid="94"/>
                                        </p:tgtEl>
                                        <p:attrNameLst>
                                          <p:attrName>style.visibility</p:attrName>
                                        </p:attrNameLst>
                                      </p:cBhvr>
                                      <p:to>
                                        <p:strVal val="visible"/>
                                      </p:to>
                                    </p:set>
                                    <p:animEffect transition="in" filter="checkerboard(across)">
                                      <p:cBhvr>
                                        <p:cTn id="157" dur="500"/>
                                        <p:tgtEl>
                                          <p:spTgt spid="94"/>
                                        </p:tgtEl>
                                      </p:cBhvr>
                                    </p:animEffect>
                                  </p:childTnLst>
                                </p:cTn>
                              </p:par>
                              <p:par>
                                <p:cTn id="158" presetID="5" presetClass="entr" presetSubtype="10" fill="hold" grpId="0" nodeType="withEffect">
                                  <p:stCondLst>
                                    <p:cond delay="600"/>
                                  </p:stCondLst>
                                  <p:childTnLst>
                                    <p:set>
                                      <p:cBhvr>
                                        <p:cTn id="159" dur="1" fill="hold">
                                          <p:stCondLst>
                                            <p:cond delay="0"/>
                                          </p:stCondLst>
                                        </p:cTn>
                                        <p:tgtEl>
                                          <p:spTgt spid="97"/>
                                        </p:tgtEl>
                                        <p:attrNameLst>
                                          <p:attrName>style.visibility</p:attrName>
                                        </p:attrNameLst>
                                      </p:cBhvr>
                                      <p:to>
                                        <p:strVal val="visible"/>
                                      </p:to>
                                    </p:set>
                                    <p:animEffect transition="in" filter="checkerboard(across)">
                                      <p:cBhvr>
                                        <p:cTn id="160" dur="500"/>
                                        <p:tgtEl>
                                          <p:spTgt spid="97"/>
                                        </p:tgtEl>
                                      </p:cBhvr>
                                    </p:animEffect>
                                  </p:childTnLst>
                                </p:cTn>
                              </p:par>
                              <p:par>
                                <p:cTn id="161" presetID="5" presetClass="entr" presetSubtype="10" fill="hold" grpId="0" nodeType="withEffect">
                                  <p:stCondLst>
                                    <p:cond delay="800"/>
                                  </p:stCondLst>
                                  <p:childTnLst>
                                    <p:set>
                                      <p:cBhvr>
                                        <p:cTn id="162" dur="1" fill="hold">
                                          <p:stCondLst>
                                            <p:cond delay="0"/>
                                          </p:stCondLst>
                                        </p:cTn>
                                        <p:tgtEl>
                                          <p:spTgt spid="96"/>
                                        </p:tgtEl>
                                        <p:attrNameLst>
                                          <p:attrName>style.visibility</p:attrName>
                                        </p:attrNameLst>
                                      </p:cBhvr>
                                      <p:to>
                                        <p:strVal val="visible"/>
                                      </p:to>
                                    </p:set>
                                    <p:animEffect transition="in" filter="checkerboard(across)">
                                      <p:cBhvr>
                                        <p:cTn id="163" dur="500"/>
                                        <p:tgtEl>
                                          <p:spTgt spid="96"/>
                                        </p:tgtEl>
                                      </p:cBhvr>
                                    </p:animEffect>
                                  </p:childTnLst>
                                </p:cTn>
                              </p:par>
                              <p:par>
                                <p:cTn id="164" presetID="5" presetClass="entr" presetSubtype="10" fill="hold" grpId="0" nodeType="withEffect">
                                  <p:stCondLst>
                                    <p:cond delay="1000"/>
                                  </p:stCondLst>
                                  <p:childTnLst>
                                    <p:set>
                                      <p:cBhvr>
                                        <p:cTn id="165" dur="1" fill="hold">
                                          <p:stCondLst>
                                            <p:cond delay="0"/>
                                          </p:stCondLst>
                                        </p:cTn>
                                        <p:tgtEl>
                                          <p:spTgt spid="98"/>
                                        </p:tgtEl>
                                        <p:attrNameLst>
                                          <p:attrName>style.visibility</p:attrName>
                                        </p:attrNameLst>
                                      </p:cBhvr>
                                      <p:to>
                                        <p:strVal val="visible"/>
                                      </p:to>
                                    </p:set>
                                    <p:animEffect transition="in" filter="checkerboard(across)">
                                      <p:cBhvr>
                                        <p:cTn id="166" dur="500"/>
                                        <p:tgtEl>
                                          <p:spTgt spid="98"/>
                                        </p:tgtEl>
                                      </p:cBhvr>
                                    </p:animEffect>
                                  </p:childTnLst>
                                </p:cTn>
                              </p:par>
                              <p:par>
                                <p:cTn id="167" presetID="5" presetClass="entr" presetSubtype="10" fill="hold" grpId="0" nodeType="withEffect">
                                  <p:stCondLst>
                                    <p:cond delay="1300"/>
                                  </p:stCondLst>
                                  <p:childTnLst>
                                    <p:set>
                                      <p:cBhvr>
                                        <p:cTn id="168" dur="1" fill="hold">
                                          <p:stCondLst>
                                            <p:cond delay="0"/>
                                          </p:stCondLst>
                                        </p:cTn>
                                        <p:tgtEl>
                                          <p:spTgt spid="99"/>
                                        </p:tgtEl>
                                        <p:attrNameLst>
                                          <p:attrName>style.visibility</p:attrName>
                                        </p:attrNameLst>
                                      </p:cBhvr>
                                      <p:to>
                                        <p:strVal val="visible"/>
                                      </p:to>
                                    </p:set>
                                    <p:animEffect transition="in" filter="checkerboard(across)">
                                      <p:cBhvr>
                                        <p:cTn id="169" dur="500"/>
                                        <p:tgtEl>
                                          <p:spTgt spid="99"/>
                                        </p:tgtEl>
                                      </p:cBhvr>
                                    </p:animEffect>
                                  </p:childTnLst>
                                </p:cTn>
                              </p:par>
                              <p:par>
                                <p:cTn id="170" presetID="5" presetClass="entr" presetSubtype="10" fill="hold" grpId="0" nodeType="withEffect">
                                  <p:stCondLst>
                                    <p:cond delay="1500"/>
                                  </p:stCondLst>
                                  <p:childTnLst>
                                    <p:set>
                                      <p:cBhvr>
                                        <p:cTn id="171" dur="1" fill="hold">
                                          <p:stCondLst>
                                            <p:cond delay="0"/>
                                          </p:stCondLst>
                                        </p:cTn>
                                        <p:tgtEl>
                                          <p:spTgt spid="100"/>
                                        </p:tgtEl>
                                        <p:attrNameLst>
                                          <p:attrName>style.visibility</p:attrName>
                                        </p:attrNameLst>
                                      </p:cBhvr>
                                      <p:to>
                                        <p:strVal val="visible"/>
                                      </p:to>
                                    </p:set>
                                    <p:animEffect transition="in" filter="checkerboard(across)">
                                      <p:cBhvr>
                                        <p:cTn id="172" dur="500"/>
                                        <p:tgtEl>
                                          <p:spTgt spid="100"/>
                                        </p:tgtEl>
                                      </p:cBhvr>
                                    </p:animEffect>
                                  </p:childTnLst>
                                </p:cTn>
                              </p:par>
                            </p:childTnLst>
                          </p:cTn>
                        </p:par>
                      </p:childTnLst>
                    </p:cTn>
                  </p:par>
                  <p:par>
                    <p:cTn id="173" fill="hold">
                      <p:stCondLst>
                        <p:cond delay="indefinite"/>
                      </p:stCondLst>
                      <p:childTnLst>
                        <p:par>
                          <p:cTn id="174" fill="hold">
                            <p:stCondLst>
                              <p:cond delay="0"/>
                            </p:stCondLst>
                            <p:childTnLst>
                              <p:par>
                                <p:cTn id="175" presetID="5" presetClass="entr" presetSubtype="10" fill="hold" grpId="0" nodeType="clickEffect">
                                  <p:stCondLst>
                                    <p:cond delay="0"/>
                                  </p:stCondLst>
                                  <p:childTnLst>
                                    <p:set>
                                      <p:cBhvr>
                                        <p:cTn id="176" dur="1" fill="hold">
                                          <p:stCondLst>
                                            <p:cond delay="0"/>
                                          </p:stCondLst>
                                        </p:cTn>
                                        <p:tgtEl>
                                          <p:spTgt spid="144"/>
                                        </p:tgtEl>
                                        <p:attrNameLst>
                                          <p:attrName>style.visibility</p:attrName>
                                        </p:attrNameLst>
                                      </p:cBhvr>
                                      <p:to>
                                        <p:strVal val="visible"/>
                                      </p:to>
                                    </p:set>
                                    <p:animEffect transition="in" filter="checkerboard(across)">
                                      <p:cBhvr>
                                        <p:cTn id="177"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animBg="1"/>
      <p:bldP spid="97" grpId="0" animBg="1"/>
      <p:bldP spid="98" grpId="0" animBg="1"/>
      <p:bldP spid="99" grpId="0" animBg="1"/>
      <p:bldP spid="100"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20" grpId="0" animBg="1"/>
      <p:bldP spid="120" grpId="1" animBg="1"/>
      <p:bldP spid="121" grpId="0"/>
      <p:bldP spid="122" grpId="0"/>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3" grpId="0" animBg="1"/>
      <p:bldP spid="143" grpId="1" animBg="1"/>
      <p:bldP spid="14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858312" cy="6215106"/>
          </a:xfrm>
        </p:spPr>
        <p:txBody>
          <a:bodyPr>
            <a:normAutofit/>
          </a:bodyPr>
          <a:lstStyle/>
          <a:p>
            <a:r>
              <a:rPr lang="en-GB" sz="2600" dirty="0" smtClean="0"/>
              <a:t>In Sanger Sequencing, </a:t>
            </a:r>
            <a:r>
              <a:rPr lang="en-GB" sz="2600" b="1" dirty="0" smtClean="0">
                <a:solidFill>
                  <a:srgbClr val="FF0000"/>
                </a:solidFill>
              </a:rPr>
              <a:t>four</a:t>
            </a:r>
            <a:r>
              <a:rPr lang="en-GB" sz="2600" dirty="0" smtClean="0"/>
              <a:t> different terminators are used (A, C, T and G).</a:t>
            </a:r>
          </a:p>
          <a:p>
            <a:r>
              <a:rPr lang="en-GB" sz="2600" dirty="0" smtClean="0"/>
              <a:t>Due to this, </a:t>
            </a:r>
            <a:r>
              <a:rPr lang="en-GB" sz="2600" b="1" dirty="0" smtClean="0">
                <a:solidFill>
                  <a:srgbClr val="00B050"/>
                </a:solidFill>
              </a:rPr>
              <a:t>four different reactions are run</a:t>
            </a:r>
            <a:r>
              <a:rPr lang="en-GB" sz="2600" dirty="0" smtClean="0"/>
              <a:t>.</a:t>
            </a:r>
            <a:endParaRPr lang="en-GB" sz="2600" dirty="0"/>
          </a:p>
        </p:txBody>
      </p:sp>
      <p:sp>
        <p:nvSpPr>
          <p:cNvPr id="2" name="Title 1"/>
          <p:cNvSpPr>
            <a:spLocks noGrp="1"/>
          </p:cNvSpPr>
          <p:nvPr>
            <p:ph type="title"/>
          </p:nvPr>
        </p:nvSpPr>
        <p:spPr>
          <a:xfrm>
            <a:off x="457200" y="131762"/>
            <a:ext cx="8229600" cy="368280"/>
          </a:xfrm>
        </p:spPr>
        <p:txBody>
          <a:bodyPr>
            <a:noAutofit/>
          </a:bodyPr>
          <a:lstStyle/>
          <a:p>
            <a:r>
              <a:rPr lang="en-GB" sz="3600" dirty="0" smtClean="0"/>
              <a:t>What you need...</a:t>
            </a:r>
            <a:endParaRPr lang="en-GB" sz="3600" dirty="0"/>
          </a:p>
        </p:txBody>
      </p:sp>
      <p:pic>
        <p:nvPicPr>
          <p:cNvPr id="19458" name="Picture 2" descr="http://www.asia.ru/images/target/photo/51170673/Test_Tube.jpg"/>
          <p:cNvPicPr>
            <a:picLocks noChangeAspect="1" noChangeArrowheads="1"/>
          </p:cNvPicPr>
          <p:nvPr/>
        </p:nvPicPr>
        <p:blipFill>
          <a:blip r:embed="rId2"/>
          <a:srcRect l="16667" r="45833"/>
          <a:stretch>
            <a:fillRect/>
          </a:stretch>
        </p:blipFill>
        <p:spPr bwMode="auto">
          <a:xfrm>
            <a:off x="285720" y="1928802"/>
            <a:ext cx="2500330" cy="4572032"/>
          </a:xfrm>
          <a:prstGeom prst="rect">
            <a:avLst/>
          </a:prstGeom>
          <a:noFill/>
        </p:spPr>
      </p:pic>
      <p:grpSp>
        <p:nvGrpSpPr>
          <p:cNvPr id="157" name="Group 156"/>
          <p:cNvGrpSpPr/>
          <p:nvPr/>
        </p:nvGrpSpPr>
        <p:grpSpPr>
          <a:xfrm rot="16583228">
            <a:off x="8476" y="4390234"/>
            <a:ext cx="3357586" cy="144464"/>
            <a:chOff x="5000628" y="5429264"/>
            <a:chExt cx="3357586" cy="144464"/>
          </a:xfrm>
        </p:grpSpPr>
        <p:cxnSp>
          <p:nvCxnSpPr>
            <p:cNvPr id="79" name="Straight Connector 78"/>
            <p:cNvCxnSpPr/>
            <p:nvPr/>
          </p:nvCxnSpPr>
          <p:spPr>
            <a:xfrm rot="5400000">
              <a:off x="5000628" y="5500702"/>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0" name="Straight Connector 79"/>
            <p:cNvCxnSpPr/>
            <p:nvPr/>
          </p:nvCxnSpPr>
          <p:spPr>
            <a:xfrm rot="5400000">
              <a:off x="521414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2" name="Straight Connector 91"/>
            <p:cNvCxnSpPr/>
            <p:nvPr/>
          </p:nvCxnSpPr>
          <p:spPr>
            <a:xfrm rot="5400000">
              <a:off x="542846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1" name="Straight Connector 100"/>
            <p:cNvCxnSpPr/>
            <p:nvPr/>
          </p:nvCxnSpPr>
          <p:spPr>
            <a:xfrm rot="5400000">
              <a:off x="564277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1" name="Straight Connector 140"/>
            <p:cNvCxnSpPr/>
            <p:nvPr/>
          </p:nvCxnSpPr>
          <p:spPr>
            <a:xfrm rot="5400000">
              <a:off x="585709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5" name="Straight Connector 144"/>
            <p:cNvCxnSpPr/>
            <p:nvPr/>
          </p:nvCxnSpPr>
          <p:spPr>
            <a:xfrm rot="5400000">
              <a:off x="607140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6" name="Straight Connector 145"/>
            <p:cNvCxnSpPr/>
            <p:nvPr/>
          </p:nvCxnSpPr>
          <p:spPr>
            <a:xfrm rot="5400000">
              <a:off x="628571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7" name="Straight Connector 146"/>
            <p:cNvCxnSpPr/>
            <p:nvPr/>
          </p:nvCxnSpPr>
          <p:spPr>
            <a:xfrm rot="5400000">
              <a:off x="650003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8" name="Straight Connector 147"/>
            <p:cNvCxnSpPr/>
            <p:nvPr/>
          </p:nvCxnSpPr>
          <p:spPr>
            <a:xfrm rot="5400000">
              <a:off x="671434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9" name="Straight Connector 148"/>
            <p:cNvCxnSpPr/>
            <p:nvPr/>
          </p:nvCxnSpPr>
          <p:spPr>
            <a:xfrm rot="5400000">
              <a:off x="692866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0" name="Straight Connector 149"/>
            <p:cNvCxnSpPr/>
            <p:nvPr/>
          </p:nvCxnSpPr>
          <p:spPr>
            <a:xfrm rot="5400000">
              <a:off x="714297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1" name="Straight Connector 150"/>
            <p:cNvCxnSpPr/>
            <p:nvPr/>
          </p:nvCxnSpPr>
          <p:spPr>
            <a:xfrm rot="5400000">
              <a:off x="735728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2" name="Straight Connector 151"/>
            <p:cNvCxnSpPr/>
            <p:nvPr/>
          </p:nvCxnSpPr>
          <p:spPr>
            <a:xfrm rot="5400000">
              <a:off x="7571601"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3" name="Straight Connector 152"/>
            <p:cNvCxnSpPr/>
            <p:nvPr/>
          </p:nvCxnSpPr>
          <p:spPr>
            <a:xfrm rot="5400000">
              <a:off x="7785915"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4" name="Straight Connector 153"/>
            <p:cNvCxnSpPr/>
            <p:nvPr/>
          </p:nvCxnSpPr>
          <p:spPr>
            <a:xfrm rot="5400000">
              <a:off x="8000229"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5" name="Straight Connector 154"/>
            <p:cNvCxnSpPr/>
            <p:nvPr/>
          </p:nvCxnSpPr>
          <p:spPr>
            <a:xfrm rot="5400000">
              <a:off x="8214543"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4" name="Straight Connector 73"/>
            <p:cNvCxnSpPr/>
            <p:nvPr/>
          </p:nvCxnSpPr>
          <p:spPr>
            <a:xfrm rot="10800000">
              <a:off x="5000628" y="5572140"/>
              <a:ext cx="3357586" cy="158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0" name="Content Placeholder 2"/>
          <p:cNvSpPr txBox="1">
            <a:spLocks/>
          </p:cNvSpPr>
          <p:nvPr/>
        </p:nvSpPr>
        <p:spPr>
          <a:xfrm>
            <a:off x="2571736" y="2643182"/>
            <a:ext cx="6357982" cy="321471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p>
            <a:r>
              <a:rPr lang="en-GB" sz="2500" dirty="0" smtClean="0"/>
              <a:t>In each reaction, you have the following:</a:t>
            </a:r>
          </a:p>
          <a:p>
            <a:endParaRPr lang="en-GB" sz="2500" dirty="0" smtClean="0"/>
          </a:p>
          <a:p>
            <a:pPr>
              <a:buFont typeface="Wingdings" pitchFamily="2" charset="2"/>
              <a:buChar char="ü"/>
            </a:pPr>
            <a:r>
              <a:rPr lang="en-GB" sz="2500" dirty="0" smtClean="0"/>
              <a:t>The DNA being sequenced.</a:t>
            </a:r>
          </a:p>
          <a:p>
            <a:pPr>
              <a:buFont typeface="Wingdings" pitchFamily="2" charset="2"/>
              <a:buChar char="ü"/>
            </a:pPr>
            <a:r>
              <a:rPr lang="en-GB" sz="2500" dirty="0" smtClean="0"/>
              <a:t>A mixture of ‘normal’ nucleotides (A, T,   C, D)</a:t>
            </a:r>
          </a:p>
          <a:p>
            <a:pPr>
              <a:buFont typeface="Wingdings" pitchFamily="2" charset="2"/>
              <a:buChar char="ü"/>
            </a:pPr>
            <a:r>
              <a:rPr lang="en-GB" sz="2500" b="1" dirty="0" smtClean="0">
                <a:solidFill>
                  <a:srgbClr val="FF0000"/>
                </a:solidFill>
              </a:rPr>
              <a:t>One type</a:t>
            </a:r>
            <a:r>
              <a:rPr lang="en-GB" sz="2500" dirty="0" smtClean="0">
                <a:solidFill>
                  <a:srgbClr val="FF0000"/>
                </a:solidFill>
              </a:rPr>
              <a:t> </a:t>
            </a:r>
            <a:r>
              <a:rPr lang="en-GB" sz="2500" dirty="0" smtClean="0"/>
              <a:t>of </a:t>
            </a:r>
            <a:r>
              <a:rPr lang="en-GB" sz="2500" b="1" dirty="0" smtClean="0">
                <a:solidFill>
                  <a:srgbClr val="00B050"/>
                </a:solidFill>
              </a:rPr>
              <a:t>terminator</a:t>
            </a:r>
            <a:r>
              <a:rPr lang="en-GB" sz="2500" dirty="0" smtClean="0"/>
              <a:t> nucleotide.</a:t>
            </a:r>
          </a:p>
          <a:p>
            <a:pPr>
              <a:buFont typeface="Wingdings" pitchFamily="2" charset="2"/>
              <a:buChar char="ü"/>
            </a:pPr>
            <a:r>
              <a:rPr lang="en-GB" sz="2500" dirty="0" smtClean="0"/>
              <a:t>A primer.</a:t>
            </a:r>
          </a:p>
          <a:p>
            <a:pPr>
              <a:buFont typeface="Wingdings" pitchFamily="2" charset="2"/>
              <a:buChar char="ü"/>
            </a:pPr>
            <a:r>
              <a:rPr lang="en-GB" sz="2500" dirty="0" smtClean="0"/>
              <a:t>DNA Polymerase.</a:t>
            </a:r>
            <a:endParaRPr lang="en-GB" sz="2500" dirty="0" smtClean="0"/>
          </a:p>
        </p:txBody>
      </p:sp>
      <p:sp>
        <p:nvSpPr>
          <p:cNvPr id="161" name="TextBox 160"/>
          <p:cNvSpPr txBox="1"/>
          <p:nvPr/>
        </p:nvSpPr>
        <p:spPr>
          <a:xfrm>
            <a:off x="1071538" y="4000504"/>
            <a:ext cx="285752" cy="27699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1200" b="1" dirty="0" smtClean="0"/>
              <a:t>G</a:t>
            </a:r>
            <a:endParaRPr lang="en-GB" sz="1200" b="1" dirty="0"/>
          </a:p>
        </p:txBody>
      </p:sp>
      <p:sp>
        <p:nvSpPr>
          <p:cNvPr id="162" name="TextBox 161"/>
          <p:cNvSpPr txBox="1"/>
          <p:nvPr/>
        </p:nvSpPr>
        <p:spPr>
          <a:xfrm>
            <a:off x="1357290" y="3143248"/>
            <a:ext cx="285752"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1200" b="1" dirty="0"/>
              <a:t>T</a:t>
            </a:r>
          </a:p>
        </p:txBody>
      </p:sp>
      <p:sp>
        <p:nvSpPr>
          <p:cNvPr id="163" name="TextBox 162"/>
          <p:cNvSpPr txBox="1"/>
          <p:nvPr/>
        </p:nvSpPr>
        <p:spPr>
          <a:xfrm>
            <a:off x="1071538" y="571501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164" name="TextBox 163"/>
          <p:cNvSpPr txBox="1"/>
          <p:nvPr/>
        </p:nvSpPr>
        <p:spPr>
          <a:xfrm>
            <a:off x="1142976" y="5357826"/>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167" name="TextBox 166"/>
          <p:cNvSpPr txBox="1"/>
          <p:nvPr/>
        </p:nvSpPr>
        <p:spPr>
          <a:xfrm>
            <a:off x="1714480" y="535782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168" name="TextBox 167"/>
          <p:cNvSpPr txBox="1"/>
          <p:nvPr/>
        </p:nvSpPr>
        <p:spPr>
          <a:xfrm>
            <a:off x="1071538" y="2786058"/>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169" name="TextBox 168"/>
          <p:cNvSpPr txBox="1"/>
          <p:nvPr/>
        </p:nvSpPr>
        <p:spPr>
          <a:xfrm>
            <a:off x="1142976" y="4572008"/>
            <a:ext cx="285752" cy="276999"/>
          </a:xfrm>
          <a:prstGeom prst="rect">
            <a:avLst/>
          </a:prstGeom>
          <a:ln w="41275">
            <a:solidFill>
              <a:schemeClr val="tx1"/>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solidFill>
                  <a:srgbClr val="FF0000"/>
                </a:solidFill>
              </a:rPr>
              <a:t>C</a:t>
            </a:r>
            <a:endParaRPr lang="en-GB" sz="1200" b="1" dirty="0">
              <a:solidFill>
                <a:srgbClr val="FF0000"/>
              </a:solidFill>
            </a:endParaRPr>
          </a:p>
        </p:txBody>
      </p:sp>
      <p:grpSp>
        <p:nvGrpSpPr>
          <p:cNvPr id="177" name="Group 176"/>
          <p:cNvGrpSpPr/>
          <p:nvPr/>
        </p:nvGrpSpPr>
        <p:grpSpPr>
          <a:xfrm rot="17179572">
            <a:off x="935051" y="3580150"/>
            <a:ext cx="571504" cy="143670"/>
            <a:chOff x="3714744" y="5357826"/>
            <a:chExt cx="571504" cy="143670"/>
          </a:xfrm>
        </p:grpSpPr>
        <p:grpSp>
          <p:nvGrpSpPr>
            <p:cNvPr id="176" name="Group 175"/>
            <p:cNvGrpSpPr/>
            <p:nvPr/>
          </p:nvGrpSpPr>
          <p:grpSpPr>
            <a:xfrm>
              <a:off x="3786182" y="5357826"/>
              <a:ext cx="429422" cy="143670"/>
              <a:chOff x="3786182" y="5357826"/>
              <a:chExt cx="429422" cy="143670"/>
            </a:xfrm>
          </p:grpSpPr>
          <p:cxnSp>
            <p:nvCxnSpPr>
              <p:cNvPr id="173" name="Straight Connector 172"/>
              <p:cNvCxnSpPr/>
              <p:nvPr/>
            </p:nvCxnSpPr>
            <p:spPr>
              <a:xfrm rot="5400000">
                <a:off x="4143372" y="5429264"/>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4" name="Straight Connector 173"/>
              <p:cNvCxnSpPr/>
              <p:nvPr/>
            </p:nvCxnSpPr>
            <p:spPr>
              <a:xfrm rot="5400000">
                <a:off x="3929852"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5" name="Straight Connector 174"/>
              <p:cNvCxnSpPr/>
              <p:nvPr/>
            </p:nvCxnSpPr>
            <p:spPr>
              <a:xfrm rot="5400000">
                <a:off x="3715538"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grpSp>
        <p:cxnSp>
          <p:nvCxnSpPr>
            <p:cNvPr id="171" name="Straight Connector 170"/>
            <p:cNvCxnSpPr/>
            <p:nvPr/>
          </p:nvCxnSpPr>
          <p:spPr>
            <a:xfrm>
              <a:off x="3714744" y="5357826"/>
              <a:ext cx="571504" cy="1588"/>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8" name="Oval 177"/>
          <p:cNvSpPr/>
          <p:nvPr/>
        </p:nvSpPr>
        <p:spPr>
          <a:xfrm>
            <a:off x="1142976" y="4929198"/>
            <a:ext cx="357190" cy="35719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checkerboard(across)">
                                      <p:cBhvr>
                                        <p:cTn id="12" dur="500"/>
                                        <p:tgtEl>
                                          <p:spTgt spid="1945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0">
                                            <p:txEl>
                                              <p:pRg st="0" end="0"/>
                                            </p:txEl>
                                          </p:spTgt>
                                        </p:tgtEl>
                                        <p:attrNameLst>
                                          <p:attrName>style.visibility</p:attrName>
                                        </p:attrNameLst>
                                      </p:cBhvr>
                                      <p:to>
                                        <p:strVal val="visible"/>
                                      </p:to>
                                    </p:set>
                                    <p:animEffect transition="in" filter="checkerboard(across)">
                                      <p:cBhvr>
                                        <p:cTn id="17" dur="500"/>
                                        <p:tgtEl>
                                          <p:spTgt spid="16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0">
                                            <p:txEl>
                                              <p:pRg st="2" end="2"/>
                                            </p:txEl>
                                          </p:spTgt>
                                        </p:tgtEl>
                                        <p:attrNameLst>
                                          <p:attrName>style.visibility</p:attrName>
                                        </p:attrNameLst>
                                      </p:cBhvr>
                                      <p:to>
                                        <p:strVal val="visible"/>
                                      </p:to>
                                    </p:set>
                                    <p:animEffect transition="in" filter="checkerboard(across)">
                                      <p:cBhvr>
                                        <p:cTn id="22" dur="500"/>
                                        <p:tgtEl>
                                          <p:spTgt spid="160">
                                            <p:txEl>
                                              <p:pRg st="2" end="2"/>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157"/>
                                        </p:tgtEl>
                                        <p:attrNameLst>
                                          <p:attrName>style.visibility</p:attrName>
                                        </p:attrNameLst>
                                      </p:cBhvr>
                                      <p:to>
                                        <p:strVal val="visible"/>
                                      </p:to>
                                    </p:set>
                                    <p:animEffect transition="in" filter="checkerboard(across)">
                                      <p:cBhvr>
                                        <p:cTn id="25" dur="500"/>
                                        <p:tgtEl>
                                          <p:spTgt spid="157"/>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63"/>
                                        </p:tgtEl>
                                        <p:attrNameLst>
                                          <p:attrName>style.visibility</p:attrName>
                                        </p:attrNameLst>
                                      </p:cBhvr>
                                      <p:to>
                                        <p:strVal val="visible"/>
                                      </p:to>
                                    </p:set>
                                    <p:animEffect transition="in" filter="checkerboard(across)">
                                      <p:cBhvr>
                                        <p:cTn id="30" dur="500"/>
                                        <p:tgtEl>
                                          <p:spTgt spid="163"/>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164"/>
                                        </p:tgtEl>
                                        <p:attrNameLst>
                                          <p:attrName>style.visibility</p:attrName>
                                        </p:attrNameLst>
                                      </p:cBhvr>
                                      <p:to>
                                        <p:strVal val="visible"/>
                                      </p:to>
                                    </p:set>
                                    <p:animEffect transition="in" filter="checkerboard(across)">
                                      <p:cBhvr>
                                        <p:cTn id="33" dur="500"/>
                                        <p:tgtEl>
                                          <p:spTgt spid="164"/>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167"/>
                                        </p:tgtEl>
                                        <p:attrNameLst>
                                          <p:attrName>style.visibility</p:attrName>
                                        </p:attrNameLst>
                                      </p:cBhvr>
                                      <p:to>
                                        <p:strVal val="visible"/>
                                      </p:to>
                                    </p:set>
                                    <p:animEffect transition="in" filter="checkerboard(across)">
                                      <p:cBhvr>
                                        <p:cTn id="36" dur="500"/>
                                        <p:tgtEl>
                                          <p:spTgt spid="167"/>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161"/>
                                        </p:tgtEl>
                                        <p:attrNameLst>
                                          <p:attrName>style.visibility</p:attrName>
                                        </p:attrNameLst>
                                      </p:cBhvr>
                                      <p:to>
                                        <p:strVal val="visible"/>
                                      </p:to>
                                    </p:set>
                                    <p:animEffect transition="in" filter="checkerboard(across)">
                                      <p:cBhvr>
                                        <p:cTn id="39" dur="500"/>
                                        <p:tgtEl>
                                          <p:spTgt spid="161"/>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162"/>
                                        </p:tgtEl>
                                        <p:attrNameLst>
                                          <p:attrName>style.visibility</p:attrName>
                                        </p:attrNameLst>
                                      </p:cBhvr>
                                      <p:to>
                                        <p:strVal val="visible"/>
                                      </p:to>
                                    </p:set>
                                    <p:animEffect transition="in" filter="checkerboard(across)">
                                      <p:cBhvr>
                                        <p:cTn id="42" dur="500"/>
                                        <p:tgtEl>
                                          <p:spTgt spid="162"/>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168"/>
                                        </p:tgtEl>
                                        <p:attrNameLst>
                                          <p:attrName>style.visibility</p:attrName>
                                        </p:attrNameLst>
                                      </p:cBhvr>
                                      <p:to>
                                        <p:strVal val="visible"/>
                                      </p:to>
                                    </p:set>
                                    <p:animEffect transition="in" filter="checkerboard(across)">
                                      <p:cBhvr>
                                        <p:cTn id="45" dur="500"/>
                                        <p:tgtEl>
                                          <p:spTgt spid="168"/>
                                        </p:tgtEl>
                                      </p:cBhvr>
                                    </p:animEffect>
                                  </p:childTnLst>
                                </p:cTn>
                              </p:par>
                              <p:par>
                                <p:cTn id="46" presetID="5" presetClass="entr" presetSubtype="10" fill="hold" nodeType="withEffect">
                                  <p:stCondLst>
                                    <p:cond delay="0"/>
                                  </p:stCondLst>
                                  <p:childTnLst>
                                    <p:set>
                                      <p:cBhvr>
                                        <p:cTn id="47" dur="1" fill="hold">
                                          <p:stCondLst>
                                            <p:cond delay="0"/>
                                          </p:stCondLst>
                                        </p:cTn>
                                        <p:tgtEl>
                                          <p:spTgt spid="160">
                                            <p:txEl>
                                              <p:pRg st="3" end="3"/>
                                            </p:txEl>
                                          </p:spTgt>
                                        </p:tgtEl>
                                        <p:attrNameLst>
                                          <p:attrName>style.visibility</p:attrName>
                                        </p:attrNameLst>
                                      </p:cBhvr>
                                      <p:to>
                                        <p:strVal val="visible"/>
                                      </p:to>
                                    </p:set>
                                    <p:animEffect transition="in" filter="checkerboard(across)">
                                      <p:cBhvr>
                                        <p:cTn id="48" dur="500"/>
                                        <p:tgtEl>
                                          <p:spTgt spid="160">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69"/>
                                        </p:tgtEl>
                                        <p:attrNameLst>
                                          <p:attrName>style.visibility</p:attrName>
                                        </p:attrNameLst>
                                      </p:cBhvr>
                                      <p:to>
                                        <p:strVal val="visible"/>
                                      </p:to>
                                    </p:set>
                                    <p:animEffect transition="in" filter="checkerboard(across)">
                                      <p:cBhvr>
                                        <p:cTn id="53" dur="500"/>
                                        <p:tgtEl>
                                          <p:spTgt spid="169"/>
                                        </p:tgtEl>
                                      </p:cBhvr>
                                    </p:animEffect>
                                  </p:childTnLst>
                                </p:cTn>
                              </p:par>
                              <p:par>
                                <p:cTn id="54" presetID="5" presetClass="entr" presetSubtype="10" fill="hold" nodeType="withEffect">
                                  <p:stCondLst>
                                    <p:cond delay="0"/>
                                  </p:stCondLst>
                                  <p:childTnLst>
                                    <p:set>
                                      <p:cBhvr>
                                        <p:cTn id="55" dur="1" fill="hold">
                                          <p:stCondLst>
                                            <p:cond delay="0"/>
                                          </p:stCondLst>
                                        </p:cTn>
                                        <p:tgtEl>
                                          <p:spTgt spid="160">
                                            <p:txEl>
                                              <p:pRg st="4" end="4"/>
                                            </p:txEl>
                                          </p:spTgt>
                                        </p:tgtEl>
                                        <p:attrNameLst>
                                          <p:attrName>style.visibility</p:attrName>
                                        </p:attrNameLst>
                                      </p:cBhvr>
                                      <p:to>
                                        <p:strVal val="visible"/>
                                      </p:to>
                                    </p:set>
                                    <p:animEffect transition="in" filter="checkerboard(across)">
                                      <p:cBhvr>
                                        <p:cTn id="56" dur="500"/>
                                        <p:tgtEl>
                                          <p:spTgt spid="160">
                                            <p:txEl>
                                              <p:pRg st="4" end="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nodeType="clickEffect">
                                  <p:stCondLst>
                                    <p:cond delay="0"/>
                                  </p:stCondLst>
                                  <p:childTnLst>
                                    <p:set>
                                      <p:cBhvr>
                                        <p:cTn id="60" dur="1" fill="hold">
                                          <p:stCondLst>
                                            <p:cond delay="0"/>
                                          </p:stCondLst>
                                        </p:cTn>
                                        <p:tgtEl>
                                          <p:spTgt spid="177"/>
                                        </p:tgtEl>
                                        <p:attrNameLst>
                                          <p:attrName>style.visibility</p:attrName>
                                        </p:attrNameLst>
                                      </p:cBhvr>
                                      <p:to>
                                        <p:strVal val="visible"/>
                                      </p:to>
                                    </p:set>
                                    <p:animEffect transition="in" filter="checkerboard(across)">
                                      <p:cBhvr>
                                        <p:cTn id="61" dur="500"/>
                                        <p:tgtEl>
                                          <p:spTgt spid="177"/>
                                        </p:tgtEl>
                                      </p:cBhvr>
                                    </p:animEffect>
                                  </p:childTnLst>
                                </p:cTn>
                              </p:par>
                              <p:par>
                                <p:cTn id="62" presetID="5" presetClass="entr" presetSubtype="10" fill="hold" nodeType="withEffect">
                                  <p:stCondLst>
                                    <p:cond delay="0"/>
                                  </p:stCondLst>
                                  <p:childTnLst>
                                    <p:set>
                                      <p:cBhvr>
                                        <p:cTn id="63" dur="1" fill="hold">
                                          <p:stCondLst>
                                            <p:cond delay="0"/>
                                          </p:stCondLst>
                                        </p:cTn>
                                        <p:tgtEl>
                                          <p:spTgt spid="160">
                                            <p:txEl>
                                              <p:pRg st="5" end="5"/>
                                            </p:txEl>
                                          </p:spTgt>
                                        </p:tgtEl>
                                        <p:attrNameLst>
                                          <p:attrName>style.visibility</p:attrName>
                                        </p:attrNameLst>
                                      </p:cBhvr>
                                      <p:to>
                                        <p:strVal val="visible"/>
                                      </p:to>
                                    </p:set>
                                    <p:animEffect transition="in" filter="checkerboard(across)">
                                      <p:cBhvr>
                                        <p:cTn id="64" dur="500"/>
                                        <p:tgtEl>
                                          <p:spTgt spid="160">
                                            <p:txEl>
                                              <p:pRg st="5" end="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grpId="0" nodeType="clickEffect">
                                  <p:stCondLst>
                                    <p:cond delay="0"/>
                                  </p:stCondLst>
                                  <p:childTnLst>
                                    <p:set>
                                      <p:cBhvr>
                                        <p:cTn id="68" dur="1" fill="hold">
                                          <p:stCondLst>
                                            <p:cond delay="0"/>
                                          </p:stCondLst>
                                        </p:cTn>
                                        <p:tgtEl>
                                          <p:spTgt spid="178"/>
                                        </p:tgtEl>
                                        <p:attrNameLst>
                                          <p:attrName>style.visibility</p:attrName>
                                        </p:attrNameLst>
                                      </p:cBhvr>
                                      <p:to>
                                        <p:strVal val="visible"/>
                                      </p:to>
                                    </p:set>
                                    <p:animEffect transition="in" filter="checkerboard(across)">
                                      <p:cBhvr>
                                        <p:cTn id="69" dur="500"/>
                                        <p:tgtEl>
                                          <p:spTgt spid="178"/>
                                        </p:tgtEl>
                                      </p:cBhvr>
                                    </p:animEffect>
                                  </p:childTnLst>
                                </p:cTn>
                              </p:par>
                              <p:par>
                                <p:cTn id="70" presetID="5" presetClass="entr" presetSubtype="10" fill="hold" nodeType="withEffect">
                                  <p:stCondLst>
                                    <p:cond delay="0"/>
                                  </p:stCondLst>
                                  <p:childTnLst>
                                    <p:set>
                                      <p:cBhvr>
                                        <p:cTn id="71" dur="1" fill="hold">
                                          <p:stCondLst>
                                            <p:cond delay="0"/>
                                          </p:stCondLst>
                                        </p:cTn>
                                        <p:tgtEl>
                                          <p:spTgt spid="160">
                                            <p:txEl>
                                              <p:pRg st="6" end="6"/>
                                            </p:txEl>
                                          </p:spTgt>
                                        </p:tgtEl>
                                        <p:attrNameLst>
                                          <p:attrName>style.visibility</p:attrName>
                                        </p:attrNameLst>
                                      </p:cBhvr>
                                      <p:to>
                                        <p:strVal val="visible"/>
                                      </p:to>
                                    </p:set>
                                    <p:animEffect transition="in" filter="checkerboard(across)">
                                      <p:cBhvr>
                                        <p:cTn id="72" dur="500"/>
                                        <p:tgtEl>
                                          <p:spTgt spid="16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animBg="1"/>
      <p:bldP spid="162" grpId="0" animBg="1"/>
      <p:bldP spid="163" grpId="0" animBg="1"/>
      <p:bldP spid="164" grpId="0" animBg="1"/>
      <p:bldP spid="167" grpId="0" animBg="1"/>
      <p:bldP spid="168" grpId="0" animBg="1"/>
      <p:bldP spid="169" grpId="0" animBg="1"/>
      <p:bldP spid="17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5" name="Group 164"/>
          <p:cNvGrpSpPr/>
          <p:nvPr/>
        </p:nvGrpSpPr>
        <p:grpSpPr>
          <a:xfrm>
            <a:off x="142844" y="-214338"/>
            <a:ext cx="8929718" cy="5429288"/>
            <a:chOff x="-214346" y="500042"/>
            <a:chExt cx="10358510" cy="5857916"/>
          </a:xfrm>
        </p:grpSpPr>
        <p:grpSp>
          <p:nvGrpSpPr>
            <p:cNvPr id="40" name="Group 39"/>
            <p:cNvGrpSpPr/>
            <p:nvPr/>
          </p:nvGrpSpPr>
          <p:grpSpPr>
            <a:xfrm>
              <a:off x="-214346" y="500042"/>
              <a:ext cx="3000396" cy="5857916"/>
              <a:chOff x="285720" y="1928802"/>
              <a:chExt cx="2500330" cy="4572032"/>
            </a:xfrm>
          </p:grpSpPr>
          <p:pic>
            <p:nvPicPr>
              <p:cNvPr id="19458" name="Picture 2" descr="http://www.asia.ru/images/target/photo/51170673/Test_Tube.jpg"/>
              <p:cNvPicPr>
                <a:picLocks noChangeAspect="1" noChangeArrowheads="1"/>
              </p:cNvPicPr>
              <p:nvPr/>
            </p:nvPicPr>
            <p:blipFill>
              <a:blip r:embed="rId2"/>
              <a:srcRect l="16667" r="45833"/>
              <a:stretch>
                <a:fillRect/>
              </a:stretch>
            </p:blipFill>
            <p:spPr bwMode="auto">
              <a:xfrm>
                <a:off x="285720" y="1928802"/>
                <a:ext cx="2500330" cy="4572032"/>
              </a:xfrm>
              <a:prstGeom prst="rect">
                <a:avLst/>
              </a:prstGeom>
              <a:noFill/>
            </p:spPr>
          </p:pic>
          <p:grpSp>
            <p:nvGrpSpPr>
              <p:cNvPr id="4" name="Group 156"/>
              <p:cNvGrpSpPr/>
              <p:nvPr/>
            </p:nvGrpSpPr>
            <p:grpSpPr>
              <a:xfrm rot="16583228">
                <a:off x="8476" y="4390234"/>
                <a:ext cx="3357586" cy="144464"/>
                <a:chOff x="5000628" y="5429264"/>
                <a:chExt cx="3357586" cy="144464"/>
              </a:xfrm>
            </p:grpSpPr>
            <p:cxnSp>
              <p:nvCxnSpPr>
                <p:cNvPr id="79" name="Straight Connector 78"/>
                <p:cNvCxnSpPr/>
                <p:nvPr/>
              </p:nvCxnSpPr>
              <p:spPr>
                <a:xfrm rot="5400000">
                  <a:off x="5000628" y="5500702"/>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0" name="Straight Connector 79"/>
                <p:cNvCxnSpPr/>
                <p:nvPr/>
              </p:nvCxnSpPr>
              <p:spPr>
                <a:xfrm rot="5400000">
                  <a:off x="521414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2" name="Straight Connector 91"/>
                <p:cNvCxnSpPr/>
                <p:nvPr/>
              </p:nvCxnSpPr>
              <p:spPr>
                <a:xfrm rot="5400000">
                  <a:off x="542846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1" name="Straight Connector 100"/>
                <p:cNvCxnSpPr/>
                <p:nvPr/>
              </p:nvCxnSpPr>
              <p:spPr>
                <a:xfrm rot="5400000">
                  <a:off x="564277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1" name="Straight Connector 140"/>
                <p:cNvCxnSpPr/>
                <p:nvPr/>
              </p:nvCxnSpPr>
              <p:spPr>
                <a:xfrm rot="5400000">
                  <a:off x="585709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5" name="Straight Connector 144"/>
                <p:cNvCxnSpPr/>
                <p:nvPr/>
              </p:nvCxnSpPr>
              <p:spPr>
                <a:xfrm rot="5400000">
                  <a:off x="607140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6" name="Straight Connector 145"/>
                <p:cNvCxnSpPr/>
                <p:nvPr/>
              </p:nvCxnSpPr>
              <p:spPr>
                <a:xfrm rot="5400000">
                  <a:off x="628571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7" name="Straight Connector 146"/>
                <p:cNvCxnSpPr/>
                <p:nvPr/>
              </p:nvCxnSpPr>
              <p:spPr>
                <a:xfrm rot="5400000">
                  <a:off x="650003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8" name="Straight Connector 147"/>
                <p:cNvCxnSpPr/>
                <p:nvPr/>
              </p:nvCxnSpPr>
              <p:spPr>
                <a:xfrm rot="5400000">
                  <a:off x="671434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9" name="Straight Connector 148"/>
                <p:cNvCxnSpPr/>
                <p:nvPr/>
              </p:nvCxnSpPr>
              <p:spPr>
                <a:xfrm rot="5400000">
                  <a:off x="692866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0" name="Straight Connector 149"/>
                <p:cNvCxnSpPr/>
                <p:nvPr/>
              </p:nvCxnSpPr>
              <p:spPr>
                <a:xfrm rot="5400000">
                  <a:off x="714297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1" name="Straight Connector 150"/>
                <p:cNvCxnSpPr/>
                <p:nvPr/>
              </p:nvCxnSpPr>
              <p:spPr>
                <a:xfrm rot="5400000">
                  <a:off x="735728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2" name="Straight Connector 151"/>
                <p:cNvCxnSpPr/>
                <p:nvPr/>
              </p:nvCxnSpPr>
              <p:spPr>
                <a:xfrm rot="5400000">
                  <a:off x="7571601"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3" name="Straight Connector 152"/>
                <p:cNvCxnSpPr/>
                <p:nvPr/>
              </p:nvCxnSpPr>
              <p:spPr>
                <a:xfrm rot="5400000">
                  <a:off x="7785915"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4" name="Straight Connector 153"/>
                <p:cNvCxnSpPr/>
                <p:nvPr/>
              </p:nvCxnSpPr>
              <p:spPr>
                <a:xfrm rot="5400000">
                  <a:off x="8000229"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5" name="Straight Connector 154"/>
                <p:cNvCxnSpPr/>
                <p:nvPr/>
              </p:nvCxnSpPr>
              <p:spPr>
                <a:xfrm rot="5400000">
                  <a:off x="8214543"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4" name="Straight Connector 73"/>
                <p:cNvCxnSpPr/>
                <p:nvPr/>
              </p:nvCxnSpPr>
              <p:spPr>
                <a:xfrm rot="10800000">
                  <a:off x="5000628" y="5572140"/>
                  <a:ext cx="3357586" cy="158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a:off x="1071538" y="4000504"/>
                <a:ext cx="285752" cy="27699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1200" b="1" dirty="0" smtClean="0"/>
                  <a:t>G</a:t>
                </a:r>
                <a:endParaRPr lang="en-GB" sz="1200" b="1" dirty="0"/>
              </a:p>
            </p:txBody>
          </p:sp>
          <p:sp>
            <p:nvSpPr>
              <p:cNvPr id="162" name="TextBox 161"/>
              <p:cNvSpPr txBox="1"/>
              <p:nvPr/>
            </p:nvSpPr>
            <p:spPr>
              <a:xfrm>
                <a:off x="1357290" y="3143248"/>
                <a:ext cx="285752"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1200" b="1" dirty="0"/>
                  <a:t>T</a:t>
                </a:r>
              </a:p>
            </p:txBody>
          </p:sp>
          <p:sp>
            <p:nvSpPr>
              <p:cNvPr id="163" name="TextBox 162"/>
              <p:cNvSpPr txBox="1"/>
              <p:nvPr/>
            </p:nvSpPr>
            <p:spPr>
              <a:xfrm>
                <a:off x="1071538" y="571501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164" name="TextBox 163"/>
              <p:cNvSpPr txBox="1"/>
              <p:nvPr/>
            </p:nvSpPr>
            <p:spPr>
              <a:xfrm>
                <a:off x="1142976" y="5357826"/>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167" name="TextBox 166"/>
              <p:cNvSpPr txBox="1"/>
              <p:nvPr/>
            </p:nvSpPr>
            <p:spPr>
              <a:xfrm>
                <a:off x="1714480" y="535782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168" name="TextBox 167"/>
              <p:cNvSpPr txBox="1"/>
              <p:nvPr/>
            </p:nvSpPr>
            <p:spPr>
              <a:xfrm>
                <a:off x="1071538" y="2786058"/>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169" name="TextBox 168"/>
              <p:cNvSpPr txBox="1"/>
              <p:nvPr/>
            </p:nvSpPr>
            <p:spPr>
              <a:xfrm>
                <a:off x="1142975" y="4572008"/>
                <a:ext cx="316714" cy="233262"/>
              </a:xfrm>
              <a:prstGeom prst="rect">
                <a:avLst/>
              </a:prstGeom>
              <a:ln w="41275">
                <a:solidFill>
                  <a:schemeClr val="tx1"/>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solidFill>
                      <a:srgbClr val="FF0000"/>
                    </a:solidFill>
                  </a:rPr>
                  <a:t>C</a:t>
                </a:r>
                <a:endParaRPr lang="en-GB" sz="1200" b="1" dirty="0">
                  <a:solidFill>
                    <a:srgbClr val="FF0000"/>
                  </a:solidFill>
                </a:endParaRPr>
              </a:p>
            </p:txBody>
          </p:sp>
          <p:grpSp>
            <p:nvGrpSpPr>
              <p:cNvPr id="5" name="Group 176"/>
              <p:cNvGrpSpPr/>
              <p:nvPr/>
            </p:nvGrpSpPr>
            <p:grpSpPr>
              <a:xfrm rot="17179572">
                <a:off x="935051" y="3580150"/>
                <a:ext cx="571504" cy="143670"/>
                <a:chOff x="3714744" y="5357826"/>
                <a:chExt cx="571504" cy="143670"/>
              </a:xfrm>
            </p:grpSpPr>
            <p:grpSp>
              <p:nvGrpSpPr>
                <p:cNvPr id="6" name="Group 175"/>
                <p:cNvGrpSpPr/>
                <p:nvPr/>
              </p:nvGrpSpPr>
              <p:grpSpPr>
                <a:xfrm>
                  <a:off x="3786182" y="5357826"/>
                  <a:ext cx="429422" cy="143670"/>
                  <a:chOff x="3786182" y="5357826"/>
                  <a:chExt cx="429422" cy="143670"/>
                </a:xfrm>
              </p:grpSpPr>
              <p:cxnSp>
                <p:nvCxnSpPr>
                  <p:cNvPr id="173" name="Straight Connector 172"/>
                  <p:cNvCxnSpPr/>
                  <p:nvPr/>
                </p:nvCxnSpPr>
                <p:spPr>
                  <a:xfrm rot="5400000">
                    <a:off x="4143372" y="5429264"/>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4" name="Straight Connector 173"/>
                  <p:cNvCxnSpPr/>
                  <p:nvPr/>
                </p:nvCxnSpPr>
                <p:spPr>
                  <a:xfrm rot="5400000">
                    <a:off x="3929852"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5" name="Straight Connector 174"/>
                  <p:cNvCxnSpPr/>
                  <p:nvPr/>
                </p:nvCxnSpPr>
                <p:spPr>
                  <a:xfrm rot="5400000">
                    <a:off x="3715538"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grpSp>
            <p:cxnSp>
              <p:nvCxnSpPr>
                <p:cNvPr id="171" name="Straight Connector 170"/>
                <p:cNvCxnSpPr/>
                <p:nvPr/>
              </p:nvCxnSpPr>
              <p:spPr>
                <a:xfrm>
                  <a:off x="3714744" y="5357826"/>
                  <a:ext cx="571504" cy="1588"/>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8" name="Oval 177"/>
              <p:cNvSpPr/>
              <p:nvPr/>
            </p:nvSpPr>
            <p:spPr>
              <a:xfrm>
                <a:off x="1142976" y="4929198"/>
                <a:ext cx="357190" cy="35719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p>
            </p:txBody>
          </p:sp>
        </p:grpSp>
        <p:grpSp>
          <p:nvGrpSpPr>
            <p:cNvPr id="41" name="Group 40"/>
            <p:cNvGrpSpPr/>
            <p:nvPr/>
          </p:nvGrpSpPr>
          <p:grpSpPr>
            <a:xfrm>
              <a:off x="2214546" y="500042"/>
              <a:ext cx="3000396" cy="5857916"/>
              <a:chOff x="285720" y="1928802"/>
              <a:chExt cx="2500330" cy="4572032"/>
            </a:xfrm>
          </p:grpSpPr>
          <p:pic>
            <p:nvPicPr>
              <p:cNvPr id="42" name="Picture 2" descr="http://www.asia.ru/images/target/photo/51170673/Test_Tube.jpg"/>
              <p:cNvPicPr>
                <a:picLocks noChangeAspect="1" noChangeArrowheads="1"/>
              </p:cNvPicPr>
              <p:nvPr/>
            </p:nvPicPr>
            <p:blipFill>
              <a:blip r:embed="rId2"/>
              <a:srcRect l="16667" r="45833"/>
              <a:stretch>
                <a:fillRect/>
              </a:stretch>
            </p:blipFill>
            <p:spPr bwMode="auto">
              <a:xfrm>
                <a:off x="285720" y="1928802"/>
                <a:ext cx="2500330" cy="4572032"/>
              </a:xfrm>
              <a:prstGeom prst="rect">
                <a:avLst/>
              </a:prstGeom>
              <a:noFill/>
            </p:spPr>
          </p:pic>
          <p:grpSp>
            <p:nvGrpSpPr>
              <p:cNvPr id="43" name="Group 156"/>
              <p:cNvGrpSpPr/>
              <p:nvPr/>
            </p:nvGrpSpPr>
            <p:grpSpPr>
              <a:xfrm rot="16583228">
                <a:off x="8482" y="4390232"/>
                <a:ext cx="3357586" cy="144464"/>
                <a:chOff x="5000628" y="5429264"/>
                <a:chExt cx="3357586" cy="144464"/>
              </a:xfrm>
            </p:grpSpPr>
            <p:cxnSp>
              <p:nvCxnSpPr>
                <p:cNvPr id="58" name="Straight Connector 57"/>
                <p:cNvCxnSpPr/>
                <p:nvPr/>
              </p:nvCxnSpPr>
              <p:spPr>
                <a:xfrm rot="5400000">
                  <a:off x="5000628" y="5500702"/>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59" name="Straight Connector 58"/>
                <p:cNvCxnSpPr/>
                <p:nvPr/>
              </p:nvCxnSpPr>
              <p:spPr>
                <a:xfrm rot="5400000">
                  <a:off x="521414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0" name="Straight Connector 59"/>
                <p:cNvCxnSpPr/>
                <p:nvPr/>
              </p:nvCxnSpPr>
              <p:spPr>
                <a:xfrm rot="5400000">
                  <a:off x="542846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1" name="Straight Connector 60"/>
                <p:cNvCxnSpPr/>
                <p:nvPr/>
              </p:nvCxnSpPr>
              <p:spPr>
                <a:xfrm rot="5400000">
                  <a:off x="564277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2" name="Straight Connector 61"/>
                <p:cNvCxnSpPr/>
                <p:nvPr/>
              </p:nvCxnSpPr>
              <p:spPr>
                <a:xfrm rot="5400000">
                  <a:off x="585709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3" name="Straight Connector 62"/>
                <p:cNvCxnSpPr/>
                <p:nvPr/>
              </p:nvCxnSpPr>
              <p:spPr>
                <a:xfrm rot="5400000">
                  <a:off x="607140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4" name="Straight Connector 63"/>
                <p:cNvCxnSpPr/>
                <p:nvPr/>
              </p:nvCxnSpPr>
              <p:spPr>
                <a:xfrm rot="5400000">
                  <a:off x="628571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5" name="Straight Connector 64"/>
                <p:cNvCxnSpPr/>
                <p:nvPr/>
              </p:nvCxnSpPr>
              <p:spPr>
                <a:xfrm rot="5400000">
                  <a:off x="650003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6" name="Straight Connector 65"/>
                <p:cNvCxnSpPr/>
                <p:nvPr/>
              </p:nvCxnSpPr>
              <p:spPr>
                <a:xfrm rot="5400000">
                  <a:off x="671434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7" name="Straight Connector 66"/>
                <p:cNvCxnSpPr/>
                <p:nvPr/>
              </p:nvCxnSpPr>
              <p:spPr>
                <a:xfrm rot="5400000">
                  <a:off x="692866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8" name="Straight Connector 67"/>
                <p:cNvCxnSpPr/>
                <p:nvPr/>
              </p:nvCxnSpPr>
              <p:spPr>
                <a:xfrm rot="5400000">
                  <a:off x="714297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9" name="Straight Connector 68"/>
                <p:cNvCxnSpPr/>
                <p:nvPr/>
              </p:nvCxnSpPr>
              <p:spPr>
                <a:xfrm rot="5400000">
                  <a:off x="735728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0" name="Straight Connector 69"/>
                <p:cNvCxnSpPr/>
                <p:nvPr/>
              </p:nvCxnSpPr>
              <p:spPr>
                <a:xfrm rot="5400000">
                  <a:off x="7571601"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1" name="Straight Connector 70"/>
                <p:cNvCxnSpPr/>
                <p:nvPr/>
              </p:nvCxnSpPr>
              <p:spPr>
                <a:xfrm rot="5400000">
                  <a:off x="7785915"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2" name="Straight Connector 71"/>
                <p:cNvCxnSpPr/>
                <p:nvPr/>
              </p:nvCxnSpPr>
              <p:spPr>
                <a:xfrm rot="5400000">
                  <a:off x="8000229"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3" name="Straight Connector 72"/>
                <p:cNvCxnSpPr/>
                <p:nvPr/>
              </p:nvCxnSpPr>
              <p:spPr>
                <a:xfrm rot="5400000">
                  <a:off x="8214543"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5" name="Straight Connector 74"/>
                <p:cNvCxnSpPr/>
                <p:nvPr/>
              </p:nvCxnSpPr>
              <p:spPr>
                <a:xfrm rot="10800000">
                  <a:off x="5000628" y="5572140"/>
                  <a:ext cx="3357586" cy="158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1071538" y="4000504"/>
                <a:ext cx="285752" cy="27699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1200" b="1" dirty="0" smtClean="0"/>
                  <a:t>G</a:t>
                </a:r>
                <a:endParaRPr lang="en-GB" sz="1200" b="1" dirty="0"/>
              </a:p>
            </p:txBody>
          </p:sp>
          <p:sp>
            <p:nvSpPr>
              <p:cNvPr id="45" name="TextBox 44"/>
              <p:cNvSpPr txBox="1"/>
              <p:nvPr/>
            </p:nvSpPr>
            <p:spPr>
              <a:xfrm>
                <a:off x="1357290" y="3143248"/>
                <a:ext cx="285752"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1200" b="1" dirty="0"/>
                  <a:t>T</a:t>
                </a:r>
              </a:p>
            </p:txBody>
          </p:sp>
          <p:sp>
            <p:nvSpPr>
              <p:cNvPr id="46" name="TextBox 45"/>
              <p:cNvSpPr txBox="1"/>
              <p:nvPr/>
            </p:nvSpPr>
            <p:spPr>
              <a:xfrm>
                <a:off x="1071538" y="571501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47" name="TextBox 46"/>
              <p:cNvSpPr txBox="1"/>
              <p:nvPr/>
            </p:nvSpPr>
            <p:spPr>
              <a:xfrm>
                <a:off x="1142976" y="5357826"/>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48" name="TextBox 47"/>
              <p:cNvSpPr txBox="1"/>
              <p:nvPr/>
            </p:nvSpPr>
            <p:spPr>
              <a:xfrm>
                <a:off x="1714480" y="535782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49" name="TextBox 48"/>
              <p:cNvSpPr txBox="1"/>
              <p:nvPr/>
            </p:nvSpPr>
            <p:spPr>
              <a:xfrm>
                <a:off x="1071538" y="2786058"/>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50" name="TextBox 49"/>
              <p:cNvSpPr txBox="1"/>
              <p:nvPr/>
            </p:nvSpPr>
            <p:spPr>
              <a:xfrm>
                <a:off x="1142976" y="4572008"/>
                <a:ext cx="285752" cy="233262"/>
              </a:xfrm>
              <a:prstGeom prst="rect">
                <a:avLst/>
              </a:prstGeom>
              <a:ln w="44450">
                <a:solidFill>
                  <a:schemeClr val="tx1"/>
                </a:solidFill>
              </a:ln>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1200" b="1" dirty="0">
                    <a:solidFill>
                      <a:srgbClr val="FF0000"/>
                    </a:solidFill>
                  </a:rPr>
                  <a:t>G</a:t>
                </a:r>
                <a:endParaRPr lang="en-GB" sz="1200" b="1" dirty="0">
                  <a:solidFill>
                    <a:srgbClr val="FF0000"/>
                  </a:solidFill>
                </a:endParaRPr>
              </a:p>
            </p:txBody>
          </p:sp>
          <p:grpSp>
            <p:nvGrpSpPr>
              <p:cNvPr id="51" name="Group 176"/>
              <p:cNvGrpSpPr/>
              <p:nvPr/>
            </p:nvGrpSpPr>
            <p:grpSpPr>
              <a:xfrm rot="17179572">
                <a:off x="935051" y="3580150"/>
                <a:ext cx="571504" cy="143670"/>
                <a:chOff x="3714744" y="5357826"/>
                <a:chExt cx="571504" cy="143670"/>
              </a:xfrm>
            </p:grpSpPr>
            <p:grpSp>
              <p:nvGrpSpPr>
                <p:cNvPr id="53" name="Group 175"/>
                <p:cNvGrpSpPr/>
                <p:nvPr/>
              </p:nvGrpSpPr>
              <p:grpSpPr>
                <a:xfrm>
                  <a:off x="3786182" y="5357826"/>
                  <a:ext cx="429422" cy="143670"/>
                  <a:chOff x="3786182" y="5357826"/>
                  <a:chExt cx="429422" cy="143670"/>
                </a:xfrm>
              </p:grpSpPr>
              <p:cxnSp>
                <p:nvCxnSpPr>
                  <p:cNvPr id="55" name="Straight Connector 54"/>
                  <p:cNvCxnSpPr/>
                  <p:nvPr/>
                </p:nvCxnSpPr>
                <p:spPr>
                  <a:xfrm rot="5400000">
                    <a:off x="4143372" y="5429264"/>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56" name="Straight Connector 55"/>
                  <p:cNvCxnSpPr/>
                  <p:nvPr/>
                </p:nvCxnSpPr>
                <p:spPr>
                  <a:xfrm rot="5400000">
                    <a:off x="3929852"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57" name="Straight Connector 56"/>
                  <p:cNvCxnSpPr/>
                  <p:nvPr/>
                </p:nvCxnSpPr>
                <p:spPr>
                  <a:xfrm rot="5400000">
                    <a:off x="3715538"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grpSp>
            <p:cxnSp>
              <p:nvCxnSpPr>
                <p:cNvPr id="54" name="Straight Connector 53"/>
                <p:cNvCxnSpPr/>
                <p:nvPr/>
              </p:nvCxnSpPr>
              <p:spPr>
                <a:xfrm>
                  <a:off x="3714744" y="5357826"/>
                  <a:ext cx="571504" cy="1588"/>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2" name="Oval 51"/>
              <p:cNvSpPr/>
              <p:nvPr/>
            </p:nvSpPr>
            <p:spPr>
              <a:xfrm>
                <a:off x="1142976" y="4929198"/>
                <a:ext cx="357190" cy="35719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p>
            </p:txBody>
          </p:sp>
        </p:grpSp>
        <p:grpSp>
          <p:nvGrpSpPr>
            <p:cNvPr id="76" name="Group 75"/>
            <p:cNvGrpSpPr/>
            <p:nvPr/>
          </p:nvGrpSpPr>
          <p:grpSpPr>
            <a:xfrm>
              <a:off x="4714876" y="500042"/>
              <a:ext cx="3000396" cy="5857916"/>
              <a:chOff x="285720" y="1928802"/>
              <a:chExt cx="2500330" cy="4572032"/>
            </a:xfrm>
          </p:grpSpPr>
          <p:pic>
            <p:nvPicPr>
              <p:cNvPr id="77" name="Picture 2" descr="http://www.asia.ru/images/target/photo/51170673/Test_Tube.jpg"/>
              <p:cNvPicPr>
                <a:picLocks noChangeAspect="1" noChangeArrowheads="1"/>
              </p:cNvPicPr>
              <p:nvPr/>
            </p:nvPicPr>
            <p:blipFill>
              <a:blip r:embed="rId2"/>
              <a:srcRect l="16667" r="45833"/>
              <a:stretch>
                <a:fillRect/>
              </a:stretch>
            </p:blipFill>
            <p:spPr bwMode="auto">
              <a:xfrm>
                <a:off x="285720" y="1928802"/>
                <a:ext cx="2500330" cy="4572032"/>
              </a:xfrm>
              <a:prstGeom prst="rect">
                <a:avLst/>
              </a:prstGeom>
              <a:noFill/>
            </p:spPr>
          </p:pic>
          <p:grpSp>
            <p:nvGrpSpPr>
              <p:cNvPr id="78" name="Group 156"/>
              <p:cNvGrpSpPr/>
              <p:nvPr/>
            </p:nvGrpSpPr>
            <p:grpSpPr>
              <a:xfrm rot="16583228">
                <a:off x="8488" y="4390230"/>
                <a:ext cx="3357586" cy="144464"/>
                <a:chOff x="5000628" y="5429264"/>
                <a:chExt cx="3357586" cy="144464"/>
              </a:xfrm>
            </p:grpSpPr>
            <p:cxnSp>
              <p:nvCxnSpPr>
                <p:cNvPr id="96" name="Straight Connector 95"/>
                <p:cNvCxnSpPr/>
                <p:nvPr/>
              </p:nvCxnSpPr>
              <p:spPr>
                <a:xfrm rot="5400000">
                  <a:off x="5000628" y="5500702"/>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7" name="Straight Connector 96"/>
                <p:cNvCxnSpPr/>
                <p:nvPr/>
              </p:nvCxnSpPr>
              <p:spPr>
                <a:xfrm rot="5400000">
                  <a:off x="521414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8" name="Straight Connector 97"/>
                <p:cNvCxnSpPr/>
                <p:nvPr/>
              </p:nvCxnSpPr>
              <p:spPr>
                <a:xfrm rot="5400000">
                  <a:off x="542846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9" name="Straight Connector 98"/>
                <p:cNvCxnSpPr/>
                <p:nvPr/>
              </p:nvCxnSpPr>
              <p:spPr>
                <a:xfrm rot="5400000">
                  <a:off x="564277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0" name="Straight Connector 99"/>
                <p:cNvCxnSpPr/>
                <p:nvPr/>
              </p:nvCxnSpPr>
              <p:spPr>
                <a:xfrm rot="5400000">
                  <a:off x="585709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2" name="Straight Connector 101"/>
                <p:cNvCxnSpPr/>
                <p:nvPr/>
              </p:nvCxnSpPr>
              <p:spPr>
                <a:xfrm rot="5400000">
                  <a:off x="607140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3" name="Straight Connector 102"/>
                <p:cNvCxnSpPr/>
                <p:nvPr/>
              </p:nvCxnSpPr>
              <p:spPr>
                <a:xfrm rot="5400000">
                  <a:off x="628571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4" name="Straight Connector 103"/>
                <p:cNvCxnSpPr/>
                <p:nvPr/>
              </p:nvCxnSpPr>
              <p:spPr>
                <a:xfrm rot="5400000">
                  <a:off x="650003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5" name="Straight Connector 104"/>
                <p:cNvCxnSpPr/>
                <p:nvPr/>
              </p:nvCxnSpPr>
              <p:spPr>
                <a:xfrm rot="5400000">
                  <a:off x="671434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6" name="Straight Connector 105"/>
                <p:cNvCxnSpPr/>
                <p:nvPr/>
              </p:nvCxnSpPr>
              <p:spPr>
                <a:xfrm rot="5400000">
                  <a:off x="692866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7" name="Straight Connector 106"/>
                <p:cNvCxnSpPr/>
                <p:nvPr/>
              </p:nvCxnSpPr>
              <p:spPr>
                <a:xfrm rot="5400000">
                  <a:off x="714297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8" name="Straight Connector 107"/>
                <p:cNvCxnSpPr/>
                <p:nvPr/>
              </p:nvCxnSpPr>
              <p:spPr>
                <a:xfrm rot="5400000">
                  <a:off x="735728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9" name="Straight Connector 108"/>
                <p:cNvCxnSpPr/>
                <p:nvPr/>
              </p:nvCxnSpPr>
              <p:spPr>
                <a:xfrm rot="5400000">
                  <a:off x="7571601"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0" name="Straight Connector 109"/>
                <p:cNvCxnSpPr/>
                <p:nvPr/>
              </p:nvCxnSpPr>
              <p:spPr>
                <a:xfrm rot="5400000">
                  <a:off x="7785915"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1" name="Straight Connector 110"/>
                <p:cNvCxnSpPr/>
                <p:nvPr/>
              </p:nvCxnSpPr>
              <p:spPr>
                <a:xfrm rot="5400000">
                  <a:off x="8000229"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2" name="Straight Connector 111"/>
                <p:cNvCxnSpPr/>
                <p:nvPr/>
              </p:nvCxnSpPr>
              <p:spPr>
                <a:xfrm rot="5400000">
                  <a:off x="8214543"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3" name="Straight Connector 112"/>
                <p:cNvCxnSpPr/>
                <p:nvPr/>
              </p:nvCxnSpPr>
              <p:spPr>
                <a:xfrm rot="10800000">
                  <a:off x="5000628" y="5572140"/>
                  <a:ext cx="3357586" cy="158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1071538" y="4000504"/>
                <a:ext cx="285752" cy="27699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1200" b="1" dirty="0" smtClean="0"/>
                  <a:t>G</a:t>
                </a:r>
                <a:endParaRPr lang="en-GB" sz="1200" b="1" dirty="0"/>
              </a:p>
            </p:txBody>
          </p:sp>
          <p:sp>
            <p:nvSpPr>
              <p:cNvPr id="82" name="TextBox 81"/>
              <p:cNvSpPr txBox="1"/>
              <p:nvPr/>
            </p:nvSpPr>
            <p:spPr>
              <a:xfrm>
                <a:off x="1357290" y="3143248"/>
                <a:ext cx="285752"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1200" b="1" dirty="0"/>
                  <a:t>T</a:t>
                </a:r>
              </a:p>
            </p:txBody>
          </p:sp>
          <p:sp>
            <p:nvSpPr>
              <p:cNvPr id="83" name="TextBox 82"/>
              <p:cNvSpPr txBox="1"/>
              <p:nvPr/>
            </p:nvSpPr>
            <p:spPr>
              <a:xfrm>
                <a:off x="1071538" y="571501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84" name="TextBox 83"/>
              <p:cNvSpPr txBox="1"/>
              <p:nvPr/>
            </p:nvSpPr>
            <p:spPr>
              <a:xfrm>
                <a:off x="1142976" y="5357826"/>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85" name="TextBox 84"/>
              <p:cNvSpPr txBox="1"/>
              <p:nvPr/>
            </p:nvSpPr>
            <p:spPr>
              <a:xfrm>
                <a:off x="1714480" y="535782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86" name="TextBox 85"/>
              <p:cNvSpPr txBox="1"/>
              <p:nvPr/>
            </p:nvSpPr>
            <p:spPr>
              <a:xfrm>
                <a:off x="1071538" y="2786058"/>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87" name="TextBox 86"/>
              <p:cNvSpPr txBox="1"/>
              <p:nvPr/>
            </p:nvSpPr>
            <p:spPr>
              <a:xfrm>
                <a:off x="1142976" y="4572008"/>
                <a:ext cx="285752" cy="233262"/>
              </a:xfrm>
              <a:prstGeom prst="rect">
                <a:avLst/>
              </a:prstGeom>
              <a:ln w="44450">
                <a:solidFill>
                  <a:schemeClr val="tx1"/>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solidFill>
                      <a:srgbClr val="FF0000"/>
                    </a:solidFill>
                  </a:rPr>
                  <a:t>A</a:t>
                </a:r>
                <a:endParaRPr lang="en-GB" sz="1200" b="1" dirty="0">
                  <a:solidFill>
                    <a:srgbClr val="FF0000"/>
                  </a:solidFill>
                </a:endParaRPr>
              </a:p>
            </p:txBody>
          </p:sp>
          <p:grpSp>
            <p:nvGrpSpPr>
              <p:cNvPr id="88" name="Group 176"/>
              <p:cNvGrpSpPr/>
              <p:nvPr/>
            </p:nvGrpSpPr>
            <p:grpSpPr>
              <a:xfrm rot="17179572">
                <a:off x="935051" y="3580150"/>
                <a:ext cx="571504" cy="143670"/>
                <a:chOff x="3714744" y="5357826"/>
                <a:chExt cx="571504" cy="143670"/>
              </a:xfrm>
            </p:grpSpPr>
            <p:grpSp>
              <p:nvGrpSpPr>
                <p:cNvPr id="90" name="Group 175"/>
                <p:cNvGrpSpPr/>
                <p:nvPr/>
              </p:nvGrpSpPr>
              <p:grpSpPr>
                <a:xfrm>
                  <a:off x="3786182" y="5357826"/>
                  <a:ext cx="429422" cy="143670"/>
                  <a:chOff x="3786182" y="5357826"/>
                  <a:chExt cx="429422" cy="143670"/>
                </a:xfrm>
              </p:grpSpPr>
              <p:cxnSp>
                <p:nvCxnSpPr>
                  <p:cNvPr id="93" name="Straight Connector 92"/>
                  <p:cNvCxnSpPr/>
                  <p:nvPr/>
                </p:nvCxnSpPr>
                <p:spPr>
                  <a:xfrm rot="5400000">
                    <a:off x="4143372" y="5429264"/>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4" name="Straight Connector 93"/>
                  <p:cNvCxnSpPr/>
                  <p:nvPr/>
                </p:nvCxnSpPr>
                <p:spPr>
                  <a:xfrm rot="5400000">
                    <a:off x="3929852"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5" name="Straight Connector 94"/>
                  <p:cNvCxnSpPr/>
                  <p:nvPr/>
                </p:nvCxnSpPr>
                <p:spPr>
                  <a:xfrm rot="5400000">
                    <a:off x="3715538"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grpSp>
            <p:cxnSp>
              <p:nvCxnSpPr>
                <p:cNvPr id="91" name="Straight Connector 90"/>
                <p:cNvCxnSpPr/>
                <p:nvPr/>
              </p:nvCxnSpPr>
              <p:spPr>
                <a:xfrm>
                  <a:off x="3714744" y="5357826"/>
                  <a:ext cx="571504" cy="1588"/>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89" name="Oval 88"/>
              <p:cNvSpPr/>
              <p:nvPr/>
            </p:nvSpPr>
            <p:spPr>
              <a:xfrm>
                <a:off x="1142976" y="4929198"/>
                <a:ext cx="357190" cy="35719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p>
            </p:txBody>
          </p:sp>
        </p:grpSp>
        <p:grpSp>
          <p:nvGrpSpPr>
            <p:cNvPr id="114" name="Group 113"/>
            <p:cNvGrpSpPr/>
            <p:nvPr/>
          </p:nvGrpSpPr>
          <p:grpSpPr>
            <a:xfrm>
              <a:off x="7143768" y="500042"/>
              <a:ext cx="3000396" cy="5857916"/>
              <a:chOff x="285720" y="1928802"/>
              <a:chExt cx="2500330" cy="4572032"/>
            </a:xfrm>
          </p:grpSpPr>
          <p:pic>
            <p:nvPicPr>
              <p:cNvPr id="115" name="Picture 2" descr="http://www.asia.ru/images/target/photo/51170673/Test_Tube.jpg"/>
              <p:cNvPicPr>
                <a:picLocks noChangeAspect="1" noChangeArrowheads="1"/>
              </p:cNvPicPr>
              <p:nvPr/>
            </p:nvPicPr>
            <p:blipFill>
              <a:blip r:embed="rId2"/>
              <a:srcRect l="16667" r="45833"/>
              <a:stretch>
                <a:fillRect/>
              </a:stretch>
            </p:blipFill>
            <p:spPr bwMode="auto">
              <a:xfrm>
                <a:off x="285720" y="1928802"/>
                <a:ext cx="2500330" cy="4572032"/>
              </a:xfrm>
              <a:prstGeom prst="rect">
                <a:avLst/>
              </a:prstGeom>
              <a:noFill/>
            </p:spPr>
          </p:pic>
          <p:grpSp>
            <p:nvGrpSpPr>
              <p:cNvPr id="116" name="Group 156"/>
              <p:cNvGrpSpPr/>
              <p:nvPr/>
            </p:nvGrpSpPr>
            <p:grpSpPr>
              <a:xfrm rot="16583228">
                <a:off x="8494" y="4390228"/>
                <a:ext cx="3357586" cy="144464"/>
                <a:chOff x="5000628" y="5429264"/>
                <a:chExt cx="3357586" cy="144464"/>
              </a:xfrm>
            </p:grpSpPr>
            <p:cxnSp>
              <p:nvCxnSpPr>
                <p:cNvPr id="131" name="Straight Connector 130"/>
                <p:cNvCxnSpPr/>
                <p:nvPr/>
              </p:nvCxnSpPr>
              <p:spPr>
                <a:xfrm rot="5400000">
                  <a:off x="5000628" y="5500702"/>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2" name="Straight Connector 131"/>
                <p:cNvCxnSpPr/>
                <p:nvPr/>
              </p:nvCxnSpPr>
              <p:spPr>
                <a:xfrm rot="5400000">
                  <a:off x="521414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3" name="Straight Connector 132"/>
                <p:cNvCxnSpPr/>
                <p:nvPr/>
              </p:nvCxnSpPr>
              <p:spPr>
                <a:xfrm rot="5400000">
                  <a:off x="542846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4" name="Straight Connector 133"/>
                <p:cNvCxnSpPr/>
                <p:nvPr/>
              </p:nvCxnSpPr>
              <p:spPr>
                <a:xfrm rot="5400000">
                  <a:off x="564277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5" name="Straight Connector 134"/>
                <p:cNvCxnSpPr/>
                <p:nvPr/>
              </p:nvCxnSpPr>
              <p:spPr>
                <a:xfrm rot="5400000">
                  <a:off x="585709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6" name="Straight Connector 135"/>
                <p:cNvCxnSpPr/>
                <p:nvPr/>
              </p:nvCxnSpPr>
              <p:spPr>
                <a:xfrm rot="5400000">
                  <a:off x="607140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7" name="Straight Connector 136"/>
                <p:cNvCxnSpPr/>
                <p:nvPr/>
              </p:nvCxnSpPr>
              <p:spPr>
                <a:xfrm rot="5400000">
                  <a:off x="628571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8" name="Straight Connector 137"/>
                <p:cNvCxnSpPr/>
                <p:nvPr/>
              </p:nvCxnSpPr>
              <p:spPr>
                <a:xfrm rot="5400000">
                  <a:off x="650003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9" name="Straight Connector 138"/>
                <p:cNvCxnSpPr/>
                <p:nvPr/>
              </p:nvCxnSpPr>
              <p:spPr>
                <a:xfrm rot="5400000">
                  <a:off x="671434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0" name="Straight Connector 139"/>
                <p:cNvCxnSpPr/>
                <p:nvPr/>
              </p:nvCxnSpPr>
              <p:spPr>
                <a:xfrm rot="5400000">
                  <a:off x="692866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2" name="Straight Connector 141"/>
                <p:cNvCxnSpPr/>
                <p:nvPr/>
              </p:nvCxnSpPr>
              <p:spPr>
                <a:xfrm rot="5400000">
                  <a:off x="714297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3" name="Straight Connector 142"/>
                <p:cNvCxnSpPr/>
                <p:nvPr/>
              </p:nvCxnSpPr>
              <p:spPr>
                <a:xfrm rot="5400000">
                  <a:off x="735728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4" name="Straight Connector 143"/>
                <p:cNvCxnSpPr/>
                <p:nvPr/>
              </p:nvCxnSpPr>
              <p:spPr>
                <a:xfrm rot="5400000">
                  <a:off x="7571601"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6" name="Straight Connector 155"/>
                <p:cNvCxnSpPr/>
                <p:nvPr/>
              </p:nvCxnSpPr>
              <p:spPr>
                <a:xfrm rot="5400000">
                  <a:off x="7785915"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7" name="Straight Connector 156"/>
                <p:cNvCxnSpPr/>
                <p:nvPr/>
              </p:nvCxnSpPr>
              <p:spPr>
                <a:xfrm rot="5400000">
                  <a:off x="8000229"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8" name="Straight Connector 157"/>
                <p:cNvCxnSpPr/>
                <p:nvPr/>
              </p:nvCxnSpPr>
              <p:spPr>
                <a:xfrm rot="5400000">
                  <a:off x="8214543"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9" name="Straight Connector 158"/>
                <p:cNvCxnSpPr/>
                <p:nvPr/>
              </p:nvCxnSpPr>
              <p:spPr>
                <a:xfrm rot="10800000">
                  <a:off x="5000628" y="5572140"/>
                  <a:ext cx="3357586" cy="158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7" name="TextBox 116"/>
              <p:cNvSpPr txBox="1"/>
              <p:nvPr/>
            </p:nvSpPr>
            <p:spPr>
              <a:xfrm>
                <a:off x="1071538" y="4000504"/>
                <a:ext cx="285752" cy="27699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1200" b="1" dirty="0" smtClean="0"/>
                  <a:t>G</a:t>
                </a:r>
                <a:endParaRPr lang="en-GB" sz="1200" b="1" dirty="0"/>
              </a:p>
            </p:txBody>
          </p:sp>
          <p:sp>
            <p:nvSpPr>
              <p:cNvPr id="118" name="TextBox 117"/>
              <p:cNvSpPr txBox="1"/>
              <p:nvPr/>
            </p:nvSpPr>
            <p:spPr>
              <a:xfrm>
                <a:off x="1357290" y="3143248"/>
                <a:ext cx="285752"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1200" b="1" dirty="0"/>
                  <a:t>T</a:t>
                </a:r>
              </a:p>
            </p:txBody>
          </p:sp>
          <p:sp>
            <p:nvSpPr>
              <p:cNvPr id="119" name="TextBox 118"/>
              <p:cNvSpPr txBox="1"/>
              <p:nvPr/>
            </p:nvSpPr>
            <p:spPr>
              <a:xfrm>
                <a:off x="1071538" y="571501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120" name="TextBox 119"/>
              <p:cNvSpPr txBox="1"/>
              <p:nvPr/>
            </p:nvSpPr>
            <p:spPr>
              <a:xfrm>
                <a:off x="1142976" y="5357826"/>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121" name="TextBox 120"/>
              <p:cNvSpPr txBox="1"/>
              <p:nvPr/>
            </p:nvSpPr>
            <p:spPr>
              <a:xfrm>
                <a:off x="1714480" y="535782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122" name="TextBox 121"/>
              <p:cNvSpPr txBox="1"/>
              <p:nvPr/>
            </p:nvSpPr>
            <p:spPr>
              <a:xfrm>
                <a:off x="1071538" y="2786058"/>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123" name="TextBox 122"/>
              <p:cNvSpPr txBox="1"/>
              <p:nvPr/>
            </p:nvSpPr>
            <p:spPr>
              <a:xfrm>
                <a:off x="1142976" y="4572008"/>
                <a:ext cx="285752" cy="233262"/>
              </a:xfrm>
              <a:prstGeom prst="rect">
                <a:avLst/>
              </a:prstGeom>
              <a:ln w="44450">
                <a:solidFill>
                  <a:schemeClr val="tx1"/>
                </a:solidFill>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1200" b="1" dirty="0">
                    <a:solidFill>
                      <a:srgbClr val="FF0000"/>
                    </a:solidFill>
                  </a:rPr>
                  <a:t>T</a:t>
                </a:r>
                <a:endParaRPr lang="en-GB" sz="1200" b="1" dirty="0">
                  <a:solidFill>
                    <a:srgbClr val="FF0000"/>
                  </a:solidFill>
                </a:endParaRPr>
              </a:p>
            </p:txBody>
          </p:sp>
          <p:grpSp>
            <p:nvGrpSpPr>
              <p:cNvPr id="124" name="Group 176"/>
              <p:cNvGrpSpPr/>
              <p:nvPr/>
            </p:nvGrpSpPr>
            <p:grpSpPr>
              <a:xfrm rot="17179572">
                <a:off x="935051" y="3580150"/>
                <a:ext cx="571504" cy="143670"/>
                <a:chOff x="3714744" y="5357826"/>
                <a:chExt cx="571504" cy="143670"/>
              </a:xfrm>
            </p:grpSpPr>
            <p:grpSp>
              <p:nvGrpSpPr>
                <p:cNvPr id="126" name="Group 175"/>
                <p:cNvGrpSpPr/>
                <p:nvPr/>
              </p:nvGrpSpPr>
              <p:grpSpPr>
                <a:xfrm>
                  <a:off x="3786182" y="5357826"/>
                  <a:ext cx="429422" cy="143670"/>
                  <a:chOff x="3786182" y="5357826"/>
                  <a:chExt cx="429422" cy="143670"/>
                </a:xfrm>
              </p:grpSpPr>
              <p:cxnSp>
                <p:nvCxnSpPr>
                  <p:cNvPr id="128" name="Straight Connector 127"/>
                  <p:cNvCxnSpPr/>
                  <p:nvPr/>
                </p:nvCxnSpPr>
                <p:spPr>
                  <a:xfrm rot="5400000">
                    <a:off x="4143372" y="5429264"/>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29" name="Straight Connector 128"/>
                  <p:cNvCxnSpPr/>
                  <p:nvPr/>
                </p:nvCxnSpPr>
                <p:spPr>
                  <a:xfrm rot="5400000">
                    <a:off x="3929852"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0" name="Straight Connector 129"/>
                  <p:cNvCxnSpPr/>
                  <p:nvPr/>
                </p:nvCxnSpPr>
                <p:spPr>
                  <a:xfrm rot="5400000">
                    <a:off x="3715538"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grpSp>
            <p:cxnSp>
              <p:nvCxnSpPr>
                <p:cNvPr id="127" name="Straight Connector 126"/>
                <p:cNvCxnSpPr/>
                <p:nvPr/>
              </p:nvCxnSpPr>
              <p:spPr>
                <a:xfrm>
                  <a:off x="3714744" y="5357826"/>
                  <a:ext cx="571504" cy="1588"/>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25" name="Oval 124"/>
              <p:cNvSpPr/>
              <p:nvPr/>
            </p:nvSpPr>
            <p:spPr>
              <a:xfrm>
                <a:off x="1142976" y="4929198"/>
                <a:ext cx="357190" cy="35719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p>
            </p:txBody>
          </p:sp>
        </p:grpSp>
      </p:grpSp>
      <p:sp>
        <p:nvSpPr>
          <p:cNvPr id="166" name="TextBox 165"/>
          <p:cNvSpPr txBox="1"/>
          <p:nvPr/>
        </p:nvSpPr>
        <p:spPr>
          <a:xfrm>
            <a:off x="214282" y="5072074"/>
            <a:ext cx="8715436" cy="1631216"/>
          </a:xfrm>
          <a:prstGeom prst="rect">
            <a:avLst/>
          </a:prstGeom>
          <a:noFill/>
        </p:spPr>
        <p:txBody>
          <a:bodyPr wrap="square" rtlCol="0">
            <a:spAutoFit/>
          </a:bodyPr>
          <a:lstStyle/>
          <a:p>
            <a:pPr algn="ctr"/>
            <a:r>
              <a:rPr lang="en-GB" sz="2000" dirty="0" smtClean="0"/>
              <a:t>Remember that each tube probably contains </a:t>
            </a:r>
            <a:r>
              <a:rPr lang="en-GB" sz="2000" b="1" dirty="0" smtClean="0">
                <a:solidFill>
                  <a:srgbClr val="FF0000"/>
                </a:solidFill>
              </a:rPr>
              <a:t>millions</a:t>
            </a:r>
            <a:r>
              <a:rPr lang="en-GB" sz="2000" dirty="0" smtClean="0"/>
              <a:t> of copies of the DNA template, countless nucleotides, and a good supply of the specific terminator nucleotide.</a:t>
            </a:r>
          </a:p>
          <a:p>
            <a:pPr algn="ctr"/>
            <a:r>
              <a:rPr lang="en-GB" sz="2000" dirty="0" smtClean="0"/>
              <a:t>Due to this, you get a variety of ‘partially completed’ DNA strands, because they have been ‘terminated’ at different points.</a:t>
            </a: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6">
                                            <p:txEl>
                                              <p:pRg st="0" end="0"/>
                                            </p:txEl>
                                          </p:spTgt>
                                        </p:tgtEl>
                                        <p:attrNameLst>
                                          <p:attrName>style.visibility</p:attrName>
                                        </p:attrNameLst>
                                      </p:cBhvr>
                                      <p:to>
                                        <p:strVal val="visible"/>
                                      </p:to>
                                    </p:set>
                                    <p:animEffect transition="in" filter="checkerboard(across)">
                                      <p:cBhvr>
                                        <p:cTn id="7" dur="500"/>
                                        <p:tgtEl>
                                          <p:spTgt spid="1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6">
                                            <p:txEl>
                                              <p:pRg st="1" end="1"/>
                                            </p:txEl>
                                          </p:spTgt>
                                        </p:tgtEl>
                                        <p:attrNameLst>
                                          <p:attrName>style.visibility</p:attrName>
                                        </p:attrNameLst>
                                      </p:cBhvr>
                                      <p:to>
                                        <p:strVal val="visible"/>
                                      </p:to>
                                    </p:set>
                                    <p:animEffect transition="in" filter="checkerboard(across)">
                                      <p:cBhvr>
                                        <p:cTn id="12" dur="500"/>
                                        <p:tgtEl>
                                          <p:spTgt spid="1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0" y="785794"/>
            <a:ext cx="2500330" cy="4572032"/>
            <a:chOff x="285720" y="1928802"/>
            <a:chExt cx="2500330" cy="4572032"/>
          </a:xfrm>
        </p:grpSpPr>
        <p:pic>
          <p:nvPicPr>
            <p:cNvPr id="19458" name="Picture 2" descr="http://www.asia.ru/images/target/photo/51170673/Test_Tube.jpg"/>
            <p:cNvPicPr>
              <a:picLocks noChangeAspect="1" noChangeArrowheads="1"/>
            </p:cNvPicPr>
            <p:nvPr/>
          </p:nvPicPr>
          <p:blipFill>
            <a:blip r:embed="rId2"/>
            <a:srcRect l="16667" r="45833"/>
            <a:stretch>
              <a:fillRect/>
            </a:stretch>
          </p:blipFill>
          <p:spPr bwMode="auto">
            <a:xfrm>
              <a:off x="285720" y="1928802"/>
              <a:ext cx="2500330" cy="4572032"/>
            </a:xfrm>
            <a:prstGeom prst="rect">
              <a:avLst/>
            </a:prstGeom>
            <a:noFill/>
          </p:spPr>
        </p:pic>
        <p:grpSp>
          <p:nvGrpSpPr>
            <p:cNvPr id="4" name="Group 156"/>
            <p:cNvGrpSpPr/>
            <p:nvPr/>
          </p:nvGrpSpPr>
          <p:grpSpPr>
            <a:xfrm rot="16583228">
              <a:off x="8476" y="4390234"/>
              <a:ext cx="3357586" cy="144464"/>
              <a:chOff x="5000628" y="5429264"/>
              <a:chExt cx="3357586" cy="144464"/>
            </a:xfrm>
          </p:grpSpPr>
          <p:cxnSp>
            <p:nvCxnSpPr>
              <p:cNvPr id="79" name="Straight Connector 78"/>
              <p:cNvCxnSpPr/>
              <p:nvPr/>
            </p:nvCxnSpPr>
            <p:spPr>
              <a:xfrm rot="5400000">
                <a:off x="5000628" y="5500702"/>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0" name="Straight Connector 79"/>
              <p:cNvCxnSpPr/>
              <p:nvPr/>
            </p:nvCxnSpPr>
            <p:spPr>
              <a:xfrm rot="5400000">
                <a:off x="521414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2" name="Straight Connector 91"/>
              <p:cNvCxnSpPr/>
              <p:nvPr/>
            </p:nvCxnSpPr>
            <p:spPr>
              <a:xfrm rot="5400000">
                <a:off x="542846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01" name="Straight Connector 100"/>
              <p:cNvCxnSpPr/>
              <p:nvPr/>
            </p:nvCxnSpPr>
            <p:spPr>
              <a:xfrm rot="5400000">
                <a:off x="564277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1" name="Straight Connector 140"/>
              <p:cNvCxnSpPr/>
              <p:nvPr/>
            </p:nvCxnSpPr>
            <p:spPr>
              <a:xfrm rot="5400000">
                <a:off x="585709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5" name="Straight Connector 144"/>
              <p:cNvCxnSpPr/>
              <p:nvPr/>
            </p:nvCxnSpPr>
            <p:spPr>
              <a:xfrm rot="5400000">
                <a:off x="607140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6" name="Straight Connector 145"/>
              <p:cNvCxnSpPr/>
              <p:nvPr/>
            </p:nvCxnSpPr>
            <p:spPr>
              <a:xfrm rot="5400000">
                <a:off x="628571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7" name="Straight Connector 146"/>
              <p:cNvCxnSpPr/>
              <p:nvPr/>
            </p:nvCxnSpPr>
            <p:spPr>
              <a:xfrm rot="5400000">
                <a:off x="6500032"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8" name="Straight Connector 147"/>
              <p:cNvCxnSpPr/>
              <p:nvPr/>
            </p:nvCxnSpPr>
            <p:spPr>
              <a:xfrm rot="5400000">
                <a:off x="6714346"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9" name="Straight Connector 148"/>
              <p:cNvCxnSpPr/>
              <p:nvPr/>
            </p:nvCxnSpPr>
            <p:spPr>
              <a:xfrm rot="5400000">
                <a:off x="6928660"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0" name="Straight Connector 149"/>
              <p:cNvCxnSpPr/>
              <p:nvPr/>
            </p:nvCxnSpPr>
            <p:spPr>
              <a:xfrm rot="5400000">
                <a:off x="7142974"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1" name="Straight Connector 150"/>
              <p:cNvCxnSpPr/>
              <p:nvPr/>
            </p:nvCxnSpPr>
            <p:spPr>
              <a:xfrm rot="5400000">
                <a:off x="7357288"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2" name="Straight Connector 151"/>
              <p:cNvCxnSpPr/>
              <p:nvPr/>
            </p:nvCxnSpPr>
            <p:spPr>
              <a:xfrm rot="5400000">
                <a:off x="7571601"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3" name="Straight Connector 152"/>
              <p:cNvCxnSpPr/>
              <p:nvPr/>
            </p:nvCxnSpPr>
            <p:spPr>
              <a:xfrm rot="5400000">
                <a:off x="7785915"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4" name="Straight Connector 153"/>
              <p:cNvCxnSpPr/>
              <p:nvPr/>
            </p:nvCxnSpPr>
            <p:spPr>
              <a:xfrm rot="5400000">
                <a:off x="8000229"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5" name="Straight Connector 154"/>
              <p:cNvCxnSpPr/>
              <p:nvPr/>
            </p:nvCxnSpPr>
            <p:spPr>
              <a:xfrm rot="5400000">
                <a:off x="8214543" y="5499908"/>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4" name="Straight Connector 73"/>
              <p:cNvCxnSpPr/>
              <p:nvPr/>
            </p:nvCxnSpPr>
            <p:spPr>
              <a:xfrm rot="10800000">
                <a:off x="5000628" y="5572140"/>
                <a:ext cx="3357586" cy="158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a:off x="1071538" y="4000504"/>
              <a:ext cx="285752" cy="27699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GB" sz="1200" b="1" dirty="0" smtClean="0"/>
                <a:t>G</a:t>
              </a:r>
              <a:endParaRPr lang="en-GB" sz="1200" b="1" dirty="0"/>
            </a:p>
          </p:txBody>
        </p:sp>
        <p:sp>
          <p:nvSpPr>
            <p:cNvPr id="162" name="TextBox 161"/>
            <p:cNvSpPr txBox="1"/>
            <p:nvPr/>
          </p:nvSpPr>
          <p:spPr>
            <a:xfrm>
              <a:off x="1357290" y="3143248"/>
              <a:ext cx="285752"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sz="1200" b="1" dirty="0"/>
                <a:t>T</a:t>
              </a:r>
            </a:p>
          </p:txBody>
        </p:sp>
        <p:sp>
          <p:nvSpPr>
            <p:cNvPr id="163" name="TextBox 162"/>
            <p:cNvSpPr txBox="1"/>
            <p:nvPr/>
          </p:nvSpPr>
          <p:spPr>
            <a:xfrm>
              <a:off x="1071538" y="571501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164" name="TextBox 163"/>
            <p:cNvSpPr txBox="1"/>
            <p:nvPr/>
          </p:nvSpPr>
          <p:spPr>
            <a:xfrm>
              <a:off x="1142976" y="5357826"/>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167" name="TextBox 166"/>
            <p:cNvSpPr txBox="1"/>
            <p:nvPr/>
          </p:nvSpPr>
          <p:spPr>
            <a:xfrm>
              <a:off x="1714480" y="5357826"/>
              <a:ext cx="285752" cy="27699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sz="1200" b="1" dirty="0" smtClean="0"/>
                <a:t>C</a:t>
              </a:r>
              <a:endParaRPr lang="en-GB" sz="1200" b="1" dirty="0"/>
            </a:p>
          </p:txBody>
        </p:sp>
        <p:sp>
          <p:nvSpPr>
            <p:cNvPr id="168" name="TextBox 167"/>
            <p:cNvSpPr txBox="1"/>
            <p:nvPr/>
          </p:nvSpPr>
          <p:spPr>
            <a:xfrm>
              <a:off x="1071538" y="2786058"/>
              <a:ext cx="285752" cy="27699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a:t>A</a:t>
              </a:r>
            </a:p>
          </p:txBody>
        </p:sp>
        <p:sp>
          <p:nvSpPr>
            <p:cNvPr id="169" name="TextBox 168"/>
            <p:cNvSpPr txBox="1"/>
            <p:nvPr/>
          </p:nvSpPr>
          <p:spPr>
            <a:xfrm>
              <a:off x="1142976" y="4572008"/>
              <a:ext cx="285752" cy="276999"/>
            </a:xfrm>
            <a:prstGeom prst="rect">
              <a:avLst/>
            </a:prstGeom>
            <a:ln w="44450">
              <a:solidFill>
                <a:schemeClr val="tx1"/>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GB" sz="1200" b="1" dirty="0" smtClean="0">
                  <a:solidFill>
                    <a:srgbClr val="FF0000"/>
                  </a:solidFill>
                </a:rPr>
                <a:t>A</a:t>
              </a:r>
              <a:endParaRPr lang="en-GB" sz="1200" b="1" dirty="0">
                <a:solidFill>
                  <a:srgbClr val="FF0000"/>
                </a:solidFill>
              </a:endParaRPr>
            </a:p>
          </p:txBody>
        </p:sp>
        <p:grpSp>
          <p:nvGrpSpPr>
            <p:cNvPr id="5" name="Group 176"/>
            <p:cNvGrpSpPr/>
            <p:nvPr/>
          </p:nvGrpSpPr>
          <p:grpSpPr>
            <a:xfrm rot="17179572">
              <a:off x="935051" y="3580150"/>
              <a:ext cx="571504" cy="143670"/>
              <a:chOff x="3714744" y="5357826"/>
              <a:chExt cx="571504" cy="143670"/>
            </a:xfrm>
          </p:grpSpPr>
          <p:grpSp>
            <p:nvGrpSpPr>
              <p:cNvPr id="6" name="Group 175"/>
              <p:cNvGrpSpPr/>
              <p:nvPr/>
            </p:nvGrpSpPr>
            <p:grpSpPr>
              <a:xfrm>
                <a:off x="3786182" y="5357826"/>
                <a:ext cx="429422" cy="143670"/>
                <a:chOff x="3786182" y="5357826"/>
                <a:chExt cx="429422" cy="143670"/>
              </a:xfrm>
            </p:grpSpPr>
            <p:cxnSp>
              <p:nvCxnSpPr>
                <p:cNvPr id="173" name="Straight Connector 172"/>
                <p:cNvCxnSpPr/>
                <p:nvPr/>
              </p:nvCxnSpPr>
              <p:spPr>
                <a:xfrm rot="5400000">
                  <a:off x="4143372" y="5429264"/>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4" name="Straight Connector 173"/>
                <p:cNvCxnSpPr/>
                <p:nvPr/>
              </p:nvCxnSpPr>
              <p:spPr>
                <a:xfrm rot="5400000">
                  <a:off x="3929852"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5" name="Straight Connector 174"/>
                <p:cNvCxnSpPr/>
                <p:nvPr/>
              </p:nvCxnSpPr>
              <p:spPr>
                <a:xfrm rot="5400000">
                  <a:off x="3715538" y="5428470"/>
                  <a:ext cx="142876" cy="1588"/>
                </a:xfrm>
                <a:prstGeom prst="line">
                  <a:avLst/>
                </a:prstGeom>
              </p:spPr>
              <p:style>
                <a:lnRef idx="2">
                  <a:schemeClr val="accent2"/>
                </a:lnRef>
                <a:fillRef idx="0">
                  <a:schemeClr val="accent2"/>
                </a:fillRef>
                <a:effectRef idx="1">
                  <a:schemeClr val="accent2"/>
                </a:effectRef>
                <a:fontRef idx="minor">
                  <a:schemeClr val="tx1"/>
                </a:fontRef>
              </p:style>
            </p:cxnSp>
          </p:grpSp>
          <p:cxnSp>
            <p:nvCxnSpPr>
              <p:cNvPr id="171" name="Straight Connector 170"/>
              <p:cNvCxnSpPr/>
              <p:nvPr/>
            </p:nvCxnSpPr>
            <p:spPr>
              <a:xfrm>
                <a:off x="3714744" y="5357826"/>
                <a:ext cx="571504" cy="1588"/>
              </a:xfrm>
              <a:prstGeom prst="line">
                <a:avLst/>
              </a:prstGeom>
              <a:ln w="539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8" name="Oval 177"/>
            <p:cNvSpPr/>
            <p:nvPr/>
          </p:nvSpPr>
          <p:spPr>
            <a:xfrm>
              <a:off x="1142976" y="4929198"/>
              <a:ext cx="357190" cy="35719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GB"/>
            </a:p>
          </p:txBody>
        </p:sp>
      </p:grpSp>
      <p:sp>
        <p:nvSpPr>
          <p:cNvPr id="3" name="Content Placeholder 2"/>
          <p:cNvSpPr>
            <a:spLocks noGrp="1"/>
          </p:cNvSpPr>
          <p:nvPr>
            <p:ph idx="1"/>
          </p:nvPr>
        </p:nvSpPr>
        <p:spPr>
          <a:xfrm>
            <a:off x="142844" y="500042"/>
            <a:ext cx="8858312" cy="6215106"/>
          </a:xfrm>
        </p:spPr>
        <p:txBody>
          <a:bodyPr>
            <a:normAutofit/>
          </a:bodyPr>
          <a:lstStyle/>
          <a:p>
            <a:r>
              <a:rPr lang="en-GB" sz="2600" dirty="0" smtClean="0"/>
              <a:t>Lets take the example of the tube with an </a:t>
            </a:r>
            <a:r>
              <a:rPr lang="en-GB" sz="2600" b="1" dirty="0" smtClean="0">
                <a:solidFill>
                  <a:srgbClr val="FF0000"/>
                </a:solidFill>
              </a:rPr>
              <a:t>adenine terminator</a:t>
            </a:r>
            <a:endParaRPr lang="en-GB" sz="2600" dirty="0">
              <a:solidFill>
                <a:srgbClr val="FF0000"/>
              </a:solidFill>
            </a:endParaRPr>
          </a:p>
        </p:txBody>
      </p:sp>
      <p:sp>
        <p:nvSpPr>
          <p:cNvPr id="2" name="Title 1"/>
          <p:cNvSpPr>
            <a:spLocks noGrp="1"/>
          </p:cNvSpPr>
          <p:nvPr>
            <p:ph type="title"/>
          </p:nvPr>
        </p:nvSpPr>
        <p:spPr>
          <a:xfrm>
            <a:off x="457200" y="131762"/>
            <a:ext cx="8229600" cy="368280"/>
          </a:xfrm>
        </p:spPr>
        <p:txBody>
          <a:bodyPr>
            <a:noAutofit/>
          </a:bodyPr>
          <a:lstStyle/>
          <a:p>
            <a:r>
              <a:rPr lang="en-GB" sz="3600" dirty="0" smtClean="0"/>
              <a:t>So what happens in each tube?</a:t>
            </a:r>
            <a:endParaRPr lang="en-GB" sz="3600" dirty="0"/>
          </a:p>
        </p:txBody>
      </p:sp>
      <p:sp>
        <p:nvSpPr>
          <p:cNvPr id="39" name="Content Placeholder 2"/>
          <p:cNvSpPr txBox="1">
            <a:spLocks/>
          </p:cNvSpPr>
          <p:nvPr/>
        </p:nvSpPr>
        <p:spPr>
          <a:xfrm>
            <a:off x="2143108" y="1071546"/>
            <a:ext cx="6858048" cy="5572164"/>
          </a:xfrm>
          <a:prstGeom prst="rect">
            <a:avLst/>
          </a:prstGeom>
        </p:spPr>
        <p:txBody>
          <a:bodyPr vert="horz" lIns="91440" tIns="45720" rIns="91440" bIns="45720" rtlCol="0">
            <a:normAutofit/>
          </a:bodyPr>
          <a:lstStyle/>
          <a:p>
            <a:pPr marR="0" lvl="0" indent="-342900" algn="ctr" defTabSz="914400" rtl="0" eaLnBrk="1" fontAlgn="auto" latinLnBrk="0" hangingPunct="1">
              <a:lnSpc>
                <a:spcPct val="100000"/>
              </a:lnSpc>
              <a:spcBef>
                <a:spcPct val="20000"/>
              </a:spcBef>
              <a:spcAft>
                <a:spcPts val="0"/>
              </a:spcAft>
              <a:buClrTx/>
              <a:buSzTx/>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Now</a:t>
            </a:r>
            <a:r>
              <a:rPr kumimoji="0" lang="en-GB" sz="2400" b="0" i="0" u="none" strike="noStrike" kern="1200" cap="none" spc="0" normalizeH="0" noProof="0" dirty="0" smtClean="0">
                <a:ln>
                  <a:noFill/>
                </a:ln>
                <a:solidFill>
                  <a:schemeClr val="tx1"/>
                </a:solidFill>
                <a:effectLst/>
                <a:uLnTx/>
                <a:uFillTx/>
                <a:latin typeface="+mn-lt"/>
                <a:ea typeface="+mn-ea"/>
                <a:cs typeface="+mn-cs"/>
              </a:rPr>
              <a:t> let’s imagine this is the sequence of the </a:t>
            </a:r>
            <a:r>
              <a:rPr kumimoji="0" lang="en-GB" sz="2400" b="1" i="0" u="none" strike="noStrike" kern="1200" cap="none" spc="0" normalizeH="0" noProof="0" dirty="0" smtClean="0">
                <a:ln>
                  <a:noFill/>
                </a:ln>
                <a:solidFill>
                  <a:srgbClr val="00B050"/>
                </a:solidFill>
                <a:effectLst/>
                <a:uLnTx/>
                <a:uFillTx/>
                <a:latin typeface="+mn-lt"/>
                <a:ea typeface="+mn-ea"/>
                <a:cs typeface="+mn-cs"/>
              </a:rPr>
              <a:t>unknown DNA strand</a:t>
            </a:r>
            <a:r>
              <a:rPr kumimoji="0" lang="en-GB" sz="2400" b="1" i="0" u="none" strike="noStrike" kern="1200" cap="none" spc="0" normalizeH="0" noProof="0" dirty="0" smtClean="0">
                <a:ln>
                  <a:noFill/>
                </a:ln>
                <a:solidFill>
                  <a:schemeClr val="tx1"/>
                </a:solidFill>
                <a:effectLst/>
                <a:uLnTx/>
                <a:uFillTx/>
                <a:latin typeface="+mn-lt"/>
                <a:ea typeface="+mn-ea"/>
                <a:cs typeface="+mn-cs"/>
              </a:rPr>
              <a:t>:</a:t>
            </a:r>
          </a:p>
          <a:p>
            <a:pPr marR="0" lvl="0" indent="-342900" algn="ctr" defTabSz="914400" rtl="0" eaLnBrk="1" fontAlgn="auto" latinLnBrk="0" hangingPunct="1">
              <a:lnSpc>
                <a:spcPct val="100000"/>
              </a:lnSpc>
              <a:spcBef>
                <a:spcPct val="20000"/>
              </a:spcBef>
              <a:spcAft>
                <a:spcPts val="0"/>
              </a:spcAft>
              <a:buClrTx/>
              <a:buSzTx/>
              <a:tabLst/>
              <a:defRPr/>
            </a:pPr>
            <a:r>
              <a:rPr kumimoji="0" lang="en-GB" sz="2800" b="1" i="0" u="none" strike="noStrike" kern="1200" cap="none" spc="0" normalizeH="0" noProof="0" dirty="0" smtClean="0">
                <a:ln>
                  <a:noFill/>
                </a:ln>
                <a:solidFill>
                  <a:schemeClr val="tx1"/>
                </a:solidFill>
                <a:effectLst/>
                <a:uLnTx/>
                <a:uFillTx/>
                <a:latin typeface="+mn-lt"/>
                <a:ea typeface="+mn-ea"/>
                <a:cs typeface="+mn-cs"/>
              </a:rPr>
              <a:t>C </a:t>
            </a:r>
            <a:r>
              <a:rPr kumimoji="0" lang="en-GB" sz="2800" b="1" i="0" u="none" strike="noStrike" kern="1200" cap="none" spc="0" normalizeH="0" noProof="0" dirty="0" err="1" smtClean="0">
                <a:ln>
                  <a:noFill/>
                </a:ln>
                <a:solidFill>
                  <a:schemeClr val="tx1"/>
                </a:solidFill>
                <a:effectLst/>
                <a:uLnTx/>
                <a:uFillTx/>
                <a:latin typeface="+mn-lt"/>
                <a:ea typeface="+mn-ea"/>
                <a:cs typeface="+mn-cs"/>
              </a:rPr>
              <a:t>C</a:t>
            </a:r>
            <a:r>
              <a:rPr kumimoji="0" lang="en-GB" sz="2800" b="1" i="0" u="none" strike="noStrike" kern="1200" cap="none" spc="0" normalizeH="0" noProof="0" dirty="0" smtClean="0">
                <a:ln>
                  <a:noFill/>
                </a:ln>
                <a:solidFill>
                  <a:schemeClr val="tx1"/>
                </a:solidFill>
                <a:effectLst/>
                <a:uLnTx/>
                <a:uFillTx/>
                <a:latin typeface="+mn-lt"/>
                <a:ea typeface="+mn-ea"/>
                <a:cs typeface="+mn-cs"/>
              </a:rPr>
              <a:t> G T C T A G C A C T C A </a:t>
            </a:r>
            <a:r>
              <a:rPr kumimoji="0" lang="en-GB" sz="2800" b="1" i="0" u="none" strike="noStrike" kern="1200" cap="none" spc="0" normalizeH="0" noProof="0" dirty="0" err="1" smtClean="0">
                <a:ln>
                  <a:noFill/>
                </a:ln>
                <a:solidFill>
                  <a:schemeClr val="tx1"/>
                </a:solidFill>
                <a:effectLst/>
                <a:uLnTx/>
                <a:uFillTx/>
                <a:latin typeface="+mn-lt"/>
                <a:ea typeface="+mn-ea"/>
                <a:cs typeface="+mn-cs"/>
              </a:rPr>
              <a:t>A</a:t>
            </a:r>
            <a:r>
              <a:rPr kumimoji="0" lang="en-GB" sz="2800" b="1" i="0" u="none" strike="noStrike" kern="1200" cap="none" spc="0" normalizeH="0" noProof="0" dirty="0" smtClean="0">
                <a:ln>
                  <a:noFill/>
                </a:ln>
                <a:solidFill>
                  <a:schemeClr val="tx1"/>
                </a:solidFill>
                <a:effectLst/>
                <a:uLnTx/>
                <a:uFillTx/>
                <a:latin typeface="+mn-lt"/>
                <a:ea typeface="+mn-ea"/>
                <a:cs typeface="+mn-cs"/>
              </a:rPr>
              <a:t> G C T C T</a:t>
            </a:r>
          </a:p>
          <a:p>
            <a:pPr marR="0" lvl="0" indent="-342900" algn="ctr" defTabSz="914400" rtl="0" eaLnBrk="1" fontAlgn="auto" latinLnBrk="0" hangingPunct="1">
              <a:lnSpc>
                <a:spcPct val="100000"/>
              </a:lnSpc>
              <a:spcBef>
                <a:spcPct val="20000"/>
              </a:spcBef>
              <a:spcAft>
                <a:spcPts val="0"/>
              </a:spcAft>
              <a:buClrTx/>
              <a:buSzTx/>
              <a:tabLst/>
              <a:defRPr/>
            </a:pPr>
            <a:r>
              <a:rPr kumimoji="0" lang="en-GB" sz="2800" b="1" i="0" u="none" strike="noStrike" kern="1200" cap="none" spc="0" normalizeH="0" noProof="0" dirty="0" smtClean="0">
                <a:ln>
                  <a:noFill/>
                </a:ln>
                <a:solidFill>
                  <a:schemeClr val="tx1"/>
                </a:solidFill>
                <a:effectLst/>
                <a:uLnTx/>
                <a:uFillTx/>
                <a:latin typeface="+mn-lt"/>
                <a:ea typeface="+mn-ea"/>
                <a:cs typeface="+mn-cs"/>
              </a:rPr>
              <a:t> </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0" name="TextBox 39"/>
          <p:cNvSpPr txBox="1"/>
          <p:nvPr/>
        </p:nvSpPr>
        <p:spPr>
          <a:xfrm>
            <a:off x="3214678" y="2571744"/>
            <a:ext cx="4786346"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dirty="0" smtClean="0"/>
              <a:t>What are the possible terminated sequences going to be when the reaction is over?</a:t>
            </a:r>
            <a:endParaRPr lang="en-GB" sz="2400" dirty="0"/>
          </a:p>
        </p:txBody>
      </p:sp>
      <p:sp>
        <p:nvSpPr>
          <p:cNvPr id="41" name="TextBox 40"/>
          <p:cNvSpPr txBox="1"/>
          <p:nvPr/>
        </p:nvSpPr>
        <p:spPr>
          <a:xfrm>
            <a:off x="2428860" y="4071942"/>
            <a:ext cx="6072230" cy="523220"/>
          </a:xfrm>
          <a:prstGeom prst="rect">
            <a:avLst/>
          </a:prstGeom>
          <a:noFill/>
        </p:spPr>
        <p:txBody>
          <a:bodyPr wrap="square" rtlCol="0">
            <a:spAutoFit/>
          </a:bodyPr>
          <a:lstStyle/>
          <a:p>
            <a:r>
              <a:rPr lang="en-GB" sz="2800" b="1" dirty="0" smtClean="0"/>
              <a:t>G </a:t>
            </a:r>
            <a:r>
              <a:rPr lang="en-GB" sz="2800" b="1" dirty="0" err="1" smtClean="0"/>
              <a:t>G</a:t>
            </a:r>
            <a:r>
              <a:rPr lang="en-GB" sz="2800" b="1" dirty="0" smtClean="0"/>
              <a:t> C </a:t>
            </a:r>
            <a:r>
              <a:rPr lang="en-GB" sz="2800" b="1" dirty="0" smtClean="0">
                <a:solidFill>
                  <a:srgbClr val="FF0000"/>
                </a:solidFill>
              </a:rPr>
              <a:t>A</a:t>
            </a:r>
          </a:p>
        </p:txBody>
      </p:sp>
      <p:sp>
        <p:nvSpPr>
          <p:cNvPr id="42" name="TextBox 41"/>
          <p:cNvSpPr txBox="1"/>
          <p:nvPr/>
        </p:nvSpPr>
        <p:spPr>
          <a:xfrm>
            <a:off x="2428860" y="4548854"/>
            <a:ext cx="6072230" cy="523220"/>
          </a:xfrm>
          <a:prstGeom prst="rect">
            <a:avLst/>
          </a:prstGeom>
          <a:noFill/>
        </p:spPr>
        <p:txBody>
          <a:bodyPr wrap="square" rtlCol="0">
            <a:spAutoFit/>
          </a:bodyPr>
          <a:lstStyle/>
          <a:p>
            <a:r>
              <a:rPr lang="en-GB" sz="2800" b="1" dirty="0" smtClean="0"/>
              <a:t>G </a:t>
            </a:r>
            <a:r>
              <a:rPr lang="en-GB" sz="2800" b="1" dirty="0" err="1" smtClean="0"/>
              <a:t>G</a:t>
            </a:r>
            <a:r>
              <a:rPr lang="en-GB" sz="2800" b="1" dirty="0" smtClean="0"/>
              <a:t> C A G </a:t>
            </a:r>
            <a:r>
              <a:rPr lang="en-GB" sz="2800" b="1" dirty="0" smtClean="0">
                <a:solidFill>
                  <a:srgbClr val="FF0000"/>
                </a:solidFill>
              </a:rPr>
              <a:t>A</a:t>
            </a:r>
            <a:endParaRPr lang="en-GB" sz="2800" b="1" dirty="0" smtClean="0">
              <a:solidFill>
                <a:srgbClr val="FF0000"/>
              </a:solidFill>
            </a:endParaRPr>
          </a:p>
        </p:txBody>
      </p:sp>
      <p:sp>
        <p:nvSpPr>
          <p:cNvPr id="43" name="TextBox 42"/>
          <p:cNvSpPr txBox="1"/>
          <p:nvPr/>
        </p:nvSpPr>
        <p:spPr>
          <a:xfrm>
            <a:off x="2428860" y="5048920"/>
            <a:ext cx="6072230" cy="523220"/>
          </a:xfrm>
          <a:prstGeom prst="rect">
            <a:avLst/>
          </a:prstGeom>
          <a:noFill/>
        </p:spPr>
        <p:txBody>
          <a:bodyPr wrap="square" rtlCol="0">
            <a:spAutoFit/>
          </a:bodyPr>
          <a:lstStyle/>
          <a:p>
            <a:r>
              <a:rPr lang="en-GB" sz="2800" b="1" dirty="0" smtClean="0"/>
              <a:t>G </a:t>
            </a:r>
            <a:r>
              <a:rPr lang="en-GB" sz="2800" b="1" dirty="0" err="1" smtClean="0"/>
              <a:t>G</a:t>
            </a:r>
            <a:r>
              <a:rPr lang="en-GB" sz="2800" b="1" dirty="0" smtClean="0"/>
              <a:t> C A G A T C G T G </a:t>
            </a:r>
            <a:r>
              <a:rPr lang="en-GB" sz="2800" b="1" dirty="0" smtClean="0">
                <a:solidFill>
                  <a:srgbClr val="FF0000"/>
                </a:solidFill>
              </a:rPr>
              <a:t>A</a:t>
            </a:r>
          </a:p>
        </p:txBody>
      </p:sp>
      <p:sp>
        <p:nvSpPr>
          <p:cNvPr id="44" name="TextBox 43"/>
          <p:cNvSpPr txBox="1"/>
          <p:nvPr/>
        </p:nvSpPr>
        <p:spPr>
          <a:xfrm>
            <a:off x="2428860" y="5548986"/>
            <a:ext cx="6072230" cy="523220"/>
          </a:xfrm>
          <a:prstGeom prst="rect">
            <a:avLst/>
          </a:prstGeom>
          <a:noFill/>
        </p:spPr>
        <p:txBody>
          <a:bodyPr wrap="square" rtlCol="0">
            <a:spAutoFit/>
          </a:bodyPr>
          <a:lstStyle/>
          <a:p>
            <a:r>
              <a:rPr lang="en-GB" sz="2800" b="1" dirty="0" smtClean="0"/>
              <a:t>G </a:t>
            </a:r>
            <a:r>
              <a:rPr lang="en-GB" sz="2800" b="1" dirty="0" err="1" smtClean="0"/>
              <a:t>G</a:t>
            </a:r>
            <a:r>
              <a:rPr lang="en-GB" sz="2800" b="1" dirty="0" smtClean="0"/>
              <a:t> C A G A T C G T G A G T </a:t>
            </a:r>
            <a:r>
              <a:rPr lang="en-GB" sz="2800" b="1" dirty="0" err="1" smtClean="0"/>
              <a:t>T</a:t>
            </a:r>
            <a:r>
              <a:rPr lang="en-GB" sz="2800" b="1" dirty="0" smtClean="0"/>
              <a:t> C G </a:t>
            </a:r>
            <a:r>
              <a:rPr lang="en-GB" sz="2800" b="1" dirty="0" smtClean="0">
                <a:solidFill>
                  <a:srgbClr val="FF0000"/>
                </a:solidFill>
              </a:rPr>
              <a:t>A</a:t>
            </a:r>
          </a:p>
        </p:txBody>
      </p:sp>
      <p:sp>
        <p:nvSpPr>
          <p:cNvPr id="45" name="TextBox 44"/>
          <p:cNvSpPr txBox="1"/>
          <p:nvPr/>
        </p:nvSpPr>
        <p:spPr>
          <a:xfrm>
            <a:off x="2428860" y="6049052"/>
            <a:ext cx="6072230" cy="523220"/>
          </a:xfrm>
          <a:prstGeom prst="rect">
            <a:avLst/>
          </a:prstGeom>
          <a:noFill/>
        </p:spPr>
        <p:txBody>
          <a:bodyPr wrap="square" rtlCol="0">
            <a:spAutoFit/>
          </a:bodyPr>
          <a:lstStyle/>
          <a:p>
            <a:r>
              <a:rPr lang="en-GB" sz="2800" b="1" dirty="0" smtClean="0"/>
              <a:t>G </a:t>
            </a:r>
            <a:r>
              <a:rPr lang="en-GB" sz="2800" b="1" dirty="0" err="1" smtClean="0"/>
              <a:t>G</a:t>
            </a:r>
            <a:r>
              <a:rPr lang="en-GB" sz="2800" b="1" dirty="0" smtClean="0"/>
              <a:t> C A G A T C G T G A G T </a:t>
            </a:r>
            <a:r>
              <a:rPr lang="en-GB" sz="2800" b="1" dirty="0" err="1" smtClean="0"/>
              <a:t>T</a:t>
            </a:r>
            <a:r>
              <a:rPr lang="en-GB" sz="2800" b="1" dirty="0" smtClean="0"/>
              <a:t> C G A G </a:t>
            </a:r>
            <a:r>
              <a:rPr lang="en-GB" sz="2800" b="1" dirty="0" smtClean="0">
                <a:solidFill>
                  <a:srgbClr val="FF0000"/>
                </a:solidFill>
              </a:rPr>
              <a:t>A</a:t>
            </a:r>
          </a:p>
        </p:txBody>
      </p:sp>
      <p:sp>
        <p:nvSpPr>
          <p:cNvPr id="46" name="TextBox 45"/>
          <p:cNvSpPr txBox="1"/>
          <p:nvPr/>
        </p:nvSpPr>
        <p:spPr>
          <a:xfrm>
            <a:off x="4643438" y="4071942"/>
            <a:ext cx="4357718"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GB" dirty="0" smtClean="0"/>
              <a:t>Because there are both ‘normal’ </a:t>
            </a:r>
            <a:r>
              <a:rPr lang="en-GB" b="1" i="1" dirty="0" smtClean="0"/>
              <a:t>and </a:t>
            </a:r>
            <a:r>
              <a:rPr lang="en-GB" dirty="0" smtClean="0"/>
              <a:t>‘terminator’ nucleotides in the mixture, there is a chance that </a:t>
            </a:r>
            <a:r>
              <a:rPr lang="en-GB" b="1" dirty="0" smtClean="0"/>
              <a:t>either</a:t>
            </a:r>
            <a:r>
              <a:rPr lang="en-GB" dirty="0" smtClean="0"/>
              <a:t> is placed as the next base</a:t>
            </a:r>
            <a:endParaRPr lang="en-GB" dirty="0"/>
          </a:p>
        </p:txBody>
      </p:sp>
      <p:cxnSp>
        <p:nvCxnSpPr>
          <p:cNvPr id="48" name="Straight Arrow Connector 47"/>
          <p:cNvCxnSpPr/>
          <p:nvPr/>
        </p:nvCxnSpPr>
        <p:spPr>
          <a:xfrm rot="10800000">
            <a:off x="3643306" y="4286256"/>
            <a:ext cx="1000132"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0" name="Straight Arrow Connector 49"/>
          <p:cNvCxnSpPr>
            <a:stCxn id="46" idx="1"/>
          </p:cNvCxnSpPr>
          <p:nvPr/>
        </p:nvCxnSpPr>
        <p:spPr>
          <a:xfrm rot="10800000" flipV="1">
            <a:off x="4286248" y="4672106"/>
            <a:ext cx="357190" cy="1142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2" name="Straight Arrow Connector 51"/>
          <p:cNvCxnSpPr/>
          <p:nvPr/>
        </p:nvCxnSpPr>
        <p:spPr>
          <a:xfrm rot="5400000">
            <a:off x="7322363" y="5464983"/>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4" name="Straight Arrow Connector 53"/>
          <p:cNvCxnSpPr/>
          <p:nvPr/>
        </p:nvCxnSpPr>
        <p:spPr>
          <a:xfrm rot="5400000">
            <a:off x="7643834" y="5715016"/>
            <a:ext cx="857256"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7" name="Straight Arrow Connector 56"/>
          <p:cNvCxnSpPr/>
          <p:nvPr/>
        </p:nvCxnSpPr>
        <p:spPr>
          <a:xfrm rot="10800000" flipV="1">
            <a:off x="5929322" y="5286388"/>
            <a:ext cx="142876"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heckerboard(across)">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9">
                                            <p:txEl>
                                              <p:pRg st="0" end="0"/>
                                            </p:txEl>
                                          </p:spTgt>
                                        </p:tgtEl>
                                        <p:attrNameLst>
                                          <p:attrName>style.visibility</p:attrName>
                                        </p:attrNameLst>
                                      </p:cBhvr>
                                      <p:to>
                                        <p:strVal val="visible"/>
                                      </p:to>
                                    </p:set>
                                    <p:animEffect transition="in" filter="checkerboard(across)">
                                      <p:cBhvr>
                                        <p:cTn id="12" dur="500"/>
                                        <p:tgtEl>
                                          <p:spTgt spid="39">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9">
                                            <p:txEl>
                                              <p:pRg st="1" end="1"/>
                                            </p:txEl>
                                          </p:spTgt>
                                        </p:tgtEl>
                                        <p:attrNameLst>
                                          <p:attrName>style.visibility</p:attrName>
                                        </p:attrNameLst>
                                      </p:cBhvr>
                                      <p:to>
                                        <p:strVal val="visible"/>
                                      </p:to>
                                    </p:set>
                                    <p:animEffect transition="in" filter="checkerboard(across)">
                                      <p:cBhvr>
                                        <p:cTn id="15" dur="500"/>
                                        <p:tgtEl>
                                          <p:spTgt spid="3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checkerboard(across)">
                                      <p:cBhvr>
                                        <p:cTn id="20" dur="500"/>
                                        <p:tgtEl>
                                          <p:spTgt spid="40"/>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checkerboard(across)">
                                      <p:cBhvr>
                                        <p:cTn id="25" dur="500"/>
                                        <p:tgtEl>
                                          <p:spTgt spid="41"/>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checkerboard(across)">
                                      <p:cBhvr>
                                        <p:cTn id="30" dur="500"/>
                                        <p:tgtEl>
                                          <p:spTgt spid="42"/>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checkerboard(across)">
                                      <p:cBhvr>
                                        <p:cTn id="35" dur="500"/>
                                        <p:tgtEl>
                                          <p:spTgt spid="43"/>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44"/>
                                        </p:tgtEl>
                                        <p:attrNameLst>
                                          <p:attrName>style.visibility</p:attrName>
                                        </p:attrNameLst>
                                      </p:cBhvr>
                                      <p:to>
                                        <p:strVal val="visible"/>
                                      </p:to>
                                    </p:set>
                                    <p:animEffect transition="in" filter="checkerboard(across)">
                                      <p:cBhvr>
                                        <p:cTn id="40" dur="500"/>
                                        <p:tgtEl>
                                          <p:spTgt spid="44"/>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checkerboard(across)">
                                      <p:cBhvr>
                                        <p:cTn id="45" dur="500"/>
                                        <p:tgtEl>
                                          <p:spTgt spid="45"/>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checkerboard(across)">
                                      <p:cBhvr>
                                        <p:cTn id="50" dur="500"/>
                                        <p:tgtEl>
                                          <p:spTgt spid="46"/>
                                        </p:tgtEl>
                                      </p:cBhvr>
                                    </p:animEffect>
                                  </p:childTnLst>
                                </p:cTn>
                              </p:par>
                              <p:par>
                                <p:cTn id="51" presetID="5" presetClass="entr" presetSubtype="10" fill="hold" nodeType="with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checkerboard(across)">
                                      <p:cBhvr>
                                        <p:cTn id="53" dur="500"/>
                                        <p:tgtEl>
                                          <p:spTgt spid="57"/>
                                        </p:tgtEl>
                                      </p:cBhvr>
                                    </p:animEffect>
                                  </p:childTnLst>
                                </p:cTn>
                              </p:par>
                              <p:par>
                                <p:cTn id="54" presetID="5" presetClass="entr" presetSubtype="10" fill="hold" nodeType="with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checkerboard(across)">
                                      <p:cBhvr>
                                        <p:cTn id="56" dur="500"/>
                                        <p:tgtEl>
                                          <p:spTgt spid="48"/>
                                        </p:tgtEl>
                                      </p:cBhvr>
                                    </p:animEffect>
                                  </p:childTnLst>
                                </p:cTn>
                              </p:par>
                              <p:par>
                                <p:cTn id="57" presetID="5" presetClass="entr" presetSubtype="10" fill="hold" nodeType="with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checkerboard(across)">
                                      <p:cBhvr>
                                        <p:cTn id="59" dur="500"/>
                                        <p:tgtEl>
                                          <p:spTgt spid="50"/>
                                        </p:tgtEl>
                                      </p:cBhvr>
                                    </p:animEffect>
                                  </p:childTnLst>
                                </p:cTn>
                              </p:par>
                              <p:par>
                                <p:cTn id="60" presetID="5" presetClass="entr" presetSubtype="10" fill="hold" nodeType="with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checkerboard(across)">
                                      <p:cBhvr>
                                        <p:cTn id="62" dur="500"/>
                                        <p:tgtEl>
                                          <p:spTgt spid="52"/>
                                        </p:tgtEl>
                                      </p:cBhvr>
                                    </p:animEffect>
                                  </p:childTnLst>
                                </p:cTn>
                              </p:par>
                              <p:par>
                                <p:cTn id="63" presetID="5" presetClass="entr" presetSubtype="10" fill="hold" nodeType="with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checkerboard(across)">
                                      <p:cBhvr>
                                        <p:cTn id="6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P spid="42" grpId="0"/>
      <p:bldP spid="43" grpId="0"/>
      <p:bldP spid="44" grpId="0"/>
      <p:bldP spid="45" grpId="0"/>
      <p:bldP spid="4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856</Words>
  <Application>Microsoft Office PowerPoint</Application>
  <PresentationFormat>On-screen Show (4:3)</PresentationFormat>
  <Paragraphs>181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16.6 – Locating and Sequencing Genes</vt:lpstr>
      <vt:lpstr>Learning Objectives</vt:lpstr>
      <vt:lpstr>DNA Probes</vt:lpstr>
      <vt:lpstr>Remember that probes can be used as an easy method of screening (detecting) for mutated genes.  But also remember that the probe needs to be complementary to the mutated gene.  So this means, that to produce a probe, you first need to sequence your gene.  How do we sequence genes?</vt:lpstr>
      <vt:lpstr>Meet Frederick Sanger...</vt:lpstr>
      <vt:lpstr>Introducing Sanger Sequencing</vt:lpstr>
      <vt:lpstr>What you need...</vt:lpstr>
      <vt:lpstr>Slide 8</vt:lpstr>
      <vt:lpstr>So what happens in each tube?</vt:lpstr>
      <vt:lpstr>Remember that this is happening in four test-tubes, each with a different type of terminator nucleotide.  DNA fragments in each of the four tubes are going to be of varying lengths.  Now the lengths of DNA need to be separated, so that we can see why we went through all of this trouble...</vt:lpstr>
      <vt:lpstr>Gel electrophoresis</vt:lpstr>
      <vt:lpstr>Gel Electrophoresis</vt:lpstr>
      <vt:lpstr>Back to Sanger Sequencing</vt:lpstr>
      <vt:lpstr>Automated Sequencing</vt:lpstr>
      <vt:lpstr>Flash Video</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16.6 – Locating and Sequencing Genes</dc:title>
  <dc:creator> </dc:creator>
  <cp:lastModifiedBy> </cp:lastModifiedBy>
  <cp:revision>5</cp:revision>
  <dcterms:created xsi:type="dcterms:W3CDTF">2010-05-25T09:55:29Z</dcterms:created>
  <dcterms:modified xsi:type="dcterms:W3CDTF">2010-05-25T12:47:51Z</dcterms:modified>
</cp:coreProperties>
</file>