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8" r:id="rId4"/>
    <p:sldId id="260" r:id="rId5"/>
    <p:sldId id="261" r:id="rId6"/>
    <p:sldId id="262" r:id="rId7"/>
    <p:sldId id="263" r:id="rId8"/>
    <p:sldId id="269" r:id="rId9"/>
    <p:sldId id="264" r:id="rId10"/>
    <p:sldId id="265" r:id="rId11"/>
    <p:sldId id="267" r:id="rId12"/>
    <p:sldId id="270" r:id="rId13"/>
    <p:sldId id="266" r:id="rId14"/>
    <p:sldId id="259"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870" autoAdjust="0"/>
    <p:restoredTop sz="93994" autoAdjust="0"/>
  </p:normalViewPr>
  <p:slideViewPr>
    <p:cSldViewPr>
      <p:cViewPr varScale="1">
        <p:scale>
          <a:sx n="73" d="100"/>
          <a:sy n="73" d="100"/>
        </p:scale>
        <p:origin x="-133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7BF88F-C683-4239-AF01-DC6038F02D11}" type="datetimeFigureOut">
              <a:rPr lang="en-US" smtClean="0"/>
              <a:pPr/>
              <a:t>5/23/2010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AA63C7-8E42-414A-A160-E9F28B7F94A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AAA63C7-8E42-414A-A160-E9F28B7F94A7}" type="slidenum">
              <a:rPr lang="en-GB" smtClean="0"/>
              <a:pPr/>
              <a:t>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AAA63C7-8E42-414A-A160-E9F28B7F94A7}" type="slidenum">
              <a:rPr lang="en-GB" smtClean="0"/>
              <a:pPr/>
              <a:t>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AAA63C7-8E42-414A-A160-E9F28B7F94A7}" type="slidenum">
              <a:rPr lang="en-GB" smtClean="0"/>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DE70660-3B29-433E-8323-B11DBAC8609A}" type="datetimeFigureOut">
              <a:rPr lang="en-US" smtClean="0"/>
              <a:pPr/>
              <a:t>5/23/2010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E1E079-649A-4B03-9DD1-347FAAAAE0D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DE70660-3B29-433E-8323-B11DBAC8609A}" type="datetimeFigureOut">
              <a:rPr lang="en-US" smtClean="0"/>
              <a:pPr/>
              <a:t>5/23/2010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E1E079-649A-4B03-9DD1-347FAAAAE0D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DE70660-3B29-433E-8323-B11DBAC8609A}" type="datetimeFigureOut">
              <a:rPr lang="en-US" smtClean="0"/>
              <a:pPr/>
              <a:t>5/23/2010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E1E079-649A-4B03-9DD1-347FAAAAE0D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DE70660-3B29-433E-8323-B11DBAC8609A}" type="datetimeFigureOut">
              <a:rPr lang="en-US" smtClean="0"/>
              <a:pPr/>
              <a:t>5/23/2010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E1E079-649A-4B03-9DD1-347FAAAAE0D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E70660-3B29-433E-8323-B11DBAC8609A}" type="datetimeFigureOut">
              <a:rPr lang="en-US" smtClean="0"/>
              <a:pPr/>
              <a:t>5/23/2010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E1E079-649A-4B03-9DD1-347FAAAAE0D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DE70660-3B29-433E-8323-B11DBAC8609A}" type="datetimeFigureOut">
              <a:rPr lang="en-US" smtClean="0"/>
              <a:pPr/>
              <a:t>5/23/2010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E1E079-649A-4B03-9DD1-347FAAAAE0D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DE70660-3B29-433E-8323-B11DBAC8609A}" type="datetimeFigureOut">
              <a:rPr lang="en-US" smtClean="0"/>
              <a:pPr/>
              <a:t>5/23/2010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E1E079-649A-4B03-9DD1-347FAAAAE0D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DE70660-3B29-433E-8323-B11DBAC8609A}" type="datetimeFigureOut">
              <a:rPr lang="en-US" smtClean="0"/>
              <a:pPr/>
              <a:t>5/23/2010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E1E079-649A-4B03-9DD1-347FAAAAE0D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E70660-3B29-433E-8323-B11DBAC8609A}" type="datetimeFigureOut">
              <a:rPr lang="en-US" smtClean="0"/>
              <a:pPr/>
              <a:t>5/23/2010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E1E079-649A-4B03-9DD1-347FAAAAE0D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70660-3B29-433E-8323-B11DBAC8609A}" type="datetimeFigureOut">
              <a:rPr lang="en-US" smtClean="0"/>
              <a:pPr/>
              <a:t>5/23/2010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E1E079-649A-4B03-9DD1-347FAAAAE0D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70660-3B29-433E-8323-B11DBAC8609A}" type="datetimeFigureOut">
              <a:rPr lang="en-US" smtClean="0"/>
              <a:pPr/>
              <a:t>5/23/2010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E1E079-649A-4B03-9DD1-347FAAAAE0D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70660-3B29-433E-8323-B11DBAC8609A}" type="datetimeFigureOut">
              <a:rPr lang="en-US" smtClean="0"/>
              <a:pPr/>
              <a:t>5/23/2010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1E079-649A-4B03-9DD1-347FAAAAE0D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16.7 Screening for clinically important genes</a:t>
            </a:r>
            <a:endParaRPr lang="en-GB" dirty="0"/>
          </a:p>
        </p:txBody>
      </p:sp>
      <p:sp>
        <p:nvSpPr>
          <p:cNvPr id="3" name="Subtitle 2"/>
          <p:cNvSpPr>
            <a:spLocks noGrp="1"/>
          </p:cNvSpPr>
          <p:nvPr>
            <p:ph type="subTitle" idx="1"/>
          </p:nvPr>
        </p:nvSpPr>
        <p:spPr/>
        <p:txBody>
          <a:bodyPr/>
          <a:lstStyle/>
          <a:p>
            <a:r>
              <a:rPr lang="en-GB" dirty="0" smtClean="0"/>
              <a:t>Specification Reference 3.5.8</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lstStyle/>
          <a:p>
            <a:r>
              <a:rPr lang="en-GB" dirty="0" smtClean="0"/>
              <a:t>Using screening to test for cancer</a:t>
            </a:r>
            <a:endParaRPr lang="en-GB" dirty="0"/>
          </a:p>
        </p:txBody>
      </p:sp>
      <p:sp>
        <p:nvSpPr>
          <p:cNvPr id="3" name="Content Placeholder 2"/>
          <p:cNvSpPr>
            <a:spLocks noGrp="1"/>
          </p:cNvSpPr>
          <p:nvPr>
            <p:ph idx="1"/>
          </p:nvPr>
        </p:nvSpPr>
        <p:spPr>
          <a:xfrm>
            <a:off x="457200" y="1357298"/>
            <a:ext cx="8229600" cy="5472138"/>
          </a:xfrm>
        </p:spPr>
        <p:txBody>
          <a:bodyPr>
            <a:normAutofit fontScale="77500" lnSpcReduction="20000"/>
          </a:bodyPr>
          <a:lstStyle/>
          <a:p>
            <a:pPr algn="just"/>
            <a:r>
              <a:rPr lang="en-GB" dirty="0" smtClean="0"/>
              <a:t>It detects </a:t>
            </a:r>
            <a:r>
              <a:rPr lang="en-GB" b="1" dirty="0" err="1" smtClean="0"/>
              <a:t>oncogene</a:t>
            </a:r>
            <a:r>
              <a:rPr lang="en-GB" b="1" dirty="0" smtClean="0"/>
              <a:t> mutations</a:t>
            </a:r>
            <a:r>
              <a:rPr lang="en-GB" dirty="0" smtClean="0"/>
              <a:t> responsible for cancer. Screening can determine the type of cancer that the patient has and hence the most effective drug or radiotherapy to use.</a:t>
            </a:r>
          </a:p>
          <a:p>
            <a:pPr algn="just"/>
            <a:r>
              <a:rPr lang="en-GB" dirty="0" smtClean="0"/>
              <a:t>It can also detect tumour suppressor genes which inhibit cell division.  Mutations can occur that effect these genes. Mutations of both alleles must be present to inactivate the tumour </a:t>
            </a:r>
            <a:r>
              <a:rPr lang="en-GB" dirty="0" err="1" smtClean="0"/>
              <a:t>supressor</a:t>
            </a:r>
            <a:r>
              <a:rPr lang="en-GB" dirty="0" smtClean="0"/>
              <a:t> genes and to initiate the development of a tumour.  Some people inherit one mutated tumour suppressor gene.  These individuals are at greater risk of developing cancer. </a:t>
            </a:r>
          </a:p>
          <a:p>
            <a:pPr algn="just"/>
            <a:r>
              <a:rPr lang="en-GB" dirty="0" smtClean="0"/>
              <a:t>Screening can detect gene changes that predict which patients are more likely to survive from certain treatments and have the best chance of survival. E.g. The drug </a:t>
            </a:r>
            <a:r>
              <a:rPr lang="en-GB" dirty="0" err="1" smtClean="0"/>
              <a:t>herceptin</a:t>
            </a:r>
            <a:r>
              <a:rPr lang="en-GB" dirty="0" smtClean="0"/>
              <a:t> is most effective at treating certain types of breast cancer.</a:t>
            </a:r>
          </a:p>
          <a:p>
            <a:pPr algn="just">
              <a:buNone/>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4525963"/>
          </a:xfrm>
        </p:spPr>
        <p:txBody>
          <a:bodyPr>
            <a:normAutofit fontScale="85000" lnSpcReduction="20000"/>
          </a:bodyPr>
          <a:lstStyle/>
          <a:p>
            <a:pPr algn="just"/>
            <a:r>
              <a:rPr lang="en-GB" dirty="0" smtClean="0"/>
              <a:t>Screening can detect a single cancer cell among millions of normal cells, thus identifying patients at risk of relapse from certain forms of leukaemia.</a:t>
            </a:r>
          </a:p>
          <a:p>
            <a:pPr algn="just"/>
            <a:r>
              <a:rPr lang="en-GB" dirty="0" smtClean="0"/>
              <a:t>Screening </a:t>
            </a:r>
            <a:r>
              <a:rPr lang="en-GB" dirty="0" smtClean="0"/>
              <a:t>can highlight individuals at risk and allow them to make informed decisions about their future e.g. Smoking, diet, weight.  They can also check themselves more regularly for signs of cancer, leading to early diagnosis and a better chance of successful treatment.  They may choose to undergo gene therapy which is in the developmental stage but trials are taking place for bladder, brain, liver, ovarian and prostate cancers.  </a:t>
            </a:r>
            <a:endParaRPr lang="en-GB"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86066"/>
            <a:ext cx="8229600" cy="1143000"/>
          </a:xfrm>
        </p:spPr>
        <p:txBody>
          <a:bodyPr>
            <a:normAutofit fontScale="90000"/>
          </a:bodyPr>
          <a:lstStyle/>
          <a:p>
            <a:pPr algn="l"/>
            <a:r>
              <a:rPr lang="en-GB" dirty="0" smtClean="0"/>
              <a:t>Question 2: Genetic screening shows that a person has one mutant allele of the tumour </a:t>
            </a:r>
            <a:r>
              <a:rPr lang="en-GB" dirty="0" err="1" smtClean="0"/>
              <a:t>supressor</a:t>
            </a:r>
            <a:r>
              <a:rPr lang="en-GB" dirty="0" smtClean="0"/>
              <a:t> gene.</a:t>
            </a:r>
            <a:br>
              <a:rPr lang="en-GB" dirty="0" smtClean="0"/>
            </a:br>
            <a:r>
              <a:rPr lang="en-GB" dirty="0" smtClean="0"/>
              <a:t>(a) What is the role of the tumour </a:t>
            </a:r>
            <a:r>
              <a:rPr lang="en-GB" dirty="0" err="1" smtClean="0"/>
              <a:t>supressor</a:t>
            </a:r>
            <a:r>
              <a:rPr lang="en-GB" dirty="0" smtClean="0"/>
              <a:t> gene? (1 mark)</a:t>
            </a:r>
            <a:br>
              <a:rPr lang="en-GB" dirty="0" smtClean="0"/>
            </a:br>
            <a:r>
              <a:rPr lang="en-GB" dirty="0" smtClean="0"/>
              <a:t>(b) How might the person use the information revealed by genetic screening?  (2 marks)</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Genetic Counselling</a:t>
            </a:r>
            <a:endParaRPr lang="en-GB" dirty="0"/>
          </a:p>
        </p:txBody>
      </p:sp>
      <p:sp>
        <p:nvSpPr>
          <p:cNvPr id="3" name="Content Placeholder 2"/>
          <p:cNvSpPr>
            <a:spLocks noGrp="1"/>
          </p:cNvSpPr>
          <p:nvPr>
            <p:ph idx="1"/>
          </p:nvPr>
        </p:nvSpPr>
        <p:spPr>
          <a:xfrm>
            <a:off x="457200" y="1600200"/>
            <a:ext cx="8229600" cy="5043510"/>
          </a:xfrm>
        </p:spPr>
        <p:txBody>
          <a:bodyPr>
            <a:normAutofit fontScale="85000" lnSpcReduction="20000"/>
          </a:bodyPr>
          <a:lstStyle/>
          <a:p>
            <a:pPr algn="just"/>
            <a:r>
              <a:rPr lang="en-GB" dirty="0" smtClean="0"/>
              <a:t>Genetic screening goes hand in hand with genetic counselling.</a:t>
            </a:r>
          </a:p>
          <a:p>
            <a:pPr algn="just"/>
            <a:r>
              <a:rPr lang="en-GB" dirty="0" smtClean="0"/>
              <a:t>Expert advice provided by a counsellor helps individuals to understand the results and implications of the screening and so make appropriate decisions.</a:t>
            </a:r>
          </a:p>
          <a:p>
            <a:pPr algn="just"/>
            <a:r>
              <a:rPr lang="en-GB" dirty="0" smtClean="0"/>
              <a:t>The family history of an inherited disease is researched and couples are advised on the likelihood of it arising in their children.</a:t>
            </a:r>
          </a:p>
          <a:p>
            <a:pPr algn="just"/>
            <a:r>
              <a:rPr lang="en-GB" dirty="0" smtClean="0"/>
              <a:t>A counsellor can inform a couple of the effects of a disorder and its emotional, psychological, medical and economic consequences.</a:t>
            </a:r>
          </a:p>
          <a:p>
            <a:pPr algn="just"/>
            <a:r>
              <a:rPr lang="en-GB" dirty="0" smtClean="0"/>
              <a:t>It can make couples aware of any further medical tests that give a more accurate prediction of whether the children will have the condition. </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graphics8.nytimes.com/images/2006/08/24/nyregion/24disease600.jpg"/>
          <p:cNvPicPr>
            <a:picLocks noChangeAspect="1" noChangeArrowheads="1"/>
          </p:cNvPicPr>
          <p:nvPr/>
        </p:nvPicPr>
        <p:blipFill>
          <a:blip r:embed="rId2">
            <a:lum bright="64000"/>
          </a:blip>
          <a:srcRect/>
          <a:stretch>
            <a:fillRect/>
          </a:stretch>
        </p:blipFill>
        <p:spPr bwMode="auto">
          <a:xfrm>
            <a:off x="-2214610" y="0"/>
            <a:ext cx="12829233" cy="6858000"/>
          </a:xfrm>
          <a:prstGeom prst="rect">
            <a:avLst/>
          </a:prstGeom>
          <a:noFill/>
        </p:spPr>
      </p:pic>
      <p:sp>
        <p:nvSpPr>
          <p:cNvPr id="10" name="Title 1"/>
          <p:cNvSpPr>
            <a:spLocks noGrp="1"/>
          </p:cNvSpPr>
          <p:nvPr>
            <p:ph type="title"/>
          </p:nvPr>
        </p:nvSpPr>
        <p:spPr>
          <a:xfrm>
            <a:off x="457200" y="-24"/>
            <a:ext cx="8229600" cy="1143000"/>
          </a:xfrm>
        </p:spPr>
        <p:txBody>
          <a:bodyPr/>
          <a:lstStyle/>
          <a:p>
            <a:r>
              <a:rPr lang="en-GB" u="sng" dirty="0" smtClean="0"/>
              <a:t>Plenary</a:t>
            </a:r>
            <a:endParaRPr lang="en-GB" u="sng" dirty="0"/>
          </a:p>
        </p:txBody>
      </p:sp>
      <p:sp>
        <p:nvSpPr>
          <p:cNvPr id="11" name="Content Placeholder 2"/>
          <p:cNvSpPr>
            <a:spLocks noGrp="1"/>
          </p:cNvSpPr>
          <p:nvPr>
            <p:ph idx="1"/>
          </p:nvPr>
        </p:nvSpPr>
        <p:spPr>
          <a:xfrm>
            <a:off x="285720" y="785794"/>
            <a:ext cx="8501122" cy="4525963"/>
          </a:xfrm>
        </p:spPr>
        <p:txBody>
          <a:bodyPr>
            <a:noAutofit/>
          </a:bodyPr>
          <a:lstStyle/>
          <a:p>
            <a:pPr lvl="0" algn="just">
              <a:defRPr/>
            </a:pPr>
            <a:r>
              <a:rPr lang="en-GB" sz="2400" b="1" dirty="0" smtClean="0"/>
              <a:t>A couple have a two year old son called </a:t>
            </a:r>
            <a:r>
              <a:rPr lang="en-GB" sz="2400" b="1" dirty="0"/>
              <a:t>I</a:t>
            </a:r>
            <a:r>
              <a:rPr lang="en-GB" sz="2400" b="1" dirty="0" smtClean="0"/>
              <a:t>saac.  Isaac has Tay-Sachs disease. This is an </a:t>
            </a:r>
            <a:r>
              <a:rPr lang="en-GB" sz="2400" b="1" dirty="0" err="1"/>
              <a:t>autosomal</a:t>
            </a:r>
            <a:r>
              <a:rPr lang="en-GB" sz="2400" b="1" dirty="0"/>
              <a:t> recessive genetic </a:t>
            </a:r>
            <a:r>
              <a:rPr lang="en-GB" sz="2400" b="1" dirty="0" smtClean="0"/>
              <a:t>disorder.  Both his parents are carriers of this disorder.   Isaac does not produce an important enzyme which has caused fatty </a:t>
            </a:r>
            <a:r>
              <a:rPr lang="en-GB" sz="2400" b="1" dirty="0"/>
              <a:t>compounds </a:t>
            </a:r>
            <a:r>
              <a:rPr lang="en-GB" sz="2400" b="1" dirty="0" smtClean="0"/>
              <a:t>to accumulate in his brain </a:t>
            </a:r>
            <a:r>
              <a:rPr lang="en-GB" sz="2400" b="1" dirty="0"/>
              <a:t>cells causing them to malfunction. </a:t>
            </a:r>
            <a:r>
              <a:rPr lang="en-GB" sz="2400" b="1" dirty="0" smtClean="0"/>
              <a:t> One day his entire </a:t>
            </a:r>
            <a:r>
              <a:rPr lang="en-GB" sz="2400" b="1" dirty="0"/>
              <a:t>nervous system </a:t>
            </a:r>
            <a:r>
              <a:rPr lang="en-GB" sz="2400" b="1" dirty="0" smtClean="0"/>
              <a:t>will </a:t>
            </a:r>
            <a:r>
              <a:rPr lang="en-GB" sz="2400" b="1" dirty="0"/>
              <a:t>be destroyed.  </a:t>
            </a:r>
            <a:r>
              <a:rPr lang="en-GB" sz="2400" b="1" dirty="0" smtClean="0"/>
              <a:t>Symptoms first started appearing when he was only six months old. Since this time he has shown relentless </a:t>
            </a:r>
            <a:r>
              <a:rPr lang="en-GB" sz="2400" b="1" dirty="0"/>
              <a:t>deterioration of mental and physical </a:t>
            </a:r>
            <a:r>
              <a:rPr lang="en-GB" sz="2400" b="1" dirty="0" smtClean="0"/>
              <a:t>abilities. Isaac is blind</a:t>
            </a:r>
            <a:r>
              <a:rPr lang="en-GB" sz="2400" b="1" dirty="0"/>
              <a:t>, deaf, and unable to swallow. </a:t>
            </a:r>
            <a:r>
              <a:rPr lang="en-GB" sz="2400" b="1" dirty="0" smtClean="0"/>
              <a:t>His muscles are wasting </a:t>
            </a:r>
            <a:r>
              <a:rPr lang="en-GB" sz="2400" b="1" dirty="0"/>
              <a:t>and paralysis will eventually occur. </a:t>
            </a:r>
            <a:r>
              <a:rPr lang="en-GB" sz="2400" b="1" dirty="0" smtClean="0"/>
              <a:t>He is given painkillers to help relieve the constant </a:t>
            </a:r>
            <a:r>
              <a:rPr lang="en-GB" sz="2400" b="1" dirty="0"/>
              <a:t>pain!</a:t>
            </a:r>
            <a:r>
              <a:rPr lang="en-GB" sz="2400" b="1" dirty="0" smtClean="0"/>
              <a:t> Doctors believe Isaac will not reach his fourth birthday. There </a:t>
            </a:r>
            <a:r>
              <a:rPr lang="en-GB" sz="2400" b="1" dirty="0"/>
              <a:t>is currently no cure or treatment</a:t>
            </a:r>
            <a:r>
              <a:rPr lang="en-GB" sz="2400" b="1" dirty="0" smtClean="0"/>
              <a:t>.</a:t>
            </a:r>
          </a:p>
          <a:p>
            <a:pPr lvl="0" algn="just">
              <a:defRPr/>
            </a:pPr>
            <a:r>
              <a:rPr lang="en-GB" sz="2400" b="1" dirty="0" smtClean="0"/>
              <a:t>His parents want to have another child. </a:t>
            </a:r>
            <a:r>
              <a:rPr lang="en-GB" sz="2400" b="1" dirty="0" smtClean="0"/>
              <a:t>Produce a report to give this couple</a:t>
            </a:r>
            <a:r>
              <a:rPr lang="en-GB" sz="2400" b="1" dirty="0" smtClean="0"/>
              <a:t> </a:t>
            </a:r>
            <a:r>
              <a:rPr lang="en-GB" sz="2400" b="1" dirty="0" smtClean="0"/>
              <a:t>advice </a:t>
            </a:r>
            <a:r>
              <a:rPr lang="en-GB" sz="2400" b="1" dirty="0" smtClean="0"/>
              <a:t>on what steps to take before making a decision</a:t>
            </a:r>
            <a:r>
              <a:rPr lang="en-GB" sz="2400" b="1" dirty="0" smtClean="0"/>
              <a:t>? </a:t>
            </a:r>
            <a:r>
              <a:rPr lang="en-GB" sz="2400" b="1" dirty="0" smtClean="0"/>
              <a:t>(8 marks)</a:t>
            </a:r>
            <a:endParaRPr lang="en-GB" sz="24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a:t>
            </a:r>
            <a:endParaRPr lang="en-GB" dirty="0"/>
          </a:p>
        </p:txBody>
      </p:sp>
      <p:sp>
        <p:nvSpPr>
          <p:cNvPr id="3" name="Content Placeholder 2"/>
          <p:cNvSpPr>
            <a:spLocks noGrp="1"/>
          </p:cNvSpPr>
          <p:nvPr>
            <p:ph idx="1"/>
          </p:nvPr>
        </p:nvSpPr>
        <p:spPr/>
        <p:txBody>
          <a:bodyPr/>
          <a:lstStyle/>
          <a:p>
            <a:r>
              <a:rPr lang="en-GB" dirty="0" smtClean="0"/>
              <a:t>Answer all application questions on pages 273 to 275.</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idx="1"/>
          </p:nvPr>
        </p:nvSpPr>
        <p:spPr/>
        <p:txBody>
          <a:bodyPr/>
          <a:lstStyle/>
          <a:p>
            <a:r>
              <a:rPr lang="en-GB" dirty="0" smtClean="0"/>
              <a:t>How can DNA probes be used to screen patients for gene mutations?</a:t>
            </a:r>
          </a:p>
          <a:p>
            <a:r>
              <a:rPr lang="en-GB" dirty="0" smtClean="0"/>
              <a:t>What role does genetic counselling play in the process?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Success Criteria</a:t>
            </a:r>
            <a:endParaRPr lang="en-GB" dirty="0"/>
          </a:p>
        </p:txBody>
      </p:sp>
      <p:sp>
        <p:nvSpPr>
          <p:cNvPr id="3" name="Content Placeholder 2"/>
          <p:cNvSpPr>
            <a:spLocks noGrp="1"/>
          </p:cNvSpPr>
          <p:nvPr>
            <p:ph idx="1"/>
          </p:nvPr>
        </p:nvSpPr>
        <p:spPr/>
        <p:txBody>
          <a:bodyPr>
            <a:normAutofit/>
          </a:bodyPr>
          <a:lstStyle/>
          <a:p>
            <a:r>
              <a:rPr lang="en-GB" dirty="0" smtClean="0"/>
              <a:t>I can </a:t>
            </a:r>
            <a:r>
              <a:rPr lang="en-GB" dirty="0" smtClean="0"/>
              <a:t>produce a flow chart of the steps of genetic screening from memory</a:t>
            </a:r>
            <a:r>
              <a:rPr lang="en-GB" dirty="0" smtClean="0"/>
              <a:t>.</a:t>
            </a:r>
          </a:p>
          <a:p>
            <a:r>
              <a:rPr lang="en-GB" dirty="0" smtClean="0"/>
              <a:t>I can answer questions on genetic screening and cancer. </a:t>
            </a:r>
          </a:p>
          <a:p>
            <a:r>
              <a:rPr lang="en-GB" dirty="0" smtClean="0"/>
              <a:t>I can produce a report which can be given to a </a:t>
            </a:r>
            <a:r>
              <a:rPr lang="en-GB" dirty="0" smtClean="0"/>
              <a:t>couple </a:t>
            </a:r>
            <a:r>
              <a:rPr lang="en-GB" dirty="0" smtClean="0"/>
              <a:t>both heterozygous for Tay-Sachs disease advising them of possible </a:t>
            </a:r>
            <a:r>
              <a:rPr lang="en-GB" dirty="0" smtClean="0"/>
              <a:t>steps to take before making a </a:t>
            </a:r>
            <a:r>
              <a:rPr lang="en-GB" dirty="0" smtClean="0"/>
              <a:t>decision to have a child? </a:t>
            </a:r>
          </a:p>
          <a:p>
            <a:pPr>
              <a:buNone/>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22"/>
            <a:ext cx="8229600" cy="1143000"/>
          </a:xfrm>
        </p:spPr>
        <p:txBody>
          <a:bodyPr/>
          <a:lstStyle/>
          <a:p>
            <a:r>
              <a:rPr lang="en-GB" dirty="0" smtClean="0"/>
              <a:t>Genetic Screening</a:t>
            </a:r>
            <a:endParaRPr lang="en-GB" dirty="0"/>
          </a:p>
        </p:txBody>
      </p:sp>
      <p:sp>
        <p:nvSpPr>
          <p:cNvPr id="3" name="Content Placeholder 2"/>
          <p:cNvSpPr>
            <a:spLocks noGrp="1"/>
          </p:cNvSpPr>
          <p:nvPr>
            <p:ph idx="1"/>
          </p:nvPr>
        </p:nvSpPr>
        <p:spPr>
          <a:xfrm>
            <a:off x="285720" y="1000108"/>
            <a:ext cx="8572560" cy="5857916"/>
          </a:xfrm>
        </p:spPr>
        <p:txBody>
          <a:bodyPr>
            <a:normAutofit fontScale="85000" lnSpcReduction="20000"/>
          </a:bodyPr>
          <a:lstStyle/>
          <a:p>
            <a:pPr algn="just"/>
            <a:r>
              <a:rPr lang="en-GB" dirty="0" smtClean="0"/>
              <a:t>Genetic screening can determine whether an unborn child might be affected by a genetic disorder.</a:t>
            </a:r>
          </a:p>
          <a:p>
            <a:pPr algn="just"/>
            <a:r>
              <a:rPr lang="en-GB" dirty="0" smtClean="0"/>
              <a:t>Gene mutations can result in many genetic disorders e.g. sickle-cell anaemia.  Mutations can include deletions, additions and substitutions of nucleotides. If mutation results in a dominant allele, the individual will have the disorder.  If the allele is recessive, only a homozygous recessive individual will show the disorder. Heterozygous individuals will not display the symptoms but have the capacity to pass the disease to their offspring.</a:t>
            </a:r>
          </a:p>
          <a:p>
            <a:pPr algn="just"/>
            <a:r>
              <a:rPr lang="en-GB" dirty="0" smtClean="0"/>
              <a:t>It is important to screen individuals with a family history of a disease for the mutant allele.  Screening can determine the probabilities of a couple having offspring with a genetic disorder.  Genetic counsellors can give ‘at risk’ potential parents advice about the implications of having children.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0034" y="-142900"/>
            <a:ext cx="8229600" cy="1143000"/>
          </a:xfrm>
        </p:spPr>
        <p:txBody>
          <a:bodyPr/>
          <a:lstStyle/>
          <a:p>
            <a:r>
              <a:rPr lang="en-GB" dirty="0" smtClean="0">
                <a:solidFill>
                  <a:schemeClr val="bg1"/>
                </a:solidFill>
              </a:rPr>
              <a:t>Genetic Screening </a:t>
            </a:r>
            <a:endParaRPr lang="en-GB" dirty="0">
              <a:solidFill>
                <a:schemeClr val="bg1"/>
              </a:solidFill>
            </a:endParaRPr>
          </a:p>
        </p:txBody>
      </p:sp>
      <p:sp>
        <p:nvSpPr>
          <p:cNvPr id="3" name="Content Placeholder 2"/>
          <p:cNvSpPr>
            <a:spLocks noGrp="1"/>
          </p:cNvSpPr>
          <p:nvPr>
            <p:ph idx="1"/>
          </p:nvPr>
        </p:nvSpPr>
        <p:spPr>
          <a:xfrm>
            <a:off x="4357686" y="1000108"/>
            <a:ext cx="4214842" cy="1285884"/>
          </a:xfrm>
        </p:spPr>
        <p:txBody>
          <a:bodyPr>
            <a:noAutofit/>
          </a:bodyPr>
          <a:lstStyle/>
          <a:p>
            <a:pPr algn="just"/>
            <a:r>
              <a:rPr lang="en-GB" sz="2200" dirty="0" smtClean="0">
                <a:solidFill>
                  <a:schemeClr val="bg1"/>
                </a:solidFill>
              </a:rPr>
              <a:t>The order of nucleotides on the mutated gene i</a:t>
            </a:r>
            <a:r>
              <a:rPr lang="en-GB" sz="2200" dirty="0" smtClean="0">
                <a:solidFill>
                  <a:schemeClr val="bg1"/>
                </a:solidFill>
              </a:rPr>
              <a:t>s determined by DNA sequencing. Genetic libraries now store the DNA sequences of many of the genes responsible for common genetic diseases.</a:t>
            </a:r>
            <a:endParaRPr lang="en-GB" sz="2200" dirty="0">
              <a:solidFill>
                <a:schemeClr val="bg1"/>
              </a:solidFill>
            </a:endParaRPr>
          </a:p>
        </p:txBody>
      </p:sp>
      <p:sp>
        <p:nvSpPr>
          <p:cNvPr id="4" name="Rectangle 3"/>
          <p:cNvSpPr/>
          <p:nvPr/>
        </p:nvSpPr>
        <p:spPr>
          <a:xfrm>
            <a:off x="574670" y="1486526"/>
            <a:ext cx="3143272"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5" name="Rectangle 4"/>
          <p:cNvSpPr/>
          <p:nvPr/>
        </p:nvSpPr>
        <p:spPr>
          <a:xfrm>
            <a:off x="561022" y="2228202"/>
            <a:ext cx="3143272"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6" name="Rectangle 5"/>
          <p:cNvSpPr/>
          <p:nvPr/>
        </p:nvSpPr>
        <p:spPr>
          <a:xfrm>
            <a:off x="714348" y="1643050"/>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C</a:t>
            </a:r>
          </a:p>
        </p:txBody>
      </p:sp>
      <p:sp>
        <p:nvSpPr>
          <p:cNvPr id="7" name="Rectangle 6"/>
          <p:cNvSpPr/>
          <p:nvPr/>
        </p:nvSpPr>
        <p:spPr>
          <a:xfrm>
            <a:off x="1071538" y="1643050"/>
            <a:ext cx="285752" cy="285752"/>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T</a:t>
            </a:r>
            <a:endParaRPr lang="en-GB" sz="2400" dirty="0">
              <a:solidFill>
                <a:schemeClr val="tx1"/>
              </a:solidFill>
            </a:endParaRPr>
          </a:p>
        </p:txBody>
      </p:sp>
      <p:sp>
        <p:nvSpPr>
          <p:cNvPr id="8" name="Rectangle 7"/>
          <p:cNvSpPr/>
          <p:nvPr/>
        </p:nvSpPr>
        <p:spPr>
          <a:xfrm>
            <a:off x="714348" y="1928802"/>
            <a:ext cx="285752" cy="28575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G</a:t>
            </a:r>
            <a:endParaRPr lang="en-GB" sz="2400" dirty="0">
              <a:solidFill>
                <a:schemeClr val="tx1"/>
              </a:solidFill>
            </a:endParaRPr>
          </a:p>
        </p:txBody>
      </p:sp>
      <p:sp>
        <p:nvSpPr>
          <p:cNvPr id="9" name="Rectangle 8"/>
          <p:cNvSpPr/>
          <p:nvPr/>
        </p:nvSpPr>
        <p:spPr>
          <a:xfrm>
            <a:off x="1071538" y="1928802"/>
            <a:ext cx="285752" cy="285752"/>
          </a:xfrm>
          <a:prstGeom prst="rect">
            <a:avLst/>
          </a:prstGeom>
          <a:solidFill>
            <a:srgbClr val="CC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A</a:t>
            </a:r>
            <a:endParaRPr lang="en-GB" sz="2400" dirty="0">
              <a:solidFill>
                <a:schemeClr val="tx1"/>
              </a:solidFill>
            </a:endParaRPr>
          </a:p>
        </p:txBody>
      </p:sp>
      <p:sp>
        <p:nvSpPr>
          <p:cNvPr id="10" name="Rectangle 9"/>
          <p:cNvSpPr/>
          <p:nvPr/>
        </p:nvSpPr>
        <p:spPr>
          <a:xfrm>
            <a:off x="1442376" y="1643050"/>
            <a:ext cx="285752" cy="285752"/>
          </a:xfrm>
          <a:prstGeom prst="rect">
            <a:avLst/>
          </a:prstGeom>
          <a:solidFill>
            <a:srgbClr val="CC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A</a:t>
            </a:r>
            <a:endParaRPr lang="en-GB" sz="2400" dirty="0">
              <a:solidFill>
                <a:schemeClr val="tx1"/>
              </a:solidFill>
            </a:endParaRPr>
          </a:p>
        </p:txBody>
      </p:sp>
      <p:sp>
        <p:nvSpPr>
          <p:cNvPr id="11" name="Rectangle 10"/>
          <p:cNvSpPr/>
          <p:nvPr/>
        </p:nvSpPr>
        <p:spPr>
          <a:xfrm>
            <a:off x="1442376" y="1928802"/>
            <a:ext cx="285752" cy="285752"/>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T</a:t>
            </a:r>
            <a:endParaRPr lang="en-GB" sz="2400" dirty="0">
              <a:solidFill>
                <a:schemeClr val="tx1"/>
              </a:solidFill>
            </a:endParaRPr>
          </a:p>
        </p:txBody>
      </p:sp>
      <p:sp>
        <p:nvSpPr>
          <p:cNvPr id="12" name="Rectangle 11"/>
          <p:cNvSpPr/>
          <p:nvPr/>
        </p:nvSpPr>
        <p:spPr>
          <a:xfrm>
            <a:off x="1799566" y="1643050"/>
            <a:ext cx="285752" cy="28575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G</a:t>
            </a:r>
            <a:endParaRPr lang="en-GB" sz="2400" dirty="0">
              <a:solidFill>
                <a:schemeClr val="tx1"/>
              </a:solidFill>
            </a:endParaRPr>
          </a:p>
        </p:txBody>
      </p:sp>
      <p:sp>
        <p:nvSpPr>
          <p:cNvPr id="13" name="Rectangle 12"/>
          <p:cNvSpPr/>
          <p:nvPr/>
        </p:nvSpPr>
        <p:spPr>
          <a:xfrm>
            <a:off x="2184052" y="1643050"/>
            <a:ext cx="285752" cy="28575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G</a:t>
            </a:r>
            <a:endParaRPr lang="en-GB" sz="2400" dirty="0">
              <a:solidFill>
                <a:schemeClr val="tx1"/>
              </a:solidFill>
            </a:endParaRPr>
          </a:p>
        </p:txBody>
      </p:sp>
      <p:sp>
        <p:nvSpPr>
          <p:cNvPr id="14" name="Rectangle 13"/>
          <p:cNvSpPr/>
          <p:nvPr/>
        </p:nvSpPr>
        <p:spPr>
          <a:xfrm>
            <a:off x="1799566" y="1928802"/>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t>
            </a:r>
            <a:endParaRPr lang="en-GB" sz="2400" dirty="0">
              <a:solidFill>
                <a:schemeClr val="tx1"/>
              </a:solidFill>
            </a:endParaRPr>
          </a:p>
        </p:txBody>
      </p:sp>
      <p:sp>
        <p:nvSpPr>
          <p:cNvPr id="15" name="Rectangle 14"/>
          <p:cNvSpPr/>
          <p:nvPr/>
        </p:nvSpPr>
        <p:spPr>
          <a:xfrm>
            <a:off x="2187250" y="1928802"/>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t>
            </a:r>
            <a:endParaRPr lang="en-GB" sz="2400" dirty="0">
              <a:solidFill>
                <a:schemeClr val="tx1"/>
              </a:solidFill>
            </a:endParaRPr>
          </a:p>
        </p:txBody>
      </p:sp>
      <p:sp>
        <p:nvSpPr>
          <p:cNvPr id="16" name="Rectangle 15"/>
          <p:cNvSpPr/>
          <p:nvPr/>
        </p:nvSpPr>
        <p:spPr>
          <a:xfrm>
            <a:off x="2571736" y="1643050"/>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t>
            </a:r>
            <a:endParaRPr lang="en-GB" sz="2400" dirty="0">
              <a:solidFill>
                <a:schemeClr val="tx1"/>
              </a:solidFill>
            </a:endParaRPr>
          </a:p>
        </p:txBody>
      </p:sp>
      <p:sp>
        <p:nvSpPr>
          <p:cNvPr id="17" name="Rectangle 16"/>
          <p:cNvSpPr/>
          <p:nvPr/>
        </p:nvSpPr>
        <p:spPr>
          <a:xfrm>
            <a:off x="2571736" y="1928802"/>
            <a:ext cx="285752" cy="28575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G</a:t>
            </a:r>
            <a:endParaRPr lang="en-GB" sz="2400" dirty="0">
              <a:solidFill>
                <a:schemeClr val="tx1"/>
              </a:solidFill>
            </a:endParaRPr>
          </a:p>
        </p:txBody>
      </p:sp>
      <p:sp>
        <p:nvSpPr>
          <p:cNvPr id="18" name="Rectangle 17"/>
          <p:cNvSpPr/>
          <p:nvPr/>
        </p:nvSpPr>
        <p:spPr>
          <a:xfrm>
            <a:off x="2928926" y="1643050"/>
            <a:ext cx="285752" cy="285752"/>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T</a:t>
            </a:r>
            <a:endParaRPr lang="en-GB" sz="2400" dirty="0">
              <a:solidFill>
                <a:schemeClr val="tx1"/>
              </a:solidFill>
            </a:endParaRPr>
          </a:p>
        </p:txBody>
      </p:sp>
      <p:sp>
        <p:nvSpPr>
          <p:cNvPr id="19" name="Rectangle 18"/>
          <p:cNvSpPr/>
          <p:nvPr/>
        </p:nvSpPr>
        <p:spPr>
          <a:xfrm>
            <a:off x="2928926" y="1928802"/>
            <a:ext cx="285752" cy="285752"/>
          </a:xfrm>
          <a:prstGeom prst="rect">
            <a:avLst/>
          </a:prstGeom>
          <a:solidFill>
            <a:srgbClr val="CC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A</a:t>
            </a:r>
            <a:endParaRPr lang="en-GB" sz="2400" dirty="0">
              <a:solidFill>
                <a:schemeClr val="tx1"/>
              </a:solidFill>
            </a:endParaRPr>
          </a:p>
        </p:txBody>
      </p:sp>
      <p:sp>
        <p:nvSpPr>
          <p:cNvPr id="20" name="Rectangle 19"/>
          <p:cNvSpPr/>
          <p:nvPr/>
        </p:nvSpPr>
        <p:spPr>
          <a:xfrm>
            <a:off x="3299764" y="1643050"/>
            <a:ext cx="285752" cy="285752"/>
          </a:xfrm>
          <a:prstGeom prst="rect">
            <a:avLst/>
          </a:prstGeom>
          <a:solidFill>
            <a:srgbClr val="CC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A</a:t>
            </a:r>
            <a:endParaRPr lang="en-GB" sz="2400" dirty="0">
              <a:solidFill>
                <a:schemeClr val="tx1"/>
              </a:solidFill>
            </a:endParaRPr>
          </a:p>
        </p:txBody>
      </p:sp>
      <p:sp>
        <p:nvSpPr>
          <p:cNvPr id="21" name="Rectangle 20"/>
          <p:cNvSpPr/>
          <p:nvPr/>
        </p:nvSpPr>
        <p:spPr>
          <a:xfrm>
            <a:off x="3299764" y="1928802"/>
            <a:ext cx="285752" cy="285752"/>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T</a:t>
            </a:r>
            <a:endParaRPr lang="en-GB" sz="2400" dirty="0">
              <a:solidFill>
                <a:schemeClr val="tx1"/>
              </a:solidFill>
            </a:endParaRPr>
          </a:p>
        </p:txBody>
      </p:sp>
      <p:sp>
        <p:nvSpPr>
          <p:cNvPr id="22" name="Rectangle 21"/>
          <p:cNvSpPr/>
          <p:nvPr/>
        </p:nvSpPr>
        <p:spPr>
          <a:xfrm>
            <a:off x="1357290" y="1357298"/>
            <a:ext cx="1500198" cy="57150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4" name="Straight Connector 23"/>
          <p:cNvCxnSpPr>
            <a:stCxn id="22" idx="0"/>
            <a:endCxn id="30" idx="2"/>
          </p:cNvCxnSpPr>
          <p:nvPr/>
        </p:nvCxnSpPr>
        <p:spPr>
          <a:xfrm rot="5400000" flipH="1" flipV="1">
            <a:off x="2052470" y="1302379"/>
            <a:ext cx="109839"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071538" y="785794"/>
            <a:ext cx="2071702" cy="461665"/>
          </a:xfrm>
          <a:prstGeom prst="rect">
            <a:avLst/>
          </a:prstGeom>
          <a:noFill/>
        </p:spPr>
        <p:txBody>
          <a:bodyPr wrap="square" rtlCol="0">
            <a:spAutoFit/>
          </a:bodyPr>
          <a:lstStyle/>
          <a:p>
            <a:r>
              <a:rPr lang="en-GB" sz="2400" dirty="0" smtClean="0">
                <a:solidFill>
                  <a:srgbClr val="FF0000"/>
                </a:solidFill>
              </a:rPr>
              <a:t>Mutated gene</a:t>
            </a:r>
            <a:endParaRPr lang="en-GB" sz="2400" dirty="0">
              <a:solidFill>
                <a:srgbClr val="FF0000"/>
              </a:solidFill>
            </a:endParaRPr>
          </a:p>
        </p:txBody>
      </p:sp>
      <p:sp>
        <p:nvSpPr>
          <p:cNvPr id="34" name="Rectangle 33"/>
          <p:cNvSpPr/>
          <p:nvPr/>
        </p:nvSpPr>
        <p:spPr>
          <a:xfrm>
            <a:off x="1142976" y="4000504"/>
            <a:ext cx="1714512"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35" name="Rectangle 34"/>
          <p:cNvSpPr/>
          <p:nvPr/>
        </p:nvSpPr>
        <p:spPr>
          <a:xfrm>
            <a:off x="1296302" y="3701104"/>
            <a:ext cx="285752" cy="285752"/>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T</a:t>
            </a:r>
            <a:endParaRPr lang="en-GB" sz="2400" dirty="0">
              <a:solidFill>
                <a:schemeClr val="tx1"/>
              </a:solidFill>
            </a:endParaRPr>
          </a:p>
        </p:txBody>
      </p:sp>
      <p:sp>
        <p:nvSpPr>
          <p:cNvPr id="36" name="Rectangle 35"/>
          <p:cNvSpPr/>
          <p:nvPr/>
        </p:nvSpPr>
        <p:spPr>
          <a:xfrm>
            <a:off x="1653492" y="3701104"/>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t>
            </a:r>
            <a:endParaRPr lang="en-GB" sz="2400" dirty="0">
              <a:solidFill>
                <a:schemeClr val="tx1"/>
              </a:solidFill>
            </a:endParaRPr>
          </a:p>
        </p:txBody>
      </p:sp>
      <p:sp>
        <p:nvSpPr>
          <p:cNvPr id="37" name="Rectangle 36"/>
          <p:cNvSpPr/>
          <p:nvPr/>
        </p:nvSpPr>
        <p:spPr>
          <a:xfrm>
            <a:off x="2041176" y="3701104"/>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t>
            </a:r>
            <a:endParaRPr lang="en-GB" sz="2400" dirty="0">
              <a:solidFill>
                <a:schemeClr val="tx1"/>
              </a:solidFill>
            </a:endParaRPr>
          </a:p>
        </p:txBody>
      </p:sp>
      <p:sp>
        <p:nvSpPr>
          <p:cNvPr id="38" name="Rectangle 37"/>
          <p:cNvSpPr/>
          <p:nvPr/>
        </p:nvSpPr>
        <p:spPr>
          <a:xfrm>
            <a:off x="2425662" y="3701104"/>
            <a:ext cx="285752" cy="28575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G</a:t>
            </a:r>
            <a:endParaRPr lang="en-GB" sz="2400" dirty="0">
              <a:solidFill>
                <a:schemeClr val="tx1"/>
              </a:solidFill>
            </a:endParaRPr>
          </a:p>
        </p:txBody>
      </p:sp>
      <p:sp>
        <p:nvSpPr>
          <p:cNvPr id="39" name="Rectangle 38"/>
          <p:cNvSpPr/>
          <p:nvPr/>
        </p:nvSpPr>
        <p:spPr>
          <a:xfrm>
            <a:off x="1142976" y="5800102"/>
            <a:ext cx="1714512"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40" name="Rectangle 39"/>
          <p:cNvSpPr/>
          <p:nvPr/>
        </p:nvSpPr>
        <p:spPr>
          <a:xfrm>
            <a:off x="1296302" y="5500702"/>
            <a:ext cx="285752" cy="285752"/>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T</a:t>
            </a:r>
            <a:endParaRPr lang="en-GB" sz="2400" dirty="0">
              <a:solidFill>
                <a:schemeClr val="tx1"/>
              </a:solidFill>
            </a:endParaRPr>
          </a:p>
        </p:txBody>
      </p:sp>
      <p:sp>
        <p:nvSpPr>
          <p:cNvPr id="41" name="Rectangle 40"/>
          <p:cNvSpPr/>
          <p:nvPr/>
        </p:nvSpPr>
        <p:spPr>
          <a:xfrm>
            <a:off x="1653492" y="5500702"/>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t>
            </a:r>
            <a:endParaRPr lang="en-GB" sz="2400" dirty="0">
              <a:solidFill>
                <a:schemeClr val="tx1"/>
              </a:solidFill>
            </a:endParaRPr>
          </a:p>
        </p:txBody>
      </p:sp>
      <p:sp>
        <p:nvSpPr>
          <p:cNvPr id="42" name="Rectangle 41"/>
          <p:cNvSpPr/>
          <p:nvPr/>
        </p:nvSpPr>
        <p:spPr>
          <a:xfrm>
            <a:off x="2041176" y="5500702"/>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t>
            </a:r>
            <a:endParaRPr lang="en-GB" sz="2400" dirty="0">
              <a:solidFill>
                <a:schemeClr val="tx1"/>
              </a:solidFill>
            </a:endParaRPr>
          </a:p>
        </p:txBody>
      </p:sp>
      <p:sp>
        <p:nvSpPr>
          <p:cNvPr id="43" name="Rectangle 42"/>
          <p:cNvSpPr/>
          <p:nvPr/>
        </p:nvSpPr>
        <p:spPr>
          <a:xfrm>
            <a:off x="2425662" y="5500702"/>
            <a:ext cx="285752" cy="28575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G</a:t>
            </a:r>
            <a:endParaRPr lang="en-GB" sz="2400" dirty="0">
              <a:solidFill>
                <a:schemeClr val="tx1"/>
              </a:solidFill>
            </a:endParaRPr>
          </a:p>
        </p:txBody>
      </p:sp>
      <p:sp>
        <p:nvSpPr>
          <p:cNvPr id="44" name="Oval 43"/>
          <p:cNvSpPr/>
          <p:nvPr/>
        </p:nvSpPr>
        <p:spPr>
          <a:xfrm>
            <a:off x="1000100" y="5286388"/>
            <a:ext cx="2000264" cy="1000132"/>
          </a:xfrm>
          <a:prstGeom prst="ellipse">
            <a:avLst/>
          </a:prstGeom>
          <a:solidFill>
            <a:srgbClr val="FFFF00">
              <a:alpha val="51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ontent Placeholder 2"/>
          <p:cNvSpPr txBox="1">
            <a:spLocks/>
          </p:cNvSpPr>
          <p:nvPr/>
        </p:nvSpPr>
        <p:spPr>
          <a:xfrm>
            <a:off x="4357686" y="3571876"/>
            <a:ext cx="4214842" cy="1285884"/>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200" b="0" i="0" u="none" strike="noStrike" kern="1200" cap="none" spc="0" normalizeH="0" baseline="0" noProof="0" dirty="0" smtClean="0">
                <a:ln>
                  <a:noFill/>
                </a:ln>
                <a:solidFill>
                  <a:schemeClr val="bg1"/>
                </a:solidFill>
                <a:effectLst/>
                <a:uLnTx/>
                <a:uFillTx/>
                <a:latin typeface="+mn-lt"/>
                <a:ea typeface="+mn-ea"/>
                <a:cs typeface="+mn-cs"/>
              </a:rPr>
              <a:t>Fragment of DNA with complementary bases to the mutated portion of the gene is produced.</a:t>
            </a:r>
            <a:endParaRPr kumimoji="0" lang="en-GB" sz="2200" b="0" i="0" u="none" strike="noStrike" kern="1200" cap="none" spc="0" normalizeH="0" baseline="0" noProof="0" dirty="0">
              <a:ln>
                <a:noFill/>
              </a:ln>
              <a:solidFill>
                <a:schemeClr val="bg1"/>
              </a:solidFill>
              <a:effectLst/>
              <a:uLnTx/>
              <a:uFillTx/>
              <a:latin typeface="+mn-lt"/>
              <a:ea typeface="+mn-ea"/>
              <a:cs typeface="+mn-cs"/>
            </a:endParaRPr>
          </a:p>
        </p:txBody>
      </p:sp>
      <p:sp>
        <p:nvSpPr>
          <p:cNvPr id="46" name="Content Placeholder 2"/>
          <p:cNvSpPr txBox="1">
            <a:spLocks/>
          </p:cNvSpPr>
          <p:nvPr/>
        </p:nvSpPr>
        <p:spPr>
          <a:xfrm>
            <a:off x="4357686" y="5286388"/>
            <a:ext cx="4214842" cy="1285884"/>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200" b="0" i="0" u="none" strike="noStrike" kern="1200" cap="none" spc="0" normalizeH="0" baseline="0" noProof="0" dirty="0" smtClean="0">
                <a:ln>
                  <a:noFill/>
                </a:ln>
                <a:solidFill>
                  <a:schemeClr val="bg1"/>
                </a:solidFill>
                <a:effectLst/>
                <a:uLnTx/>
                <a:uFillTx/>
                <a:latin typeface="+mn-lt"/>
                <a:ea typeface="+mn-ea"/>
                <a:cs typeface="+mn-cs"/>
              </a:rPr>
              <a:t>DNA probe is formed by radioactively labelling the DNA fragment.</a:t>
            </a:r>
            <a:endParaRPr kumimoji="0" lang="en-GB" sz="2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3372" y="714357"/>
            <a:ext cx="4714908" cy="1285884"/>
          </a:xfrm>
        </p:spPr>
        <p:txBody>
          <a:bodyPr>
            <a:noAutofit/>
          </a:bodyPr>
          <a:lstStyle/>
          <a:p>
            <a:pPr algn="just"/>
            <a:r>
              <a:rPr lang="en-GB" sz="2200" dirty="0" smtClean="0">
                <a:solidFill>
                  <a:schemeClr val="bg1"/>
                </a:solidFill>
              </a:rPr>
              <a:t>PCR techniques are used to produce multiple copies of the DNA probe.</a:t>
            </a:r>
            <a:endParaRPr lang="en-GB" sz="2200" dirty="0">
              <a:solidFill>
                <a:schemeClr val="bg1"/>
              </a:solidFill>
            </a:endParaRPr>
          </a:p>
        </p:txBody>
      </p:sp>
      <p:grpSp>
        <p:nvGrpSpPr>
          <p:cNvPr id="47" name="Group 46"/>
          <p:cNvGrpSpPr/>
          <p:nvPr/>
        </p:nvGrpSpPr>
        <p:grpSpPr>
          <a:xfrm rot="16200000">
            <a:off x="-71469" y="642919"/>
            <a:ext cx="2000264" cy="1000132"/>
            <a:chOff x="1000103" y="1000105"/>
            <a:chExt cx="2000264" cy="1000132"/>
          </a:xfrm>
        </p:grpSpPr>
        <p:sp>
          <p:nvSpPr>
            <p:cNvPr id="39" name="Rectangle 38"/>
            <p:cNvSpPr/>
            <p:nvPr/>
          </p:nvSpPr>
          <p:spPr>
            <a:xfrm>
              <a:off x="1142976" y="1585260"/>
              <a:ext cx="1714512"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40" name="Rectangle 39"/>
            <p:cNvSpPr/>
            <p:nvPr/>
          </p:nvSpPr>
          <p:spPr>
            <a:xfrm>
              <a:off x="1296302" y="1285860"/>
              <a:ext cx="285752" cy="285752"/>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T</a:t>
              </a:r>
              <a:endParaRPr lang="en-GB" sz="2400" dirty="0">
                <a:solidFill>
                  <a:schemeClr val="tx1"/>
                </a:solidFill>
              </a:endParaRPr>
            </a:p>
          </p:txBody>
        </p:sp>
        <p:sp>
          <p:nvSpPr>
            <p:cNvPr id="41" name="Rectangle 40"/>
            <p:cNvSpPr/>
            <p:nvPr/>
          </p:nvSpPr>
          <p:spPr>
            <a:xfrm>
              <a:off x="1653492" y="1285860"/>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t>
              </a:r>
              <a:endParaRPr lang="en-GB" sz="2400" dirty="0">
                <a:solidFill>
                  <a:schemeClr val="tx1"/>
                </a:solidFill>
              </a:endParaRPr>
            </a:p>
          </p:txBody>
        </p:sp>
        <p:sp>
          <p:nvSpPr>
            <p:cNvPr id="42" name="Rectangle 41"/>
            <p:cNvSpPr/>
            <p:nvPr/>
          </p:nvSpPr>
          <p:spPr>
            <a:xfrm>
              <a:off x="2041176" y="1285860"/>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t>
              </a:r>
              <a:endParaRPr lang="en-GB" sz="2400" dirty="0">
                <a:solidFill>
                  <a:schemeClr val="tx1"/>
                </a:solidFill>
              </a:endParaRPr>
            </a:p>
          </p:txBody>
        </p:sp>
        <p:sp>
          <p:nvSpPr>
            <p:cNvPr id="43" name="Rectangle 42"/>
            <p:cNvSpPr/>
            <p:nvPr/>
          </p:nvSpPr>
          <p:spPr>
            <a:xfrm>
              <a:off x="2425662" y="1285860"/>
              <a:ext cx="285752" cy="28575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G</a:t>
              </a:r>
              <a:endParaRPr lang="en-GB" sz="2400" dirty="0">
                <a:solidFill>
                  <a:schemeClr val="tx1"/>
                </a:solidFill>
              </a:endParaRPr>
            </a:p>
          </p:txBody>
        </p:sp>
        <p:sp>
          <p:nvSpPr>
            <p:cNvPr id="44" name="Oval 43"/>
            <p:cNvSpPr/>
            <p:nvPr/>
          </p:nvSpPr>
          <p:spPr>
            <a:xfrm>
              <a:off x="1000103" y="1000105"/>
              <a:ext cx="2000264" cy="1000132"/>
            </a:xfrm>
            <a:prstGeom prst="ellipse">
              <a:avLst/>
            </a:prstGeom>
            <a:solidFill>
              <a:srgbClr val="FFFF00">
                <a:alpha val="51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5" name="Content Placeholder 2"/>
          <p:cNvSpPr txBox="1">
            <a:spLocks/>
          </p:cNvSpPr>
          <p:nvPr/>
        </p:nvSpPr>
        <p:spPr>
          <a:xfrm>
            <a:off x="4143372" y="2714620"/>
            <a:ext cx="4714908" cy="1285884"/>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200" b="0" i="0" u="none" strike="noStrike" kern="1200" cap="none" spc="0" normalizeH="0" baseline="0" noProof="0" dirty="0" smtClean="0">
                <a:ln>
                  <a:noFill/>
                </a:ln>
                <a:solidFill>
                  <a:schemeClr val="bg1"/>
                </a:solidFill>
                <a:effectLst/>
                <a:uLnTx/>
                <a:uFillTx/>
                <a:latin typeface="+mn-lt"/>
                <a:ea typeface="+mn-ea"/>
                <a:cs typeface="+mn-cs"/>
              </a:rPr>
              <a:t>Probe is added to single-stranded DNA fragments from the person being screened.</a:t>
            </a:r>
            <a:endParaRPr kumimoji="0" lang="en-GB" sz="2200" b="0" i="0" u="none" strike="noStrike" kern="1200" cap="none" spc="0" normalizeH="0" baseline="0" noProof="0" dirty="0">
              <a:ln>
                <a:noFill/>
              </a:ln>
              <a:solidFill>
                <a:schemeClr val="bg1"/>
              </a:solidFill>
              <a:effectLst/>
              <a:uLnTx/>
              <a:uFillTx/>
              <a:latin typeface="+mn-lt"/>
              <a:ea typeface="+mn-ea"/>
              <a:cs typeface="+mn-cs"/>
            </a:endParaRPr>
          </a:p>
        </p:txBody>
      </p:sp>
      <p:sp>
        <p:nvSpPr>
          <p:cNvPr id="46" name="Content Placeholder 2"/>
          <p:cNvSpPr txBox="1">
            <a:spLocks/>
          </p:cNvSpPr>
          <p:nvPr/>
        </p:nvSpPr>
        <p:spPr>
          <a:xfrm>
            <a:off x="4143372" y="4286256"/>
            <a:ext cx="4714908" cy="1285884"/>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200" b="0" i="0" u="none" strike="noStrike" kern="1200" cap="none" spc="0" normalizeH="0" baseline="0" noProof="0" dirty="0" smtClean="0">
                <a:ln>
                  <a:noFill/>
                </a:ln>
                <a:solidFill>
                  <a:schemeClr val="bg1"/>
                </a:solidFill>
                <a:effectLst/>
                <a:uLnTx/>
                <a:uFillTx/>
                <a:latin typeface="+mn-lt"/>
                <a:ea typeface="+mn-ea"/>
                <a:cs typeface="+mn-cs"/>
              </a:rPr>
              <a:t>If the donor has the mutated gene, some donor DNA fragments will have a nucleotide sequence that is complementary to the probe and the probe will bind to its complementary bases on the donor DNA</a:t>
            </a:r>
            <a:endParaRPr kumimoji="0" lang="en-GB" sz="2200" b="0" i="0" u="none" strike="noStrike" kern="1200" cap="none" spc="0" normalizeH="0" baseline="0" noProof="0" dirty="0">
              <a:ln>
                <a:noFill/>
              </a:ln>
              <a:solidFill>
                <a:schemeClr val="bg1"/>
              </a:solidFill>
              <a:effectLst/>
              <a:uLnTx/>
              <a:uFillTx/>
              <a:latin typeface="+mn-lt"/>
              <a:ea typeface="+mn-ea"/>
              <a:cs typeface="+mn-cs"/>
            </a:endParaRPr>
          </a:p>
        </p:txBody>
      </p:sp>
      <p:grpSp>
        <p:nvGrpSpPr>
          <p:cNvPr id="48" name="Group 47"/>
          <p:cNvGrpSpPr/>
          <p:nvPr/>
        </p:nvGrpSpPr>
        <p:grpSpPr>
          <a:xfrm rot="16200000">
            <a:off x="1142975" y="642920"/>
            <a:ext cx="2000264" cy="1000132"/>
            <a:chOff x="1000103" y="1000105"/>
            <a:chExt cx="2000264" cy="1000132"/>
          </a:xfrm>
        </p:grpSpPr>
        <p:sp>
          <p:nvSpPr>
            <p:cNvPr id="49" name="Rectangle 48"/>
            <p:cNvSpPr/>
            <p:nvPr/>
          </p:nvSpPr>
          <p:spPr>
            <a:xfrm>
              <a:off x="1142976" y="1585260"/>
              <a:ext cx="1714512"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50" name="Rectangle 49"/>
            <p:cNvSpPr/>
            <p:nvPr/>
          </p:nvSpPr>
          <p:spPr>
            <a:xfrm>
              <a:off x="1296302" y="1285860"/>
              <a:ext cx="285752" cy="285752"/>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T</a:t>
              </a:r>
              <a:endParaRPr lang="en-GB" sz="2400" dirty="0">
                <a:solidFill>
                  <a:schemeClr val="tx1"/>
                </a:solidFill>
              </a:endParaRPr>
            </a:p>
          </p:txBody>
        </p:sp>
        <p:sp>
          <p:nvSpPr>
            <p:cNvPr id="51" name="Rectangle 50"/>
            <p:cNvSpPr/>
            <p:nvPr/>
          </p:nvSpPr>
          <p:spPr>
            <a:xfrm>
              <a:off x="1653492" y="1285860"/>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t>
              </a:r>
              <a:endParaRPr lang="en-GB" sz="2400" dirty="0">
                <a:solidFill>
                  <a:schemeClr val="tx1"/>
                </a:solidFill>
              </a:endParaRPr>
            </a:p>
          </p:txBody>
        </p:sp>
        <p:sp>
          <p:nvSpPr>
            <p:cNvPr id="52" name="Rectangle 51"/>
            <p:cNvSpPr/>
            <p:nvPr/>
          </p:nvSpPr>
          <p:spPr>
            <a:xfrm>
              <a:off x="2041176" y="1285860"/>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t>
              </a:r>
              <a:endParaRPr lang="en-GB" sz="2400" dirty="0">
                <a:solidFill>
                  <a:schemeClr val="tx1"/>
                </a:solidFill>
              </a:endParaRPr>
            </a:p>
          </p:txBody>
        </p:sp>
        <p:sp>
          <p:nvSpPr>
            <p:cNvPr id="53" name="Rectangle 52"/>
            <p:cNvSpPr/>
            <p:nvPr/>
          </p:nvSpPr>
          <p:spPr>
            <a:xfrm>
              <a:off x="2425662" y="1285860"/>
              <a:ext cx="285752" cy="28575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G</a:t>
              </a:r>
              <a:endParaRPr lang="en-GB" sz="2400" dirty="0">
                <a:solidFill>
                  <a:schemeClr val="tx1"/>
                </a:solidFill>
              </a:endParaRPr>
            </a:p>
          </p:txBody>
        </p:sp>
        <p:sp>
          <p:nvSpPr>
            <p:cNvPr id="54" name="Oval 53"/>
            <p:cNvSpPr/>
            <p:nvPr/>
          </p:nvSpPr>
          <p:spPr>
            <a:xfrm>
              <a:off x="1000103" y="1000105"/>
              <a:ext cx="2000264" cy="1000132"/>
            </a:xfrm>
            <a:prstGeom prst="ellipse">
              <a:avLst/>
            </a:prstGeom>
            <a:solidFill>
              <a:srgbClr val="FFFF00">
                <a:alpha val="51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5" name="Group 54"/>
          <p:cNvGrpSpPr/>
          <p:nvPr/>
        </p:nvGrpSpPr>
        <p:grpSpPr>
          <a:xfrm rot="16200000">
            <a:off x="2357422" y="642919"/>
            <a:ext cx="2000264" cy="1000132"/>
            <a:chOff x="1000103" y="1000105"/>
            <a:chExt cx="2000264" cy="1000132"/>
          </a:xfrm>
        </p:grpSpPr>
        <p:sp>
          <p:nvSpPr>
            <p:cNvPr id="56" name="Rectangle 55"/>
            <p:cNvSpPr/>
            <p:nvPr/>
          </p:nvSpPr>
          <p:spPr>
            <a:xfrm>
              <a:off x="1142976" y="1585260"/>
              <a:ext cx="1714512"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57" name="Rectangle 56"/>
            <p:cNvSpPr/>
            <p:nvPr/>
          </p:nvSpPr>
          <p:spPr>
            <a:xfrm>
              <a:off x="1296302" y="1285860"/>
              <a:ext cx="285752" cy="285752"/>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T</a:t>
              </a:r>
              <a:endParaRPr lang="en-GB" sz="2400" dirty="0">
                <a:solidFill>
                  <a:schemeClr val="tx1"/>
                </a:solidFill>
              </a:endParaRPr>
            </a:p>
          </p:txBody>
        </p:sp>
        <p:sp>
          <p:nvSpPr>
            <p:cNvPr id="58" name="Rectangle 57"/>
            <p:cNvSpPr/>
            <p:nvPr/>
          </p:nvSpPr>
          <p:spPr>
            <a:xfrm>
              <a:off x="1653492" y="1285860"/>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t>
              </a:r>
              <a:endParaRPr lang="en-GB" sz="2400" dirty="0">
                <a:solidFill>
                  <a:schemeClr val="tx1"/>
                </a:solidFill>
              </a:endParaRPr>
            </a:p>
          </p:txBody>
        </p:sp>
        <p:sp>
          <p:nvSpPr>
            <p:cNvPr id="59" name="Rectangle 58"/>
            <p:cNvSpPr/>
            <p:nvPr/>
          </p:nvSpPr>
          <p:spPr>
            <a:xfrm>
              <a:off x="2041176" y="1285860"/>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t>
              </a:r>
              <a:endParaRPr lang="en-GB" sz="2400" dirty="0">
                <a:solidFill>
                  <a:schemeClr val="tx1"/>
                </a:solidFill>
              </a:endParaRPr>
            </a:p>
          </p:txBody>
        </p:sp>
        <p:sp>
          <p:nvSpPr>
            <p:cNvPr id="60" name="Rectangle 59"/>
            <p:cNvSpPr/>
            <p:nvPr/>
          </p:nvSpPr>
          <p:spPr>
            <a:xfrm>
              <a:off x="2425662" y="1285860"/>
              <a:ext cx="285752" cy="28575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G</a:t>
              </a:r>
              <a:endParaRPr lang="en-GB" sz="2400" dirty="0">
                <a:solidFill>
                  <a:schemeClr val="tx1"/>
                </a:solidFill>
              </a:endParaRPr>
            </a:p>
          </p:txBody>
        </p:sp>
        <p:sp>
          <p:nvSpPr>
            <p:cNvPr id="61" name="Oval 60"/>
            <p:cNvSpPr/>
            <p:nvPr/>
          </p:nvSpPr>
          <p:spPr>
            <a:xfrm>
              <a:off x="1000103" y="1000105"/>
              <a:ext cx="2000264" cy="1000132"/>
            </a:xfrm>
            <a:prstGeom prst="ellipse">
              <a:avLst/>
            </a:prstGeom>
            <a:solidFill>
              <a:srgbClr val="FFFF00">
                <a:alpha val="51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2" name="Rectangle 61"/>
          <p:cNvSpPr/>
          <p:nvPr/>
        </p:nvSpPr>
        <p:spPr>
          <a:xfrm>
            <a:off x="574670" y="3071810"/>
            <a:ext cx="3143272"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63" name="Rectangle 62"/>
          <p:cNvSpPr/>
          <p:nvPr/>
        </p:nvSpPr>
        <p:spPr>
          <a:xfrm>
            <a:off x="714348" y="3228334"/>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C</a:t>
            </a:r>
          </a:p>
        </p:txBody>
      </p:sp>
      <p:sp>
        <p:nvSpPr>
          <p:cNvPr id="64" name="Rectangle 63"/>
          <p:cNvSpPr/>
          <p:nvPr/>
        </p:nvSpPr>
        <p:spPr>
          <a:xfrm>
            <a:off x="1071538" y="3228334"/>
            <a:ext cx="285752" cy="285752"/>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T</a:t>
            </a:r>
            <a:endParaRPr lang="en-GB" sz="2400" dirty="0">
              <a:solidFill>
                <a:schemeClr val="tx1"/>
              </a:solidFill>
            </a:endParaRPr>
          </a:p>
        </p:txBody>
      </p:sp>
      <p:sp>
        <p:nvSpPr>
          <p:cNvPr id="65" name="Rectangle 64"/>
          <p:cNvSpPr/>
          <p:nvPr/>
        </p:nvSpPr>
        <p:spPr>
          <a:xfrm>
            <a:off x="1442376" y="3228334"/>
            <a:ext cx="285752" cy="285752"/>
          </a:xfrm>
          <a:prstGeom prst="rect">
            <a:avLst/>
          </a:prstGeom>
          <a:solidFill>
            <a:srgbClr val="CC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A</a:t>
            </a:r>
            <a:endParaRPr lang="en-GB" sz="2400" dirty="0">
              <a:solidFill>
                <a:schemeClr val="tx1"/>
              </a:solidFill>
            </a:endParaRPr>
          </a:p>
        </p:txBody>
      </p:sp>
      <p:sp>
        <p:nvSpPr>
          <p:cNvPr id="66" name="Rectangle 65"/>
          <p:cNvSpPr/>
          <p:nvPr/>
        </p:nvSpPr>
        <p:spPr>
          <a:xfrm>
            <a:off x="1799566" y="3228334"/>
            <a:ext cx="285752" cy="28575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G</a:t>
            </a:r>
            <a:endParaRPr lang="en-GB" sz="2400" dirty="0">
              <a:solidFill>
                <a:schemeClr val="tx1"/>
              </a:solidFill>
            </a:endParaRPr>
          </a:p>
        </p:txBody>
      </p:sp>
      <p:sp>
        <p:nvSpPr>
          <p:cNvPr id="67" name="Rectangle 66"/>
          <p:cNvSpPr/>
          <p:nvPr/>
        </p:nvSpPr>
        <p:spPr>
          <a:xfrm>
            <a:off x="2184052" y="3228334"/>
            <a:ext cx="285752" cy="28575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G</a:t>
            </a:r>
            <a:endParaRPr lang="en-GB" sz="2400" dirty="0">
              <a:solidFill>
                <a:schemeClr val="tx1"/>
              </a:solidFill>
            </a:endParaRPr>
          </a:p>
        </p:txBody>
      </p:sp>
      <p:sp>
        <p:nvSpPr>
          <p:cNvPr id="68" name="Rectangle 67"/>
          <p:cNvSpPr/>
          <p:nvPr/>
        </p:nvSpPr>
        <p:spPr>
          <a:xfrm>
            <a:off x="2571736" y="3228334"/>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t>
            </a:r>
            <a:endParaRPr lang="en-GB" sz="2400" dirty="0">
              <a:solidFill>
                <a:schemeClr val="tx1"/>
              </a:solidFill>
            </a:endParaRPr>
          </a:p>
        </p:txBody>
      </p:sp>
      <p:sp>
        <p:nvSpPr>
          <p:cNvPr id="69" name="Rectangle 68"/>
          <p:cNvSpPr/>
          <p:nvPr/>
        </p:nvSpPr>
        <p:spPr>
          <a:xfrm>
            <a:off x="2928926" y="3228334"/>
            <a:ext cx="285752" cy="285752"/>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T</a:t>
            </a:r>
            <a:endParaRPr lang="en-GB" sz="2400" dirty="0">
              <a:solidFill>
                <a:schemeClr val="tx1"/>
              </a:solidFill>
            </a:endParaRPr>
          </a:p>
        </p:txBody>
      </p:sp>
      <p:sp>
        <p:nvSpPr>
          <p:cNvPr id="70" name="Rectangle 69"/>
          <p:cNvSpPr/>
          <p:nvPr/>
        </p:nvSpPr>
        <p:spPr>
          <a:xfrm>
            <a:off x="3299764" y="3228334"/>
            <a:ext cx="285752" cy="285752"/>
          </a:xfrm>
          <a:prstGeom prst="rect">
            <a:avLst/>
          </a:prstGeom>
          <a:solidFill>
            <a:srgbClr val="CC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A</a:t>
            </a:r>
            <a:endParaRPr lang="en-GB" sz="2400" dirty="0">
              <a:solidFill>
                <a:schemeClr val="tx1"/>
              </a:solidFill>
            </a:endParaRPr>
          </a:p>
        </p:txBody>
      </p:sp>
      <p:sp>
        <p:nvSpPr>
          <p:cNvPr id="86" name="Rectangle 85"/>
          <p:cNvSpPr/>
          <p:nvPr/>
        </p:nvSpPr>
        <p:spPr>
          <a:xfrm>
            <a:off x="571472" y="5000636"/>
            <a:ext cx="3143272"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87" name="Rectangle 86"/>
          <p:cNvSpPr/>
          <p:nvPr/>
        </p:nvSpPr>
        <p:spPr>
          <a:xfrm>
            <a:off x="711150" y="5157160"/>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C</a:t>
            </a:r>
          </a:p>
        </p:txBody>
      </p:sp>
      <p:sp>
        <p:nvSpPr>
          <p:cNvPr id="88" name="Rectangle 87"/>
          <p:cNvSpPr/>
          <p:nvPr/>
        </p:nvSpPr>
        <p:spPr>
          <a:xfrm>
            <a:off x="1068340" y="5157160"/>
            <a:ext cx="285752" cy="285752"/>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T</a:t>
            </a:r>
            <a:endParaRPr lang="en-GB" sz="2400" dirty="0">
              <a:solidFill>
                <a:schemeClr val="tx1"/>
              </a:solidFill>
            </a:endParaRPr>
          </a:p>
        </p:txBody>
      </p:sp>
      <p:sp>
        <p:nvSpPr>
          <p:cNvPr id="89" name="Rectangle 88"/>
          <p:cNvSpPr/>
          <p:nvPr/>
        </p:nvSpPr>
        <p:spPr>
          <a:xfrm>
            <a:off x="1439178" y="5157160"/>
            <a:ext cx="285752" cy="285752"/>
          </a:xfrm>
          <a:prstGeom prst="rect">
            <a:avLst/>
          </a:prstGeom>
          <a:solidFill>
            <a:srgbClr val="CC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A</a:t>
            </a:r>
            <a:endParaRPr lang="en-GB" sz="2400" dirty="0">
              <a:solidFill>
                <a:schemeClr val="tx1"/>
              </a:solidFill>
            </a:endParaRPr>
          </a:p>
        </p:txBody>
      </p:sp>
      <p:sp>
        <p:nvSpPr>
          <p:cNvPr id="90" name="Rectangle 89"/>
          <p:cNvSpPr/>
          <p:nvPr/>
        </p:nvSpPr>
        <p:spPr>
          <a:xfrm>
            <a:off x="1796368" y="5157160"/>
            <a:ext cx="285752" cy="28575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G</a:t>
            </a:r>
            <a:endParaRPr lang="en-GB" sz="2400" dirty="0">
              <a:solidFill>
                <a:schemeClr val="tx1"/>
              </a:solidFill>
            </a:endParaRPr>
          </a:p>
        </p:txBody>
      </p:sp>
      <p:sp>
        <p:nvSpPr>
          <p:cNvPr id="91" name="Rectangle 90"/>
          <p:cNvSpPr/>
          <p:nvPr/>
        </p:nvSpPr>
        <p:spPr>
          <a:xfrm>
            <a:off x="2180854" y="5157160"/>
            <a:ext cx="285752" cy="28575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G</a:t>
            </a:r>
            <a:endParaRPr lang="en-GB" sz="2400" dirty="0">
              <a:solidFill>
                <a:schemeClr val="tx1"/>
              </a:solidFill>
            </a:endParaRPr>
          </a:p>
        </p:txBody>
      </p:sp>
      <p:sp>
        <p:nvSpPr>
          <p:cNvPr id="92" name="Rectangle 91"/>
          <p:cNvSpPr/>
          <p:nvPr/>
        </p:nvSpPr>
        <p:spPr>
          <a:xfrm>
            <a:off x="2568538" y="5157160"/>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t>
            </a:r>
            <a:endParaRPr lang="en-GB" sz="2400" dirty="0">
              <a:solidFill>
                <a:schemeClr val="tx1"/>
              </a:solidFill>
            </a:endParaRPr>
          </a:p>
        </p:txBody>
      </p:sp>
      <p:sp>
        <p:nvSpPr>
          <p:cNvPr id="93" name="Rectangle 92"/>
          <p:cNvSpPr/>
          <p:nvPr/>
        </p:nvSpPr>
        <p:spPr>
          <a:xfrm>
            <a:off x="2925728" y="5157160"/>
            <a:ext cx="285752" cy="285752"/>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T</a:t>
            </a:r>
            <a:endParaRPr lang="en-GB" sz="2400" dirty="0">
              <a:solidFill>
                <a:schemeClr val="tx1"/>
              </a:solidFill>
            </a:endParaRPr>
          </a:p>
        </p:txBody>
      </p:sp>
      <p:sp>
        <p:nvSpPr>
          <p:cNvPr id="94" name="Rectangle 93"/>
          <p:cNvSpPr/>
          <p:nvPr/>
        </p:nvSpPr>
        <p:spPr>
          <a:xfrm>
            <a:off x="3296566" y="5157160"/>
            <a:ext cx="285752" cy="285752"/>
          </a:xfrm>
          <a:prstGeom prst="rect">
            <a:avLst/>
          </a:prstGeom>
          <a:solidFill>
            <a:srgbClr val="CC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A</a:t>
            </a:r>
            <a:endParaRPr lang="en-GB" sz="2400" dirty="0">
              <a:solidFill>
                <a:schemeClr val="tx1"/>
              </a:solidFill>
            </a:endParaRPr>
          </a:p>
        </p:txBody>
      </p:sp>
      <p:sp>
        <p:nvSpPr>
          <p:cNvPr id="95" name="Rectangle 94"/>
          <p:cNvSpPr/>
          <p:nvPr/>
        </p:nvSpPr>
        <p:spPr>
          <a:xfrm>
            <a:off x="1297282" y="5742312"/>
            <a:ext cx="1714512"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96" name="Rectangle 95"/>
          <p:cNvSpPr/>
          <p:nvPr/>
        </p:nvSpPr>
        <p:spPr>
          <a:xfrm>
            <a:off x="1450608" y="5442912"/>
            <a:ext cx="285752" cy="285752"/>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T</a:t>
            </a:r>
            <a:endParaRPr lang="en-GB" sz="2400" dirty="0">
              <a:solidFill>
                <a:schemeClr val="tx1"/>
              </a:solidFill>
            </a:endParaRPr>
          </a:p>
        </p:txBody>
      </p:sp>
      <p:sp>
        <p:nvSpPr>
          <p:cNvPr id="97" name="Rectangle 96"/>
          <p:cNvSpPr/>
          <p:nvPr/>
        </p:nvSpPr>
        <p:spPr>
          <a:xfrm>
            <a:off x="1807798" y="5442912"/>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t>
            </a:r>
            <a:endParaRPr lang="en-GB" sz="2400" dirty="0">
              <a:solidFill>
                <a:schemeClr val="tx1"/>
              </a:solidFill>
            </a:endParaRPr>
          </a:p>
        </p:txBody>
      </p:sp>
      <p:sp>
        <p:nvSpPr>
          <p:cNvPr id="98" name="Rectangle 97"/>
          <p:cNvSpPr/>
          <p:nvPr/>
        </p:nvSpPr>
        <p:spPr>
          <a:xfrm>
            <a:off x="2195482" y="5442912"/>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t>
            </a:r>
            <a:endParaRPr lang="en-GB" sz="2400" dirty="0">
              <a:solidFill>
                <a:schemeClr val="tx1"/>
              </a:solidFill>
            </a:endParaRPr>
          </a:p>
        </p:txBody>
      </p:sp>
      <p:sp>
        <p:nvSpPr>
          <p:cNvPr id="99" name="Rectangle 98"/>
          <p:cNvSpPr/>
          <p:nvPr/>
        </p:nvSpPr>
        <p:spPr>
          <a:xfrm>
            <a:off x="2579968" y="5442912"/>
            <a:ext cx="285752" cy="28575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G</a:t>
            </a:r>
            <a:endParaRPr lang="en-GB" sz="2400" dirty="0">
              <a:solidFill>
                <a:schemeClr val="tx1"/>
              </a:solidFill>
            </a:endParaRPr>
          </a:p>
        </p:txBody>
      </p:sp>
      <p:sp>
        <p:nvSpPr>
          <p:cNvPr id="100" name="Oval 99"/>
          <p:cNvSpPr/>
          <p:nvPr/>
        </p:nvSpPr>
        <p:spPr>
          <a:xfrm>
            <a:off x="1154406" y="5228598"/>
            <a:ext cx="2000264" cy="1000132"/>
          </a:xfrm>
          <a:prstGeom prst="ellipse">
            <a:avLst/>
          </a:prstGeom>
          <a:solidFill>
            <a:srgbClr val="FFFF00">
              <a:alpha val="51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3372" y="714357"/>
            <a:ext cx="4714908" cy="1285884"/>
          </a:xfrm>
        </p:spPr>
        <p:txBody>
          <a:bodyPr>
            <a:noAutofit/>
          </a:bodyPr>
          <a:lstStyle/>
          <a:p>
            <a:pPr algn="just"/>
            <a:r>
              <a:rPr lang="en-GB" sz="2200" dirty="0" smtClean="0">
                <a:solidFill>
                  <a:schemeClr val="bg1"/>
                </a:solidFill>
              </a:rPr>
              <a:t>These DNA fragments will now be labelled with the probe and can be distinguished from the rest of the DNA fragments by the use of X-ray film.</a:t>
            </a:r>
            <a:endParaRPr lang="en-GB" sz="2200" dirty="0">
              <a:solidFill>
                <a:schemeClr val="bg1"/>
              </a:solidFill>
            </a:endParaRPr>
          </a:p>
        </p:txBody>
      </p:sp>
      <p:sp>
        <p:nvSpPr>
          <p:cNvPr id="45" name="Content Placeholder 2"/>
          <p:cNvSpPr txBox="1">
            <a:spLocks/>
          </p:cNvSpPr>
          <p:nvPr/>
        </p:nvSpPr>
        <p:spPr>
          <a:xfrm>
            <a:off x="4143372" y="2857496"/>
            <a:ext cx="4714908" cy="1285884"/>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200" b="0" i="0" u="none" strike="noStrike" kern="1200" cap="none" spc="0" normalizeH="0" baseline="0" noProof="0" dirty="0" smtClean="0">
                <a:ln>
                  <a:noFill/>
                </a:ln>
                <a:solidFill>
                  <a:schemeClr val="bg1"/>
                </a:solidFill>
                <a:effectLst/>
                <a:uLnTx/>
                <a:uFillTx/>
                <a:latin typeface="+mn-lt"/>
                <a:ea typeface="+mn-ea"/>
                <a:cs typeface="+mn-cs"/>
              </a:rPr>
              <a:t>If complementary fragments are present , the DNA probe will be taken up and the X-ray film will be exposed.</a:t>
            </a:r>
            <a:endParaRPr kumimoji="0" lang="en-GB" sz="2200" b="0" i="0" u="none" strike="noStrike" kern="1200" cap="none" spc="0" normalizeH="0" baseline="0" noProof="0" dirty="0">
              <a:ln>
                <a:noFill/>
              </a:ln>
              <a:solidFill>
                <a:schemeClr val="bg1"/>
              </a:solidFill>
              <a:effectLst/>
              <a:uLnTx/>
              <a:uFillTx/>
              <a:latin typeface="+mn-lt"/>
              <a:ea typeface="+mn-ea"/>
              <a:cs typeface="+mn-cs"/>
            </a:endParaRPr>
          </a:p>
        </p:txBody>
      </p:sp>
      <p:sp>
        <p:nvSpPr>
          <p:cNvPr id="46" name="Content Placeholder 2"/>
          <p:cNvSpPr txBox="1">
            <a:spLocks/>
          </p:cNvSpPr>
          <p:nvPr/>
        </p:nvSpPr>
        <p:spPr>
          <a:xfrm>
            <a:off x="4143372" y="5072074"/>
            <a:ext cx="4714908" cy="1285884"/>
          </a:xfrm>
          <a:prstGeom prst="rect">
            <a:avLst/>
          </a:prstGeom>
        </p:spPr>
        <p:txBody>
          <a:bodyPr vert="horz" lIns="91440" tIns="45720" rIns="91440" bIns="45720" rtlCol="0">
            <a:no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200" b="0" i="0" u="none" strike="noStrike" kern="1200" cap="none" spc="0" normalizeH="0" baseline="0" noProof="0" dirty="0" smtClean="0">
                <a:ln>
                  <a:noFill/>
                </a:ln>
                <a:solidFill>
                  <a:schemeClr val="bg1"/>
                </a:solidFill>
                <a:effectLst/>
                <a:uLnTx/>
                <a:uFillTx/>
                <a:latin typeface="+mn-lt"/>
                <a:ea typeface="+mn-ea"/>
                <a:cs typeface="+mn-cs"/>
              </a:rPr>
              <a:t>If complementary fragments are not present,</a:t>
            </a:r>
            <a:r>
              <a:rPr kumimoji="0" lang="en-GB" sz="2200" b="0" i="0" u="none" strike="noStrike" kern="1200" cap="none" spc="0" normalizeH="0" noProof="0" dirty="0" smtClean="0">
                <a:ln>
                  <a:noFill/>
                </a:ln>
                <a:solidFill>
                  <a:schemeClr val="bg1"/>
                </a:solidFill>
                <a:effectLst/>
                <a:uLnTx/>
                <a:uFillTx/>
                <a:latin typeface="+mn-lt"/>
                <a:ea typeface="+mn-ea"/>
                <a:cs typeface="+mn-cs"/>
              </a:rPr>
              <a:t> the DNA probe will not  be taken up and the X-ray film will not be unexposed.</a:t>
            </a:r>
            <a:endParaRPr kumimoji="0" lang="en-GB" sz="2200" b="0" i="0" u="none" strike="noStrike" kern="1200" cap="none" spc="0" normalizeH="0" baseline="0" noProof="0" dirty="0">
              <a:ln>
                <a:noFill/>
              </a:ln>
              <a:solidFill>
                <a:schemeClr val="bg1"/>
              </a:solidFill>
              <a:effectLst/>
              <a:uLnTx/>
              <a:uFillTx/>
              <a:latin typeface="+mn-lt"/>
              <a:ea typeface="+mn-ea"/>
              <a:cs typeface="+mn-cs"/>
            </a:endParaRPr>
          </a:p>
        </p:txBody>
      </p:sp>
      <p:sp>
        <p:nvSpPr>
          <p:cNvPr id="55" name="Rectangle 54"/>
          <p:cNvSpPr/>
          <p:nvPr/>
        </p:nvSpPr>
        <p:spPr>
          <a:xfrm>
            <a:off x="500034" y="785794"/>
            <a:ext cx="3214710" cy="1285884"/>
          </a:xfrm>
          <a:prstGeom prst="rect">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p:nvSpPr>
        <p:spPr>
          <a:xfrm>
            <a:off x="548612" y="822942"/>
            <a:ext cx="3143272"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72" name="Rectangle 71"/>
          <p:cNvSpPr/>
          <p:nvPr/>
        </p:nvSpPr>
        <p:spPr>
          <a:xfrm>
            <a:off x="688290" y="979466"/>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C</a:t>
            </a:r>
          </a:p>
        </p:txBody>
      </p:sp>
      <p:sp>
        <p:nvSpPr>
          <p:cNvPr id="73" name="Rectangle 72"/>
          <p:cNvSpPr/>
          <p:nvPr/>
        </p:nvSpPr>
        <p:spPr>
          <a:xfrm>
            <a:off x="1045480" y="979466"/>
            <a:ext cx="285752" cy="285752"/>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T</a:t>
            </a:r>
            <a:endParaRPr lang="en-GB" sz="2400" dirty="0">
              <a:solidFill>
                <a:schemeClr val="tx1"/>
              </a:solidFill>
            </a:endParaRPr>
          </a:p>
        </p:txBody>
      </p:sp>
      <p:sp>
        <p:nvSpPr>
          <p:cNvPr id="74" name="Rectangle 73"/>
          <p:cNvSpPr/>
          <p:nvPr/>
        </p:nvSpPr>
        <p:spPr>
          <a:xfrm>
            <a:off x="1416318" y="979466"/>
            <a:ext cx="285752" cy="285752"/>
          </a:xfrm>
          <a:prstGeom prst="rect">
            <a:avLst/>
          </a:prstGeom>
          <a:solidFill>
            <a:srgbClr val="CC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A</a:t>
            </a:r>
            <a:endParaRPr lang="en-GB" sz="2400" dirty="0">
              <a:solidFill>
                <a:schemeClr val="tx1"/>
              </a:solidFill>
            </a:endParaRPr>
          </a:p>
        </p:txBody>
      </p:sp>
      <p:sp>
        <p:nvSpPr>
          <p:cNvPr id="75" name="Rectangle 74"/>
          <p:cNvSpPr/>
          <p:nvPr/>
        </p:nvSpPr>
        <p:spPr>
          <a:xfrm>
            <a:off x="1773508" y="979466"/>
            <a:ext cx="285752" cy="28575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G</a:t>
            </a:r>
            <a:endParaRPr lang="en-GB" sz="2400" dirty="0">
              <a:solidFill>
                <a:schemeClr val="tx1"/>
              </a:solidFill>
            </a:endParaRPr>
          </a:p>
        </p:txBody>
      </p:sp>
      <p:sp>
        <p:nvSpPr>
          <p:cNvPr id="76" name="Rectangle 75"/>
          <p:cNvSpPr/>
          <p:nvPr/>
        </p:nvSpPr>
        <p:spPr>
          <a:xfrm>
            <a:off x="2157994" y="979466"/>
            <a:ext cx="285752" cy="28575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G</a:t>
            </a:r>
            <a:endParaRPr lang="en-GB" sz="2400" dirty="0">
              <a:solidFill>
                <a:schemeClr val="tx1"/>
              </a:solidFill>
            </a:endParaRPr>
          </a:p>
        </p:txBody>
      </p:sp>
      <p:sp>
        <p:nvSpPr>
          <p:cNvPr id="77" name="Rectangle 76"/>
          <p:cNvSpPr/>
          <p:nvPr/>
        </p:nvSpPr>
        <p:spPr>
          <a:xfrm>
            <a:off x="2545678" y="979466"/>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t>
            </a:r>
            <a:endParaRPr lang="en-GB" sz="2400" dirty="0">
              <a:solidFill>
                <a:schemeClr val="tx1"/>
              </a:solidFill>
            </a:endParaRPr>
          </a:p>
        </p:txBody>
      </p:sp>
      <p:sp>
        <p:nvSpPr>
          <p:cNvPr id="78" name="Rectangle 77"/>
          <p:cNvSpPr/>
          <p:nvPr/>
        </p:nvSpPr>
        <p:spPr>
          <a:xfrm>
            <a:off x="2902868" y="979466"/>
            <a:ext cx="285752" cy="285752"/>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T</a:t>
            </a:r>
            <a:endParaRPr lang="en-GB" sz="2400" dirty="0">
              <a:solidFill>
                <a:schemeClr val="tx1"/>
              </a:solidFill>
            </a:endParaRPr>
          </a:p>
        </p:txBody>
      </p:sp>
      <p:sp>
        <p:nvSpPr>
          <p:cNvPr id="79" name="Rectangle 78"/>
          <p:cNvSpPr/>
          <p:nvPr/>
        </p:nvSpPr>
        <p:spPr>
          <a:xfrm>
            <a:off x="3273706" y="979466"/>
            <a:ext cx="285752" cy="285752"/>
          </a:xfrm>
          <a:prstGeom prst="rect">
            <a:avLst/>
          </a:prstGeom>
          <a:solidFill>
            <a:srgbClr val="CC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A</a:t>
            </a:r>
            <a:endParaRPr lang="en-GB" sz="2400" dirty="0">
              <a:solidFill>
                <a:schemeClr val="tx1"/>
              </a:solidFill>
            </a:endParaRPr>
          </a:p>
        </p:txBody>
      </p:sp>
      <p:sp>
        <p:nvSpPr>
          <p:cNvPr id="80" name="Rectangle 79"/>
          <p:cNvSpPr/>
          <p:nvPr/>
        </p:nvSpPr>
        <p:spPr>
          <a:xfrm>
            <a:off x="1274422" y="1564618"/>
            <a:ext cx="1714512"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81" name="Rectangle 80"/>
          <p:cNvSpPr/>
          <p:nvPr/>
        </p:nvSpPr>
        <p:spPr>
          <a:xfrm>
            <a:off x="1427748" y="1265218"/>
            <a:ext cx="285752" cy="285752"/>
          </a:xfrm>
          <a:prstGeom prst="rect">
            <a:avLst/>
          </a:prstGeom>
          <a:solidFill>
            <a:srgbClr val="66FF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T</a:t>
            </a:r>
            <a:endParaRPr lang="en-GB" sz="2400" dirty="0">
              <a:solidFill>
                <a:schemeClr val="tx1"/>
              </a:solidFill>
            </a:endParaRPr>
          </a:p>
        </p:txBody>
      </p:sp>
      <p:sp>
        <p:nvSpPr>
          <p:cNvPr id="82" name="Rectangle 81"/>
          <p:cNvSpPr/>
          <p:nvPr/>
        </p:nvSpPr>
        <p:spPr>
          <a:xfrm>
            <a:off x="1784938" y="1265218"/>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t>
            </a:r>
            <a:endParaRPr lang="en-GB" sz="2400" dirty="0">
              <a:solidFill>
                <a:schemeClr val="tx1"/>
              </a:solidFill>
            </a:endParaRPr>
          </a:p>
        </p:txBody>
      </p:sp>
      <p:sp>
        <p:nvSpPr>
          <p:cNvPr id="83" name="Rectangle 82"/>
          <p:cNvSpPr/>
          <p:nvPr/>
        </p:nvSpPr>
        <p:spPr>
          <a:xfrm>
            <a:off x="2172622" y="1265218"/>
            <a:ext cx="285752" cy="285752"/>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C</a:t>
            </a:r>
            <a:endParaRPr lang="en-GB" sz="2400" dirty="0">
              <a:solidFill>
                <a:schemeClr val="tx1"/>
              </a:solidFill>
            </a:endParaRPr>
          </a:p>
        </p:txBody>
      </p:sp>
      <p:sp>
        <p:nvSpPr>
          <p:cNvPr id="84" name="Rectangle 83"/>
          <p:cNvSpPr/>
          <p:nvPr/>
        </p:nvSpPr>
        <p:spPr>
          <a:xfrm>
            <a:off x="2557108" y="1265218"/>
            <a:ext cx="285752" cy="28575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G</a:t>
            </a:r>
            <a:endParaRPr lang="en-GB" sz="2400" dirty="0">
              <a:solidFill>
                <a:schemeClr val="tx1"/>
              </a:solidFill>
            </a:endParaRPr>
          </a:p>
        </p:txBody>
      </p:sp>
      <p:sp>
        <p:nvSpPr>
          <p:cNvPr id="85" name="Oval 84"/>
          <p:cNvSpPr/>
          <p:nvPr/>
        </p:nvSpPr>
        <p:spPr>
          <a:xfrm>
            <a:off x="1131546" y="1050904"/>
            <a:ext cx="2000264" cy="1000132"/>
          </a:xfrm>
          <a:prstGeom prst="ellipse">
            <a:avLst/>
          </a:prstGeom>
          <a:solidFill>
            <a:srgbClr val="FFFF00">
              <a:alpha val="51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Rectangle 100"/>
          <p:cNvSpPr/>
          <p:nvPr/>
        </p:nvSpPr>
        <p:spPr>
          <a:xfrm>
            <a:off x="500034" y="2928934"/>
            <a:ext cx="3214710" cy="1285884"/>
          </a:xfrm>
          <a:prstGeom prst="rect">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Oval 101"/>
          <p:cNvSpPr/>
          <p:nvPr/>
        </p:nvSpPr>
        <p:spPr>
          <a:xfrm>
            <a:off x="1131546" y="3071810"/>
            <a:ext cx="2000264" cy="1000132"/>
          </a:xfrm>
          <a:prstGeom prst="ellipse">
            <a:avLst/>
          </a:prstGeom>
          <a:solidFill>
            <a:schemeClr val="tx1">
              <a:lumMod val="85000"/>
              <a:lumOff val="15000"/>
              <a:alpha val="51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Rectangle 102"/>
          <p:cNvSpPr/>
          <p:nvPr/>
        </p:nvSpPr>
        <p:spPr>
          <a:xfrm>
            <a:off x="500034" y="5072074"/>
            <a:ext cx="3214710" cy="1285884"/>
          </a:xfrm>
          <a:prstGeom prst="rect">
            <a:avLst/>
          </a:prstGeom>
          <a:solidFill>
            <a:schemeClr val="bg1">
              <a:lumMod val="6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86066"/>
            <a:ext cx="8229600" cy="1143000"/>
          </a:xfrm>
        </p:spPr>
        <p:txBody>
          <a:bodyPr>
            <a:normAutofit fontScale="90000"/>
          </a:bodyPr>
          <a:lstStyle/>
          <a:p>
            <a:r>
              <a:rPr lang="en-GB" dirty="0" smtClean="0"/>
              <a:t> Question 1: </a:t>
            </a:r>
            <a:r>
              <a:rPr lang="en-GB" dirty="0" smtClean="0"/>
              <a:t>P</a:t>
            </a:r>
            <a:r>
              <a:rPr lang="en-GB" dirty="0" smtClean="0"/>
              <a:t>roduce a flow chart of the steps of genetic screening from memory.</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t>Screening for several genetic disorders</a:t>
            </a:r>
            <a:endParaRPr lang="en-GB" dirty="0"/>
          </a:p>
        </p:txBody>
      </p:sp>
      <p:sp>
        <p:nvSpPr>
          <p:cNvPr id="3" name="Content Placeholder 2"/>
          <p:cNvSpPr>
            <a:spLocks noGrp="1"/>
          </p:cNvSpPr>
          <p:nvPr>
            <p:ph idx="1"/>
          </p:nvPr>
        </p:nvSpPr>
        <p:spPr/>
        <p:txBody>
          <a:bodyPr/>
          <a:lstStyle/>
          <a:p>
            <a:r>
              <a:rPr lang="en-GB" dirty="0" smtClean="0"/>
              <a:t>Many different genetic disorders can be tested for simultaneously by:</a:t>
            </a:r>
          </a:p>
          <a:p>
            <a:pPr lvl="1"/>
            <a:r>
              <a:rPr lang="en-GB" dirty="0" smtClean="0"/>
              <a:t>Fix hundreds of different DNA probes in a pattern on a glass slide.</a:t>
            </a:r>
          </a:p>
          <a:p>
            <a:pPr lvl="1"/>
            <a:r>
              <a:rPr lang="en-GB" dirty="0" smtClean="0"/>
              <a:t>Add a sample of DNA to the pattern.</a:t>
            </a:r>
          </a:p>
          <a:p>
            <a:pPr lvl="1"/>
            <a:r>
              <a:rPr lang="en-GB" dirty="0" smtClean="0"/>
              <a:t>Any complementary DNA base sequences in the donor DNA will bind to one or more probes.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1130</Words>
  <Application>Microsoft Office PowerPoint</Application>
  <PresentationFormat>On-screen Show (4:3)</PresentationFormat>
  <Paragraphs>119</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16.7 Screening for clinically important genes</vt:lpstr>
      <vt:lpstr>Lesson objectives</vt:lpstr>
      <vt:lpstr>Success Criteria</vt:lpstr>
      <vt:lpstr>Genetic Screening</vt:lpstr>
      <vt:lpstr>Genetic Screening </vt:lpstr>
      <vt:lpstr>Slide 6</vt:lpstr>
      <vt:lpstr>Slide 7</vt:lpstr>
      <vt:lpstr> Question 1: Produce a flow chart of the steps of genetic screening from memory.</vt:lpstr>
      <vt:lpstr>Screening for several genetic disorders</vt:lpstr>
      <vt:lpstr>Using screening to test for cancer</vt:lpstr>
      <vt:lpstr>Slide 11</vt:lpstr>
      <vt:lpstr>Question 2: Genetic screening shows that a person has one mutant allele of the tumour supressor gene. (a) What is the role of the tumour supressor gene? (1 mark) (b) How might the person use the information revealed by genetic screening?  (2 marks)</vt:lpstr>
      <vt:lpstr>Genetic Counselling</vt:lpstr>
      <vt:lpstr>Plenary</vt:lpstr>
      <vt:lpstr>Homework</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16.7 Screening for clinically important genes</dc:title>
  <dc:creator> </dc:creator>
  <cp:lastModifiedBy> </cp:lastModifiedBy>
  <cp:revision>23</cp:revision>
  <dcterms:created xsi:type="dcterms:W3CDTF">2010-05-23T20:15:14Z</dcterms:created>
  <dcterms:modified xsi:type="dcterms:W3CDTF">2010-05-23T23:54:41Z</dcterms:modified>
</cp:coreProperties>
</file>