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CC23-6778-41D8-A653-A1A4041EA7AA}" type="datetimeFigureOut">
              <a:rPr lang="en-US" smtClean="0"/>
              <a:pPr/>
              <a:t>4/14/2010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F5EB-BC82-4251-8C8C-699D555C1C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CC23-6778-41D8-A653-A1A4041EA7AA}" type="datetimeFigureOut">
              <a:rPr lang="en-US" smtClean="0"/>
              <a:pPr/>
              <a:t>4/14/2010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F5EB-BC82-4251-8C8C-699D555C1C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CC23-6778-41D8-A653-A1A4041EA7AA}" type="datetimeFigureOut">
              <a:rPr lang="en-US" smtClean="0"/>
              <a:pPr/>
              <a:t>4/14/2010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F5EB-BC82-4251-8C8C-699D555C1C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CC23-6778-41D8-A653-A1A4041EA7AA}" type="datetimeFigureOut">
              <a:rPr lang="en-US" smtClean="0"/>
              <a:pPr/>
              <a:t>4/14/2010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F5EB-BC82-4251-8C8C-699D555C1C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CC23-6778-41D8-A653-A1A4041EA7AA}" type="datetimeFigureOut">
              <a:rPr lang="en-US" smtClean="0"/>
              <a:pPr/>
              <a:t>4/14/2010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F5EB-BC82-4251-8C8C-699D555C1C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CC23-6778-41D8-A653-A1A4041EA7AA}" type="datetimeFigureOut">
              <a:rPr lang="en-US" smtClean="0"/>
              <a:pPr/>
              <a:t>4/14/2010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F5EB-BC82-4251-8C8C-699D555C1C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CC23-6778-41D8-A653-A1A4041EA7AA}" type="datetimeFigureOut">
              <a:rPr lang="en-US" smtClean="0"/>
              <a:pPr/>
              <a:t>4/14/2010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F5EB-BC82-4251-8C8C-699D555C1C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CC23-6778-41D8-A653-A1A4041EA7AA}" type="datetimeFigureOut">
              <a:rPr lang="en-US" smtClean="0"/>
              <a:pPr/>
              <a:t>4/14/2010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F5EB-BC82-4251-8C8C-699D555C1C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CC23-6778-41D8-A653-A1A4041EA7AA}" type="datetimeFigureOut">
              <a:rPr lang="en-US" smtClean="0"/>
              <a:pPr/>
              <a:t>4/14/2010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F5EB-BC82-4251-8C8C-699D555C1C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CC23-6778-41D8-A653-A1A4041EA7AA}" type="datetimeFigureOut">
              <a:rPr lang="en-US" smtClean="0"/>
              <a:pPr/>
              <a:t>4/14/2010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F5EB-BC82-4251-8C8C-699D555C1C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CC23-6778-41D8-A653-A1A4041EA7AA}" type="datetimeFigureOut">
              <a:rPr lang="en-US" smtClean="0"/>
              <a:pPr/>
              <a:t>4/14/2010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ABF5EB-BC82-4251-8C8C-699D555C1C3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FDCC23-6778-41D8-A653-A1A4041EA7AA}" type="datetimeFigureOut">
              <a:rPr lang="en-US" smtClean="0"/>
              <a:pPr/>
              <a:t>4/14/2010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ABF5EB-BC82-4251-8C8C-699D555C1C33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9600" dirty="0" smtClean="0"/>
              <a:t>Biodiversity</a:t>
            </a:r>
            <a:endParaRPr lang="en-GB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/>
              <a:t>17.1 Species diversity</a:t>
            </a:r>
            <a:endParaRPr lang="en-GB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4786322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Need calculators </a:t>
            </a:r>
            <a:r>
              <a:rPr lang="en-GB" sz="3200" dirty="0" smtClean="0">
                <a:sym typeface="Wingdings" pitchFamily="2" charset="2"/>
              </a:rPr>
              <a:t>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>
            <a:normAutofit/>
          </a:bodyPr>
          <a:lstStyle/>
          <a:p>
            <a:r>
              <a:rPr lang="en-GB" dirty="0" smtClean="0"/>
              <a:t>Biodiversity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817748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Biodiversity reflects how well an ecosystem functions.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The higher the species diversity the more stable the ecosystem and the less it is affected by climate change.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E.g. A community with a high species diversity is more likely to have at least one species able to tolerate a change in climate conditions (drought) 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GB" dirty="0" smtClean="0"/>
              <a:t>Biodiversity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In extreme environments the species diversity is normally low as only a few species will have the necessary adaptations to survive.</a:t>
            </a:r>
          </a:p>
          <a:p>
            <a:r>
              <a:rPr lang="en-GB" dirty="0" smtClean="0"/>
              <a:t>Here to ecosystem is unstable and dominated by climatic factors rather than by the organisms within the community.</a:t>
            </a:r>
          </a:p>
          <a:p>
            <a:pPr>
              <a:buNone/>
            </a:pPr>
            <a:endParaRPr lang="en-GB" dirty="0" smtClean="0"/>
          </a:p>
        </p:txBody>
      </p:sp>
      <p:pic>
        <p:nvPicPr>
          <p:cNvPr id="23554" name="Picture 2" descr="http://hsus.typepad.com/photos/uncategorized/2007/05/22/475x317_polar_bear_and_cub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643314"/>
            <a:ext cx="4524375" cy="3019425"/>
          </a:xfrm>
          <a:prstGeom prst="rect">
            <a:avLst/>
          </a:prstGeom>
          <a:noFill/>
        </p:spPr>
      </p:pic>
      <p:pic>
        <p:nvPicPr>
          <p:cNvPr id="23556" name="Picture 4" descr="http://weathersavvy.com/desert2_OP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857628"/>
            <a:ext cx="385979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Biodiversity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In less harsh environments the species diversity is normally high.</a:t>
            </a:r>
          </a:p>
          <a:p>
            <a:r>
              <a:rPr lang="en-GB" dirty="0" smtClean="0"/>
              <a:t>Here the ecosystem is stable and dominated by living organisms rather than the climate.</a:t>
            </a:r>
          </a:p>
          <a:p>
            <a:endParaRPr lang="en-GB" dirty="0"/>
          </a:p>
        </p:txBody>
      </p:sp>
      <p:pic>
        <p:nvPicPr>
          <p:cNvPr id="25602" name="Picture 2" descr="http://www.stacey.peak-media.co.uk/Year8/8-7Brazil/8-7Brazil-futures/rainfore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786190"/>
            <a:ext cx="4010025" cy="2809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/>
              <a:t>Students should be able to understand the following:</a:t>
            </a:r>
          </a:p>
          <a:p>
            <a:r>
              <a:rPr lang="en-GB" dirty="0" smtClean="0"/>
              <a:t>Diversity may relate to the number of species present in a community. </a:t>
            </a:r>
          </a:p>
          <a:p>
            <a:r>
              <a:rPr lang="en-GB" dirty="0" smtClean="0"/>
              <a:t>An index of diversity describes the relationship between the number of species and the number of individuals in a community.</a:t>
            </a:r>
          </a:p>
          <a:p>
            <a:r>
              <a:rPr lang="en-GB" dirty="0" smtClean="0"/>
              <a:t>Calculation of an index of diversity from the formula</a:t>
            </a:r>
          </a:p>
          <a:p>
            <a:pPr>
              <a:buNone/>
            </a:pP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				d =   </a:t>
            </a:r>
            <a:r>
              <a:rPr lang="en-GB" u="sng" dirty="0" smtClean="0"/>
              <a:t>N  (N – 1)</a:t>
            </a:r>
          </a:p>
          <a:p>
            <a:pPr>
              <a:buNone/>
            </a:pPr>
            <a:r>
              <a:rPr lang="en-GB" dirty="0" smtClean="0"/>
              <a:t>      			        Σ n (n – 1)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where N = total number of organisms of all species</a:t>
            </a:r>
          </a:p>
          <a:p>
            <a:pPr>
              <a:buNone/>
            </a:pPr>
            <a:r>
              <a:rPr lang="en-GB" dirty="0" smtClean="0"/>
              <a:t>and     n = total number of organisms of each species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Candidates should be able to</a:t>
            </a:r>
          </a:p>
          <a:p>
            <a:r>
              <a:rPr lang="en-GB" dirty="0" smtClean="0"/>
              <a:t>calculate the index of diversity from suitable data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/>
              <a:t>Students should be able to understand the following:</a:t>
            </a:r>
          </a:p>
          <a:p>
            <a:r>
              <a:rPr lang="en-GB" dirty="0" smtClean="0"/>
              <a:t>Diversity may relate to the number of species present in a community. </a:t>
            </a:r>
          </a:p>
          <a:p>
            <a:r>
              <a:rPr lang="en-GB" dirty="0" smtClean="0"/>
              <a:t>An index of diversity describes the relationship between the number of species and the number of individuals in a community.</a:t>
            </a:r>
          </a:p>
          <a:p>
            <a:r>
              <a:rPr lang="en-GB" dirty="0" smtClean="0"/>
              <a:t>Calculation of an index of diversity from the formula</a:t>
            </a:r>
          </a:p>
          <a:p>
            <a:pPr>
              <a:buNone/>
            </a:pP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				d =   </a:t>
            </a:r>
            <a:r>
              <a:rPr lang="en-GB" u="sng" dirty="0" smtClean="0"/>
              <a:t>N  (N – 1)</a:t>
            </a:r>
          </a:p>
          <a:p>
            <a:pPr>
              <a:buNone/>
            </a:pPr>
            <a:r>
              <a:rPr lang="en-GB" dirty="0" smtClean="0"/>
              <a:t>      			        Σ n (n – 1)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where N = total number of organisms of all species</a:t>
            </a:r>
          </a:p>
          <a:p>
            <a:pPr>
              <a:buNone/>
            </a:pPr>
            <a:r>
              <a:rPr lang="en-GB" dirty="0" smtClean="0"/>
              <a:t>and     n = total number of organisms of each species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Candidates should be able to</a:t>
            </a:r>
          </a:p>
          <a:p>
            <a:r>
              <a:rPr lang="en-GB" dirty="0" smtClean="0"/>
              <a:t>calculate the index of diversity from suitable data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GB" dirty="0" smtClean="0"/>
              <a:t>Definitions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Biodiversity – the general term used to describe variety in the living world. It has 3 components:</a:t>
            </a:r>
          </a:p>
          <a:p>
            <a:endParaRPr lang="en-GB" sz="800" dirty="0" smtClean="0"/>
          </a:p>
          <a:p>
            <a:r>
              <a:rPr lang="en-GB" b="1" dirty="0" smtClean="0"/>
              <a:t>Species diversity </a:t>
            </a:r>
            <a:r>
              <a:rPr lang="en-GB" dirty="0" smtClean="0"/>
              <a:t>– the number of</a:t>
            </a:r>
            <a:r>
              <a:rPr lang="en-GB" dirty="0" smtClean="0">
                <a:solidFill>
                  <a:srgbClr val="FF0000"/>
                </a:solidFill>
              </a:rPr>
              <a:t> different </a:t>
            </a:r>
            <a:r>
              <a:rPr lang="en-GB" dirty="0" smtClean="0"/>
              <a:t>species and the </a:t>
            </a:r>
            <a:r>
              <a:rPr lang="en-GB" dirty="0" smtClean="0">
                <a:solidFill>
                  <a:srgbClr val="FF0000"/>
                </a:solidFill>
              </a:rPr>
              <a:t>abundance</a:t>
            </a:r>
            <a:r>
              <a:rPr lang="en-GB" dirty="0" smtClean="0"/>
              <a:t> of each species within a community.</a:t>
            </a:r>
          </a:p>
          <a:p>
            <a:endParaRPr lang="en-GB" sz="800" dirty="0" smtClean="0"/>
          </a:p>
          <a:p>
            <a:r>
              <a:rPr lang="en-GB" b="1" dirty="0" smtClean="0"/>
              <a:t>Genetic diversity </a:t>
            </a:r>
            <a:r>
              <a:rPr lang="en-GB" dirty="0" smtClean="0"/>
              <a:t>– the </a:t>
            </a:r>
            <a:r>
              <a:rPr lang="en-GB" dirty="0" smtClean="0">
                <a:solidFill>
                  <a:srgbClr val="FF0000"/>
                </a:solidFill>
              </a:rPr>
              <a:t>variety of genes </a:t>
            </a:r>
            <a:r>
              <a:rPr lang="en-GB" dirty="0" smtClean="0"/>
              <a:t>possessed by individuals that make up any one species.</a:t>
            </a:r>
          </a:p>
          <a:p>
            <a:endParaRPr lang="en-GB" sz="800" dirty="0" smtClean="0"/>
          </a:p>
          <a:p>
            <a:r>
              <a:rPr lang="en-GB" b="1" dirty="0" smtClean="0"/>
              <a:t>Ecosystem diversity </a:t>
            </a:r>
            <a:r>
              <a:rPr lang="en-GB" dirty="0" smtClean="0"/>
              <a:t>– the range of different </a:t>
            </a:r>
            <a:r>
              <a:rPr lang="en-GB" dirty="0" smtClean="0">
                <a:solidFill>
                  <a:srgbClr val="FF0000"/>
                </a:solidFill>
              </a:rPr>
              <a:t>habitats</a:t>
            </a:r>
            <a:r>
              <a:rPr lang="en-GB" dirty="0" smtClean="0"/>
              <a:t> within a particular area.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Species diversity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higher the species diversity of plants and trees in an </a:t>
            </a:r>
            <a:r>
              <a:rPr lang="en-GB" dirty="0" smtClean="0"/>
              <a:t>area, </a:t>
            </a:r>
            <a:r>
              <a:rPr lang="en-GB" dirty="0" smtClean="0"/>
              <a:t>the higher the species diversity of insects , animals and birds.  Why?</a:t>
            </a:r>
          </a:p>
          <a:p>
            <a:r>
              <a:rPr lang="en-GB" dirty="0" smtClean="0"/>
              <a:t>This is because there are more habitats and a larger more varied food source.</a:t>
            </a:r>
          </a:p>
          <a:p>
            <a:endParaRPr lang="en-GB" dirty="0" smtClean="0"/>
          </a:p>
          <a:p>
            <a:r>
              <a:rPr lang="en-GB" dirty="0" smtClean="0"/>
              <a:t>Species diversity can be measured using the </a:t>
            </a:r>
            <a:r>
              <a:rPr lang="en-GB" b="1" u="sng" dirty="0" smtClean="0">
                <a:solidFill>
                  <a:srgbClr val="FF0000"/>
                </a:solidFill>
              </a:rPr>
              <a:t>‘index </a:t>
            </a:r>
            <a:r>
              <a:rPr lang="en-GB" b="1" u="sng" dirty="0" smtClean="0">
                <a:solidFill>
                  <a:srgbClr val="FF0000"/>
                </a:solidFill>
              </a:rPr>
              <a:t>of </a:t>
            </a:r>
            <a:r>
              <a:rPr lang="en-GB" b="1" u="sng" dirty="0" smtClean="0">
                <a:solidFill>
                  <a:srgbClr val="FF0000"/>
                </a:solidFill>
              </a:rPr>
              <a:t>diversity’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– it takes into account different population sizes.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n-GB" dirty="0" smtClean="0"/>
              <a:t>Index of diversity (d)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85918" y="1571612"/>
            <a:ext cx="421484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d =  </a:t>
            </a:r>
            <a:r>
              <a:rPr lang="en-GB" sz="4000" u="sng" dirty="0" smtClean="0">
                <a:latin typeface="Comic Sans MS" pitchFamily="66" charset="0"/>
              </a:rPr>
              <a:t>N ( N – 1 )</a:t>
            </a:r>
          </a:p>
          <a:p>
            <a:r>
              <a:rPr lang="en-GB" sz="4000" dirty="0">
                <a:latin typeface="Comic Sans MS" pitchFamily="66" charset="0"/>
              </a:rPr>
              <a:t>	</a:t>
            </a:r>
            <a:r>
              <a:rPr lang="en-GB" sz="6600" dirty="0">
                <a:latin typeface="Symbol" pitchFamily="18" charset="2"/>
                <a:sym typeface="Symbol"/>
              </a:rPr>
              <a:t></a:t>
            </a:r>
            <a:r>
              <a:rPr lang="en-GB" sz="4000" dirty="0" smtClean="0">
                <a:latin typeface="Comic Sans MS" pitchFamily="66" charset="0"/>
              </a:rPr>
              <a:t>n ( n – 1 )</a:t>
            </a:r>
            <a:endParaRPr lang="en-GB" sz="4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3714752"/>
            <a:ext cx="71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N = total number of organisms of all species</a:t>
            </a:r>
          </a:p>
          <a:p>
            <a:r>
              <a:rPr lang="en-GB" sz="2800" dirty="0"/>
              <a:t>n</a:t>
            </a:r>
            <a:r>
              <a:rPr lang="en-GB" sz="2800" dirty="0" smtClean="0"/>
              <a:t> = total number of one species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5286388"/>
            <a:ext cx="7786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higher the number  the more diverse the area is.</a:t>
            </a:r>
          </a:p>
          <a:p>
            <a:r>
              <a:rPr lang="en-GB" sz="2400" dirty="0" smtClean="0"/>
              <a:t>If all the individuals are of the same species (i.e. no diversity) the index is 1.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GB" dirty="0" smtClean="0"/>
              <a:t>Index of diversity (d)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29198"/>
            <a:ext cx="8229600" cy="1395402"/>
          </a:xfrm>
        </p:spPr>
        <p:txBody>
          <a:bodyPr/>
          <a:lstStyle/>
          <a:p>
            <a:r>
              <a:rPr lang="en-GB" dirty="0" smtClean="0"/>
              <a:t>If we want to calculate the index of diversity for two habitats we must first calculate the  n( n – 1 ) for each species in each habitat.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8" y="1214422"/>
          <a:ext cx="7358114" cy="3643338"/>
        </p:xfrm>
        <a:graphic>
          <a:graphicData uri="http://schemas.openxmlformats.org/drawingml/2006/table">
            <a:tbl>
              <a:tblPr/>
              <a:tblGrid>
                <a:gridCol w="2605349"/>
                <a:gridCol w="2442514"/>
                <a:gridCol w="2310251"/>
              </a:tblGrid>
              <a:tr h="6210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Species found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Numbers found in habitat 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Numbers found in habitat 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9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9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9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9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9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 of species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of individuals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43702" y="214290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mic Sans MS" pitchFamily="66" charset="0"/>
              </a:rPr>
              <a:t>d =  </a:t>
            </a:r>
            <a:r>
              <a:rPr lang="en-GB" sz="2000" b="1" u="sng" dirty="0" smtClean="0">
                <a:latin typeface="Comic Sans MS" pitchFamily="66" charset="0"/>
              </a:rPr>
              <a:t>N( N – 1 )</a:t>
            </a:r>
          </a:p>
          <a:p>
            <a:r>
              <a:rPr lang="en-GB" sz="2000" b="1" dirty="0">
                <a:latin typeface="Comic Sans MS" pitchFamily="66" charset="0"/>
                <a:sym typeface="Symbol"/>
              </a:rPr>
              <a:t> </a:t>
            </a:r>
            <a:r>
              <a:rPr lang="en-GB" sz="2000" b="1" dirty="0" smtClean="0">
                <a:latin typeface="Comic Sans MS" pitchFamily="66" charset="0"/>
                <a:sym typeface="Symbol"/>
              </a:rPr>
              <a:t>     </a:t>
            </a:r>
            <a:r>
              <a:rPr lang="en-GB" sz="2000" b="1" dirty="0" smtClean="0">
                <a:latin typeface="Symbol" pitchFamily="18" charset="2"/>
                <a:sym typeface="Symbol"/>
              </a:rPr>
              <a:t></a:t>
            </a:r>
            <a:r>
              <a:rPr lang="en-GB" sz="2000" b="1" dirty="0" smtClean="0">
                <a:latin typeface="Comic Sans MS" pitchFamily="66" charset="0"/>
              </a:rPr>
              <a:t>n( n – 1 )</a:t>
            </a:r>
            <a:endParaRPr lang="en-GB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/>
          </a:bodyPr>
          <a:lstStyle/>
          <a:p>
            <a:r>
              <a:rPr lang="en-GB" dirty="0" smtClean="0"/>
              <a:t>Index of diversity (d)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48" y="928670"/>
          <a:ext cx="7786742" cy="2832333"/>
        </p:xfrm>
        <a:graphic>
          <a:graphicData uri="http://schemas.openxmlformats.org/drawingml/2006/table">
            <a:tbl>
              <a:tblPr/>
              <a:tblGrid>
                <a:gridCol w="1361613"/>
                <a:gridCol w="1781659"/>
                <a:gridCol w="1285884"/>
                <a:gridCol w="1785950"/>
                <a:gridCol w="1571636"/>
              </a:tblGrid>
              <a:tr h="36886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Species found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Numbers found in habitat 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n(n-1)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Numbers found in habitat 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n(n-1)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6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10(9) = 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3(2) =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6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10(9) = 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5(4)  = 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6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10(9) = 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2(1) =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6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10(9) = 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36(35) = 1260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6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10(9) = 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4(3) = 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6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S</a:t>
                      </a: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n(n-1)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S</a:t>
                      </a: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n(n-1)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82" y="3929066"/>
            <a:ext cx="84296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We can now calculate the species diversity for each habitat:</a:t>
            </a:r>
          </a:p>
          <a:p>
            <a:endParaRPr lang="en-GB" sz="2000" dirty="0" smtClean="0"/>
          </a:p>
          <a:p>
            <a:r>
              <a:rPr lang="en-GB" sz="2000" dirty="0" smtClean="0">
                <a:latin typeface="Comic Sans MS" pitchFamily="66" charset="0"/>
              </a:rPr>
              <a:t>Habitat X </a:t>
            </a:r>
            <a:r>
              <a:rPr lang="en-GB" sz="2000" dirty="0" smtClean="0"/>
              <a:t>	</a:t>
            </a:r>
            <a:r>
              <a:rPr lang="en-GB" sz="2000" dirty="0" smtClean="0">
                <a:latin typeface="Comic Sans MS" pitchFamily="66" charset="0"/>
              </a:rPr>
              <a:t>d = </a:t>
            </a:r>
            <a:r>
              <a:rPr lang="en-GB" sz="2000" u="sng" dirty="0" smtClean="0">
                <a:latin typeface="Comic Sans MS" pitchFamily="66" charset="0"/>
              </a:rPr>
              <a:t>50(49)</a:t>
            </a:r>
            <a:r>
              <a:rPr lang="en-GB" sz="2000" dirty="0" smtClean="0">
                <a:latin typeface="Comic Sans MS" pitchFamily="66" charset="0"/>
              </a:rPr>
              <a:t>   =   </a:t>
            </a:r>
            <a:r>
              <a:rPr lang="en-GB" sz="2000" u="sng" dirty="0" smtClean="0">
                <a:latin typeface="Comic Sans MS" pitchFamily="66" charset="0"/>
              </a:rPr>
              <a:t>2450</a:t>
            </a:r>
            <a:r>
              <a:rPr lang="en-GB" sz="2000" dirty="0" smtClean="0">
                <a:latin typeface="Comic Sans MS" pitchFamily="66" charset="0"/>
              </a:rPr>
              <a:t>   =   5.44</a:t>
            </a:r>
          </a:p>
          <a:p>
            <a:r>
              <a:rPr lang="en-GB" sz="2000" dirty="0" smtClean="0">
                <a:latin typeface="Comic Sans MS" pitchFamily="66" charset="0"/>
              </a:rPr>
              <a:t>		       450            450</a:t>
            </a:r>
          </a:p>
          <a:p>
            <a:endParaRPr lang="en-GB" sz="2000" dirty="0" smtClean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Habitat Y	d = </a:t>
            </a:r>
            <a:r>
              <a:rPr lang="en-GB" sz="2000" u="sng" dirty="0" smtClean="0">
                <a:latin typeface="Comic Sans MS" pitchFamily="66" charset="0"/>
              </a:rPr>
              <a:t>50(49)</a:t>
            </a:r>
            <a:r>
              <a:rPr lang="en-GB" sz="2000" dirty="0" smtClean="0">
                <a:latin typeface="Comic Sans MS" pitchFamily="66" charset="0"/>
              </a:rPr>
              <a:t>   =   </a:t>
            </a:r>
            <a:r>
              <a:rPr lang="en-GB" sz="2000" u="sng" dirty="0" smtClean="0">
                <a:latin typeface="Comic Sans MS" pitchFamily="66" charset="0"/>
              </a:rPr>
              <a:t>2450</a:t>
            </a:r>
            <a:r>
              <a:rPr lang="en-GB" sz="2000" dirty="0" smtClean="0">
                <a:latin typeface="Comic Sans MS" pitchFamily="66" charset="0"/>
              </a:rPr>
              <a:t>   =   1.88</a:t>
            </a:r>
          </a:p>
          <a:p>
            <a:r>
              <a:rPr lang="en-GB" sz="2000" dirty="0" smtClean="0">
                <a:latin typeface="Comic Sans MS" pitchFamily="66" charset="0"/>
              </a:rPr>
              <a:t>		       1300 	1300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7984" y="142852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mic Sans MS" pitchFamily="66" charset="0"/>
              </a:rPr>
              <a:t>d =  </a:t>
            </a:r>
            <a:r>
              <a:rPr lang="en-GB" sz="2000" b="1" u="sng" dirty="0" smtClean="0">
                <a:latin typeface="Comic Sans MS" pitchFamily="66" charset="0"/>
              </a:rPr>
              <a:t>N( N – 1 )</a:t>
            </a:r>
          </a:p>
          <a:p>
            <a:r>
              <a:rPr lang="en-GB" sz="2000" b="1" dirty="0">
                <a:latin typeface="Comic Sans MS" pitchFamily="66" charset="0"/>
                <a:sym typeface="Symbol"/>
              </a:rPr>
              <a:t> </a:t>
            </a:r>
            <a:r>
              <a:rPr lang="en-GB" sz="2000" b="1" dirty="0" smtClean="0">
                <a:latin typeface="Comic Sans MS" pitchFamily="66" charset="0"/>
                <a:sym typeface="Symbol"/>
              </a:rPr>
              <a:t>     </a:t>
            </a:r>
            <a:r>
              <a:rPr lang="en-GB" sz="2000" b="1" dirty="0" smtClean="0">
                <a:latin typeface="Symbol" pitchFamily="18" charset="2"/>
                <a:sym typeface="Symbol"/>
              </a:rPr>
              <a:t></a:t>
            </a:r>
            <a:r>
              <a:rPr lang="en-GB" sz="2000" b="1" dirty="0" smtClean="0">
                <a:latin typeface="Comic Sans MS" pitchFamily="66" charset="0"/>
              </a:rPr>
              <a:t>n( n – 1 )</a:t>
            </a:r>
            <a:endParaRPr lang="en-GB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en-GB" dirty="0" smtClean="0"/>
              <a:t>Index of diversity (d) -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P227 Answer the summary questions</a:t>
            </a:r>
          </a:p>
          <a:p>
            <a:pPr marL="514350" indent="-514350">
              <a:buAutoNum type="arabicPeriod"/>
            </a:pPr>
            <a:r>
              <a:rPr lang="en-GB" sz="2000" dirty="0" smtClean="0"/>
              <a:t>What is meant by species diversity?</a:t>
            </a:r>
          </a:p>
          <a:p>
            <a:pPr marL="514350" indent="-514350">
              <a:buAutoNum type="arabicPeriod"/>
            </a:pPr>
            <a:r>
              <a:rPr lang="en-GB" sz="2000" dirty="0" smtClean="0"/>
              <a:t>Calculate the index of diversity, show your working.</a:t>
            </a:r>
          </a:p>
          <a:p>
            <a:pPr marL="514350" indent="-514350">
              <a:buAutoNum type="arabicPeriod"/>
            </a:pPr>
            <a:endParaRPr lang="en-GB" sz="2000" dirty="0" smtClean="0"/>
          </a:p>
          <a:p>
            <a:pPr marL="514350" indent="-514350">
              <a:buAutoNum type="arabicPeriod"/>
            </a:pPr>
            <a:endParaRPr lang="en-GB" sz="2000" dirty="0" smtClean="0"/>
          </a:p>
          <a:p>
            <a:pPr marL="514350" indent="-514350">
              <a:buAutoNum type="arabicPeriod"/>
            </a:pPr>
            <a:endParaRPr lang="en-GB" sz="2000" dirty="0" smtClean="0"/>
          </a:p>
          <a:p>
            <a:pPr marL="514350" indent="-514350">
              <a:buAutoNum type="arabicPeriod"/>
            </a:pPr>
            <a:endParaRPr lang="en-GB" sz="2000" dirty="0" smtClean="0"/>
          </a:p>
          <a:p>
            <a:pPr marL="514350" indent="-514350">
              <a:buAutoNum type="arabicPeriod"/>
            </a:pPr>
            <a:endParaRPr lang="en-GB" sz="2000" dirty="0" smtClean="0"/>
          </a:p>
          <a:p>
            <a:pPr marL="514350" indent="-514350">
              <a:buAutoNum type="arabicPeriod"/>
            </a:pPr>
            <a:endParaRPr lang="en-GB" sz="2000" dirty="0" smtClean="0"/>
          </a:p>
          <a:p>
            <a:pPr marL="514350" indent="-514350">
              <a:buAutoNum type="arabicPeriod"/>
            </a:pPr>
            <a:endParaRPr lang="en-GB" sz="2000" dirty="0" smtClean="0"/>
          </a:p>
          <a:p>
            <a:pPr marL="514350" indent="-514350">
              <a:buAutoNum type="arabicPeriod"/>
            </a:pPr>
            <a:endParaRPr lang="en-GB" sz="2000" dirty="0" smtClean="0"/>
          </a:p>
          <a:p>
            <a:pPr marL="514350" indent="-514350">
              <a:buAutoNum type="arabicPeriod"/>
            </a:pPr>
            <a:endParaRPr lang="en-GB" sz="2000" dirty="0" smtClean="0"/>
          </a:p>
          <a:p>
            <a:pPr marL="514350" indent="-514350">
              <a:buAutoNum type="arabicPeriod"/>
            </a:pPr>
            <a:r>
              <a:rPr lang="en-GB" sz="2000" dirty="0" smtClean="0"/>
              <a:t>Explain why it is more useful to calculate a species diversity index than just record the number of species present.</a:t>
            </a:r>
          </a:p>
          <a:p>
            <a:pPr marL="514350" indent="-514350">
              <a:buAutoNum type="arabicPeriod"/>
            </a:pPr>
            <a:endParaRPr lang="en-GB" sz="2000" dirty="0" smtClean="0"/>
          </a:p>
          <a:p>
            <a:pPr marL="514350" indent="-514350">
              <a:buAutoNum type="arabicPeriod"/>
            </a:pPr>
            <a:endParaRPr lang="en-GB" sz="20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348" y="2643179"/>
          <a:ext cx="7143800" cy="2944437"/>
        </p:xfrm>
        <a:graphic>
          <a:graphicData uri="http://schemas.openxmlformats.org/drawingml/2006/table">
            <a:tbl>
              <a:tblPr/>
              <a:tblGrid>
                <a:gridCol w="3727199"/>
                <a:gridCol w="3416601"/>
              </a:tblGrid>
              <a:tr h="4383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numbers in salt marsh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3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Salicornia maritima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3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Halimione portulacoides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Festuca rubra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3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Aster tripolium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3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Limonium humile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3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Suaeda maritima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Index of diversity (d) -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71504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GB" sz="2000" dirty="0" smtClean="0"/>
              <a:t>The number of different species and the proportion of each species within a given area/community.</a:t>
            </a:r>
          </a:p>
          <a:p>
            <a:pPr marL="457200" indent="-457200">
              <a:buAutoNum type="arabicPeriod"/>
            </a:pPr>
            <a:r>
              <a:rPr lang="en-GB" sz="2000" dirty="0" smtClean="0"/>
              <a:t> </a:t>
            </a:r>
          </a:p>
          <a:p>
            <a:pPr marL="457200" indent="-457200">
              <a:buAutoNum type="arabicPeriod"/>
            </a:pPr>
            <a:endParaRPr lang="en-GB" sz="2000" dirty="0" smtClean="0"/>
          </a:p>
          <a:p>
            <a:pPr marL="457200" indent="-457200">
              <a:buAutoNum type="arabicPeriod"/>
            </a:pPr>
            <a:endParaRPr lang="en-GB" sz="2000" dirty="0" smtClean="0"/>
          </a:p>
          <a:p>
            <a:pPr marL="457200" indent="-457200">
              <a:buAutoNum type="arabicPeriod"/>
            </a:pPr>
            <a:endParaRPr lang="en-GB" sz="2000" dirty="0" smtClean="0"/>
          </a:p>
          <a:p>
            <a:pPr marL="457200" indent="-457200">
              <a:buAutoNum type="arabicPeriod"/>
            </a:pPr>
            <a:endParaRPr lang="en-GB" sz="2000" dirty="0" smtClean="0"/>
          </a:p>
          <a:p>
            <a:pPr marL="457200" indent="-457200">
              <a:buAutoNum type="arabicPeriod"/>
            </a:pPr>
            <a:endParaRPr lang="en-GB" sz="2000" dirty="0" smtClean="0"/>
          </a:p>
          <a:p>
            <a:pPr marL="457200" indent="-457200">
              <a:buAutoNum type="arabicPeriod"/>
            </a:pPr>
            <a:endParaRPr lang="en-GB" sz="2000" dirty="0" smtClean="0"/>
          </a:p>
          <a:p>
            <a:pPr marL="457200" indent="-457200">
              <a:buAutoNum type="arabicPeriod"/>
            </a:pPr>
            <a:endParaRPr lang="en-GB" sz="2000" dirty="0" smtClean="0"/>
          </a:p>
          <a:p>
            <a:pPr marL="457200" indent="-457200">
              <a:buAutoNum type="arabicPeriod"/>
            </a:pPr>
            <a:endParaRPr lang="en-GB" sz="2000" dirty="0" smtClean="0"/>
          </a:p>
          <a:p>
            <a:pPr marL="457200" indent="-457200">
              <a:buNone/>
            </a:pPr>
            <a:r>
              <a:rPr lang="en-GB" sz="2000" dirty="0" smtClean="0"/>
              <a:t>	              </a:t>
            </a:r>
            <a:r>
              <a:rPr lang="en-GB" sz="2000" dirty="0" smtClean="0">
                <a:latin typeface="Comic Sans MS" pitchFamily="66" charset="0"/>
              </a:rPr>
              <a:t>d = </a:t>
            </a:r>
            <a:r>
              <a:rPr lang="en-GB" sz="2000" u="sng" dirty="0" smtClean="0">
                <a:latin typeface="Comic Sans MS" pitchFamily="66" charset="0"/>
              </a:rPr>
              <a:t>58(57)</a:t>
            </a:r>
            <a:r>
              <a:rPr lang="en-GB" sz="2000" dirty="0" smtClean="0">
                <a:latin typeface="Comic Sans MS" pitchFamily="66" charset="0"/>
              </a:rPr>
              <a:t>   =   </a:t>
            </a:r>
            <a:r>
              <a:rPr lang="en-GB" sz="2000" u="sng" dirty="0" smtClean="0">
                <a:latin typeface="Comic Sans MS" pitchFamily="66" charset="0"/>
              </a:rPr>
              <a:t>3306</a:t>
            </a:r>
            <a:r>
              <a:rPr lang="en-GB" sz="2000" dirty="0" smtClean="0">
                <a:latin typeface="Comic Sans MS" pitchFamily="66" charset="0"/>
              </a:rPr>
              <a:t>   = 3.35</a:t>
            </a:r>
            <a:endParaRPr lang="en-GB" sz="2000" u="sng" dirty="0" smtClean="0">
              <a:latin typeface="Comic Sans MS" pitchFamily="66" charset="0"/>
            </a:endParaRPr>
          </a:p>
          <a:p>
            <a:pPr marL="457200" indent="-457200">
              <a:buNone/>
            </a:pPr>
            <a:r>
              <a:rPr lang="en-GB" sz="2000" dirty="0" smtClean="0">
                <a:latin typeface="Comic Sans MS" pitchFamily="66" charset="0"/>
              </a:rPr>
              <a:t>	      	 986	      986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GB" sz="2000" dirty="0" smtClean="0"/>
              <a:t>It measures both the number of species and the number of individuals. It therefore takes account of species that are only present in small numbers.</a:t>
            </a:r>
          </a:p>
          <a:p>
            <a:pPr marL="457200" indent="-457200">
              <a:buAutoNum type="arabicPeriod" startAt="3"/>
            </a:pPr>
            <a:endParaRPr lang="en-GB" sz="2000" dirty="0" smtClean="0"/>
          </a:p>
          <a:p>
            <a:pPr marL="457200" indent="-457200">
              <a:buAutoNum type="arabicPeriod" startAt="3"/>
            </a:pPr>
            <a:endParaRPr lang="en-GB" sz="2000" dirty="0" smtClean="0"/>
          </a:p>
          <a:p>
            <a:pPr marL="457200" indent="-457200">
              <a:buAutoNum type="arabicPeriod" startAt="3"/>
            </a:pPr>
            <a:endParaRPr lang="en-GB" sz="2000" dirty="0" smtClean="0"/>
          </a:p>
          <a:p>
            <a:pPr marL="457200" indent="-457200">
              <a:buAutoNum type="arabicPeriod" startAt="3"/>
            </a:pPr>
            <a:endParaRPr lang="en-GB" sz="2000" dirty="0" smtClean="0"/>
          </a:p>
          <a:p>
            <a:pPr marL="457200" indent="-457200">
              <a:buAutoNum type="arabicPeriod" startAt="3"/>
            </a:pPr>
            <a:endParaRPr lang="en-GB" sz="2000" dirty="0" smtClean="0"/>
          </a:p>
          <a:p>
            <a:pPr marL="457200" indent="-457200">
              <a:buAutoNum type="arabicPeriod" startAt="3"/>
            </a:pPr>
            <a:endParaRPr lang="en-GB" sz="2000" dirty="0" smtClean="0"/>
          </a:p>
          <a:p>
            <a:pPr marL="457200" indent="-457200">
              <a:buAutoNum type="arabicPeriod" startAt="3"/>
            </a:pPr>
            <a:endParaRPr lang="en-GB" sz="2000" dirty="0" smtClean="0"/>
          </a:p>
          <a:p>
            <a:pPr marL="457200" indent="-457200">
              <a:buAutoNum type="arabicPeriod" startAt="3"/>
            </a:pPr>
            <a:endParaRPr lang="en-GB" sz="2000" dirty="0" smtClean="0"/>
          </a:p>
          <a:p>
            <a:pPr marL="457200" indent="-457200">
              <a:buAutoNum type="arabicPeriod" startAt="3"/>
            </a:pPr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00" y="1785928"/>
          <a:ext cx="7143800" cy="3071832"/>
        </p:xfrm>
        <a:graphic>
          <a:graphicData uri="http://schemas.openxmlformats.org/drawingml/2006/table">
            <a:tbl>
              <a:tblPr/>
              <a:tblGrid>
                <a:gridCol w="2802429"/>
                <a:gridCol w="2568894"/>
                <a:gridCol w="1772477"/>
              </a:tblGrid>
              <a:tr h="3839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species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numbers in salt marsh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n(n-1)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9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Salicornia maritima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24(23) = 552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9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Halimione portulacoides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20(19) = 380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9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Festuca rubra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7(6) = 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9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Aster tripolium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3(2) =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9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Limonium humile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3(2) =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9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Suaeda maritima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1(0) = 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9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S</a:t>
                      </a: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n(n-1)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418</TotalTime>
  <Words>791</Words>
  <Application>Microsoft Office PowerPoint</Application>
  <PresentationFormat>On-screen Show (4:3)</PresentationFormat>
  <Paragraphs>209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Biodiversity</vt:lpstr>
      <vt:lpstr>Learning outcomes</vt:lpstr>
      <vt:lpstr>Definitions </vt:lpstr>
      <vt:lpstr>Species diversity</vt:lpstr>
      <vt:lpstr>Index of diversity (d)</vt:lpstr>
      <vt:lpstr>Index of diversity (d)</vt:lpstr>
      <vt:lpstr>Index of diversity (d)</vt:lpstr>
      <vt:lpstr>Index of diversity (d) - Task</vt:lpstr>
      <vt:lpstr>Index of diversity (d) - Task</vt:lpstr>
      <vt:lpstr>Biodiversity </vt:lpstr>
      <vt:lpstr>Biodiversity </vt:lpstr>
      <vt:lpstr>Biodiversity </vt:lpstr>
      <vt:lpstr>Learning outcomes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Biodiversity</dc:title>
  <dc:creator> </dc:creator>
  <cp:lastModifiedBy> </cp:lastModifiedBy>
  <cp:revision>6</cp:revision>
  <dcterms:created xsi:type="dcterms:W3CDTF">2008-12-31T10:04:16Z</dcterms:created>
  <dcterms:modified xsi:type="dcterms:W3CDTF">2010-04-14T09:26:53Z</dcterms:modified>
</cp:coreProperties>
</file>