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61" r:id="rId5"/>
    <p:sldId id="264" r:id="rId6"/>
    <p:sldId id="262" r:id="rId7"/>
    <p:sldId id="263" r:id="rId8"/>
    <p:sldId id="259" r:id="rId9"/>
    <p:sldId id="265" r:id="rId10"/>
    <p:sldId id="267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CA6F2-D32E-4008-9B30-B81F1F1E265A}" type="datetimeFigureOut">
              <a:rPr lang="en-US" smtClean="0"/>
              <a:pPr/>
              <a:t>1/2/2009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7F40F-C463-44C3-978C-C54C39AF93F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CA6F2-D32E-4008-9B30-B81F1F1E265A}" type="datetimeFigureOut">
              <a:rPr lang="en-US" smtClean="0"/>
              <a:pPr/>
              <a:t>1/2/2009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7F40F-C463-44C3-978C-C54C39AF93F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CA6F2-D32E-4008-9B30-B81F1F1E265A}" type="datetimeFigureOut">
              <a:rPr lang="en-US" smtClean="0"/>
              <a:pPr/>
              <a:t>1/2/2009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7F40F-C463-44C3-978C-C54C39AF93F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CA6F2-D32E-4008-9B30-B81F1F1E265A}" type="datetimeFigureOut">
              <a:rPr lang="en-US" smtClean="0"/>
              <a:pPr/>
              <a:t>1/2/2009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7F40F-C463-44C3-978C-C54C39AF93F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CA6F2-D32E-4008-9B30-B81F1F1E265A}" type="datetimeFigureOut">
              <a:rPr lang="en-US" smtClean="0"/>
              <a:pPr/>
              <a:t>1/2/2009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7F40F-C463-44C3-978C-C54C39AF93F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CA6F2-D32E-4008-9B30-B81F1F1E265A}" type="datetimeFigureOut">
              <a:rPr lang="en-US" smtClean="0"/>
              <a:pPr/>
              <a:t>1/2/2009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7F40F-C463-44C3-978C-C54C39AF93F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CA6F2-D32E-4008-9B30-B81F1F1E265A}" type="datetimeFigureOut">
              <a:rPr lang="en-US" smtClean="0"/>
              <a:pPr/>
              <a:t>1/2/2009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7F40F-C463-44C3-978C-C54C39AF93F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CA6F2-D32E-4008-9B30-B81F1F1E265A}" type="datetimeFigureOut">
              <a:rPr lang="en-US" smtClean="0"/>
              <a:pPr/>
              <a:t>1/2/2009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7F40F-C463-44C3-978C-C54C39AF93F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CA6F2-D32E-4008-9B30-B81F1F1E265A}" type="datetimeFigureOut">
              <a:rPr lang="en-US" smtClean="0"/>
              <a:pPr/>
              <a:t>1/2/2009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7F40F-C463-44C3-978C-C54C39AF93F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CA6F2-D32E-4008-9B30-B81F1F1E265A}" type="datetimeFigureOut">
              <a:rPr lang="en-US" smtClean="0"/>
              <a:pPr/>
              <a:t>1/2/2009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7F40F-C463-44C3-978C-C54C39AF93F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CA6F2-D32E-4008-9B30-B81F1F1E265A}" type="datetimeFigureOut">
              <a:rPr lang="en-US" smtClean="0"/>
              <a:pPr/>
              <a:t>1/2/2009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1E7F40F-C463-44C3-978C-C54C39AF93F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CBCA6F2-D32E-4008-9B30-B81F1F1E265A}" type="datetimeFigureOut">
              <a:rPr lang="en-US" smtClean="0"/>
              <a:pPr/>
              <a:t>1/2/2009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1E7F40F-C463-44C3-978C-C54C39AF93F9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9600" dirty="0" smtClean="0"/>
              <a:t>Biodiversity</a:t>
            </a:r>
            <a:endParaRPr lang="en-GB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GB" sz="6600" dirty="0" smtClean="0"/>
              <a:t>17.2 Species diversity and human activities</a:t>
            </a:r>
            <a:endParaRPr lang="en-GB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P230	Application and How science works</a:t>
            </a:r>
          </a:p>
          <a:p>
            <a:pPr>
              <a:buNone/>
            </a:pPr>
            <a:r>
              <a:rPr lang="en-GB" smtClean="0"/>
              <a:t>			Answer </a:t>
            </a:r>
            <a:r>
              <a:rPr lang="en-GB" dirty="0" smtClean="0"/>
              <a:t>questions 1 -5</a:t>
            </a:r>
          </a:p>
          <a:p>
            <a:endParaRPr lang="en-GB" dirty="0" smtClean="0"/>
          </a:p>
          <a:p>
            <a:pPr algn="ctr">
              <a:buNone/>
            </a:pPr>
            <a:r>
              <a:rPr lang="en-GB" dirty="0" smtClean="0"/>
              <a:t>Human activity and loss of species in the UK</a:t>
            </a:r>
          </a:p>
          <a:p>
            <a:pPr algn="ctr"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Students should understand the following:</a:t>
            </a:r>
          </a:p>
          <a:p>
            <a:r>
              <a:rPr lang="en-GB" dirty="0" smtClean="0"/>
              <a:t>The influence of deforestation and the impact of agriculture on species diversity.</a:t>
            </a:r>
          </a:p>
          <a:p>
            <a:endParaRPr lang="en-GB" sz="800" dirty="0" smtClean="0"/>
          </a:p>
          <a:p>
            <a:pPr>
              <a:buNone/>
            </a:pPr>
            <a:r>
              <a:rPr lang="en-GB" dirty="0" smtClean="0"/>
              <a:t>Candidates should be able to</a:t>
            </a:r>
          </a:p>
          <a:p>
            <a:r>
              <a:rPr lang="en-GB" dirty="0" smtClean="0"/>
              <a:t>interpret data relating to the effects of human activity on species diversity and be able to evaluate associated benefits and risks</a:t>
            </a:r>
          </a:p>
          <a:p>
            <a:r>
              <a:rPr lang="en-GB" dirty="0" smtClean="0"/>
              <a:t>discuss the ways in which society uses science to inform the making of decisions relating to biodiversity.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Students should understand the following:</a:t>
            </a:r>
          </a:p>
          <a:p>
            <a:r>
              <a:rPr lang="en-GB" dirty="0" smtClean="0"/>
              <a:t>The influence of deforestation and the impact of agriculture on species diversity.</a:t>
            </a:r>
          </a:p>
          <a:p>
            <a:endParaRPr lang="en-GB" sz="800" dirty="0" smtClean="0"/>
          </a:p>
          <a:p>
            <a:pPr>
              <a:buNone/>
            </a:pPr>
            <a:r>
              <a:rPr lang="en-GB" dirty="0" smtClean="0"/>
              <a:t>Candidates should be able to</a:t>
            </a:r>
          </a:p>
          <a:p>
            <a:r>
              <a:rPr lang="en-GB" dirty="0" smtClean="0"/>
              <a:t>interpret data relating to the effects of human activity on species diversity and be able to evaluate associated benefits and risks</a:t>
            </a:r>
          </a:p>
          <a:p>
            <a:r>
              <a:rPr lang="en-GB" dirty="0" smtClean="0"/>
              <a:t>discuss the ways in which society uses science to inform the making of decisions relating to biodiversity.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Biodiversity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Man has had a considerable impact on the environment in his quest for enough food at a low cost for the ever expanding human population.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This impact has lead to a reduction in diversity. 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We shall look at the impact of agriculture and deforestation: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en-GB" dirty="0" smtClean="0"/>
              <a:t>Impact of deforestation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357298"/>
            <a:ext cx="5214974" cy="53578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Deforestation is the permanent clearing of forests </a:t>
            </a:r>
            <a:r>
              <a:rPr lang="en-GB" dirty="0" smtClean="0"/>
              <a:t>to get wood and create land for </a:t>
            </a:r>
            <a:r>
              <a:rPr lang="en-GB" dirty="0" smtClean="0"/>
              <a:t>agriculture, grazing, </a:t>
            </a:r>
            <a:r>
              <a:rPr lang="en-GB" dirty="0" smtClean="0"/>
              <a:t>settlements, and reservoirs.</a:t>
            </a: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endParaRPr lang="en-GB" dirty="0"/>
          </a:p>
        </p:txBody>
      </p:sp>
      <p:pic>
        <p:nvPicPr>
          <p:cNvPr id="2052" name="Picture 4" descr="http://images.wildmadagascar.org/pictures/tana-maroantsetra/agriculture_aerial_008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3500438"/>
            <a:ext cx="4270835" cy="3207009"/>
          </a:xfrm>
          <a:prstGeom prst="rect">
            <a:avLst/>
          </a:prstGeom>
          <a:noFill/>
        </p:spPr>
      </p:pic>
      <p:pic>
        <p:nvPicPr>
          <p:cNvPr id="2054" name="Picture 6" descr="http://www.instablogsimages.com/images/2007/12/13/log_18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1071546"/>
            <a:ext cx="3357586" cy="2201084"/>
          </a:xfrm>
          <a:prstGeom prst="rect">
            <a:avLst/>
          </a:prstGeom>
          <a:noFill/>
        </p:spPr>
      </p:pic>
      <p:pic>
        <p:nvPicPr>
          <p:cNvPr id="5122" name="Picture 2" descr="http://www.whrc.org/southamerica/images/cows1_300w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3714752"/>
            <a:ext cx="3276082" cy="27955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/>
          <a:lstStyle/>
          <a:p>
            <a:r>
              <a:rPr lang="en-GB" dirty="0" smtClean="0"/>
              <a:t>Impact of deforestation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81550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The most serious consequence of deforestation is the loss of biodiversity.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Deforestation </a:t>
            </a:r>
            <a:r>
              <a:rPr lang="en-GB" dirty="0" smtClean="0"/>
              <a:t>directly reduces the number of trees and sometimes the number of tree species.</a:t>
            </a:r>
          </a:p>
          <a:p>
            <a:endParaRPr lang="en-GB" dirty="0"/>
          </a:p>
        </p:txBody>
      </p:sp>
      <p:pic>
        <p:nvPicPr>
          <p:cNvPr id="4" name="Picture 2" descr="http://www.mongabay.com/images/peru/aerial-rainforest/Aerial_1026_32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3929066"/>
            <a:ext cx="3902894" cy="2601929"/>
          </a:xfrm>
          <a:prstGeom prst="rect">
            <a:avLst/>
          </a:prstGeom>
          <a:noFill/>
        </p:spPr>
      </p:pic>
      <p:pic>
        <p:nvPicPr>
          <p:cNvPr id="1026" name="Picture 2" descr="http://www.earth-cool.com/picts/deforestation-tree-remova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3857628"/>
            <a:ext cx="4048125" cy="2686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/>
          <a:lstStyle/>
          <a:p>
            <a:r>
              <a:rPr lang="en-GB" dirty="0" smtClean="0"/>
              <a:t>Impact of deforestation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4686304" cy="4824426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Deforestation destroys habitats so some species lose their shelter and food source. This means that these species will die or be forced to migrate to another area.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The migration of species into increasingly smaller areas of remaining forests may </a:t>
            </a:r>
            <a:r>
              <a:rPr lang="en-GB" dirty="0" smtClean="0">
                <a:solidFill>
                  <a:srgbClr val="FF0000"/>
                </a:solidFill>
              </a:rPr>
              <a:t>temporarily increase </a:t>
            </a:r>
            <a:r>
              <a:rPr lang="en-GB" dirty="0" smtClean="0"/>
              <a:t>species diversity in those areas.</a:t>
            </a:r>
          </a:p>
          <a:p>
            <a:endParaRPr lang="en-GB" dirty="0"/>
          </a:p>
        </p:txBody>
      </p:sp>
      <p:pic>
        <p:nvPicPr>
          <p:cNvPr id="1028" name="Picture 4" descr="PNGMilneBayDeforestation by hedwig_the_owl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1357298"/>
            <a:ext cx="3514725" cy="4762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r>
              <a:rPr lang="en-GB" dirty="0" smtClean="0"/>
              <a:t>Impact of agriculture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1714512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Farmers try to maximise the amount of food that they can produce </a:t>
            </a:r>
            <a:r>
              <a:rPr lang="en-GB" dirty="0" smtClean="0"/>
              <a:t>from </a:t>
            </a:r>
            <a:r>
              <a:rPr lang="en-GB" dirty="0" smtClean="0"/>
              <a:t>a given </a:t>
            </a:r>
            <a:r>
              <a:rPr lang="en-GB" dirty="0" smtClean="0"/>
              <a:t>area of land. Many of the methods they use reduce diversity:</a:t>
            </a:r>
          </a:p>
        </p:txBody>
      </p:sp>
      <p:pic>
        <p:nvPicPr>
          <p:cNvPr id="3074" name="Picture 2" descr="http://www.cpat.org.uk/projects/longer/histland/caersws/06c06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2786059"/>
            <a:ext cx="3786214" cy="243264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5720" y="3021805"/>
            <a:ext cx="4214842" cy="3836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  <a:buFont typeface="Arial" pitchFamily="34" charset="0"/>
              <a:buChar char="•"/>
            </a:pPr>
            <a:r>
              <a:rPr lang="en-GB" sz="2600" dirty="0" smtClean="0"/>
              <a:t>Woodland clearance – to increase the area of </a:t>
            </a:r>
            <a:r>
              <a:rPr lang="en-GB" sz="2600" dirty="0" smtClean="0"/>
              <a:t>farmland.</a:t>
            </a:r>
          </a:p>
          <a:p>
            <a:pPr>
              <a:buClr>
                <a:schemeClr val="accent2"/>
              </a:buClr>
              <a:buFont typeface="Arial" pitchFamily="34" charset="0"/>
              <a:buChar char="•"/>
            </a:pPr>
            <a:endParaRPr lang="en-GB" sz="2600" dirty="0" smtClean="0"/>
          </a:p>
          <a:p>
            <a:pPr>
              <a:buClr>
                <a:schemeClr val="accent2"/>
              </a:buClr>
              <a:buFont typeface="Arial" pitchFamily="34" charset="0"/>
              <a:buChar char="•"/>
            </a:pPr>
            <a:r>
              <a:rPr lang="en-GB" sz="2600" dirty="0" smtClean="0"/>
              <a:t>Hedgerow </a:t>
            </a:r>
            <a:r>
              <a:rPr lang="en-GB" sz="2600" dirty="0" smtClean="0"/>
              <a:t>removal  - to increase the area of farm land by turning lots of small fields into few larger fields.</a:t>
            </a:r>
          </a:p>
          <a:p>
            <a:endParaRPr lang="en-GB" sz="2600" dirty="0"/>
          </a:p>
        </p:txBody>
      </p:sp>
      <p:pic>
        <p:nvPicPr>
          <p:cNvPr id="3076" name="Picture 4" descr="http://www.qca.org.uk/geography/innovating/chelmer_route/hospital_link_files/image00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4805480"/>
            <a:ext cx="4071934" cy="2052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www.english-nature.org.uk/ImageLibrary/web/25/25666.jpg"/>
          <p:cNvPicPr>
            <a:picLocks noChangeAspect="1" noChangeArrowheads="1"/>
          </p:cNvPicPr>
          <p:nvPr/>
        </p:nvPicPr>
        <p:blipFill>
          <a:blip r:embed="rId2"/>
          <a:srcRect r="4295"/>
          <a:stretch>
            <a:fillRect/>
          </a:stretch>
        </p:blipFill>
        <p:spPr bwMode="auto">
          <a:xfrm>
            <a:off x="4214810" y="4143380"/>
            <a:ext cx="4649102" cy="235743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r>
              <a:rPr lang="en-GB" dirty="0" smtClean="0"/>
              <a:t>Impact of agriculture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/>
          <a:lstStyle/>
          <a:p>
            <a:r>
              <a:rPr lang="en-GB" dirty="0" smtClean="0"/>
              <a:t>Monoculture – farmers grow fields containing only one type of plant. </a:t>
            </a:r>
            <a:r>
              <a:rPr lang="en-GB" dirty="0" smtClean="0"/>
              <a:t>A single type of plant will support fewer species.</a:t>
            </a:r>
            <a:endParaRPr lang="en-GB" dirty="0"/>
          </a:p>
        </p:txBody>
      </p:sp>
      <p:pic>
        <p:nvPicPr>
          <p:cNvPr id="4" name="Picture 2" descr="http://www.bio.davidson.edu/people/kabernd/seminar/2004/Grp4/Monocultur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3000372"/>
            <a:ext cx="4500562" cy="23574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GB" dirty="0" smtClean="0"/>
              <a:t>Impact of agriculture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2286016"/>
          </a:xfrm>
        </p:spPr>
        <p:txBody>
          <a:bodyPr/>
          <a:lstStyle/>
          <a:p>
            <a:r>
              <a:rPr lang="en-GB" dirty="0" smtClean="0"/>
              <a:t>Pesticides – chemicals that kill organisms (pest) that feed on the crop. </a:t>
            </a:r>
            <a:r>
              <a:rPr lang="en-GB" dirty="0" smtClean="0"/>
              <a:t>T</a:t>
            </a:r>
            <a:r>
              <a:rPr lang="en-GB" dirty="0" smtClean="0"/>
              <a:t>hey reduce diversity by directly killing pests. Also any species that feed on the pest will lose a food source. </a:t>
            </a:r>
          </a:p>
          <a:p>
            <a:endParaRPr lang="en-GB" dirty="0" smtClean="0"/>
          </a:p>
        </p:txBody>
      </p:sp>
      <p:pic>
        <p:nvPicPr>
          <p:cNvPr id="5" name="Picture 2" descr="http://help4autism.com/wp-content/uploads/2007/07/pesticid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3143248"/>
            <a:ext cx="3440492" cy="342902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71472" y="3349347"/>
            <a:ext cx="4429156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  <a:buFont typeface="Arial" pitchFamily="34" charset="0"/>
              <a:buChar char="•"/>
            </a:pPr>
            <a:r>
              <a:rPr lang="en-GB" sz="2600" dirty="0" smtClean="0"/>
              <a:t>Herbicides – chemicals that kill unwanted plants (weeds). These reduce plant diversity and could reduce the number of organisms that feed on the weeds.</a:t>
            </a:r>
          </a:p>
          <a:p>
            <a:pPr>
              <a:buFont typeface="Arial" pitchFamily="34" charset="0"/>
              <a:buChar char="•"/>
            </a:pPr>
            <a:endParaRPr lang="en-GB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169</TotalTime>
  <Words>449</Words>
  <Application>Microsoft Office PowerPoint</Application>
  <PresentationFormat>On-screen Show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Biodiversity</vt:lpstr>
      <vt:lpstr>Learning objectives</vt:lpstr>
      <vt:lpstr>Biodiversity </vt:lpstr>
      <vt:lpstr>Impact of deforestation</vt:lpstr>
      <vt:lpstr>Impact of deforestation</vt:lpstr>
      <vt:lpstr>Impact of deforestation</vt:lpstr>
      <vt:lpstr>Impact of agriculture</vt:lpstr>
      <vt:lpstr>Impact of agriculture</vt:lpstr>
      <vt:lpstr>Impact of agriculture</vt:lpstr>
      <vt:lpstr>TASK</vt:lpstr>
      <vt:lpstr>Learning objectives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Biodiversity</dc:title>
  <dc:creator> </dc:creator>
  <cp:lastModifiedBy> </cp:lastModifiedBy>
  <cp:revision>3</cp:revision>
  <dcterms:created xsi:type="dcterms:W3CDTF">2009-01-01T14:49:43Z</dcterms:created>
  <dcterms:modified xsi:type="dcterms:W3CDTF">2009-01-02T14:40:39Z</dcterms:modified>
</cp:coreProperties>
</file>