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660"/>
  </p:normalViewPr>
  <p:slideViewPr>
    <p:cSldViewPr>
      <p:cViewPr>
        <p:scale>
          <a:sx n="76" d="100"/>
          <a:sy n="76" d="100"/>
        </p:scale>
        <p:origin x="-106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0FD3-724C-49FC-80B7-530BBCA68A2C}" type="datetimeFigureOut">
              <a:rPr lang="en-GB" smtClean="0"/>
              <a:pPr/>
              <a:t>10/09/2011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ABA3-D7F1-4248-9364-9747D325D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0/07/ATP_structure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2.1 – Energy and ATP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/>
              <a:t>What is energy and what is ATP?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Understanding why ATP is important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As explained on the previous slide, </a:t>
            </a:r>
            <a:r>
              <a:rPr lang="en-GB" sz="2300" b="1" dirty="0" smtClean="0">
                <a:solidFill>
                  <a:srgbClr val="FF0000"/>
                </a:solidFill>
              </a:rPr>
              <a:t>reactions need energy to occur</a:t>
            </a:r>
            <a:r>
              <a:rPr lang="en-GB" sz="2300" dirty="0" smtClean="0">
                <a:solidFill>
                  <a:schemeClr val="bg1"/>
                </a:solidFill>
              </a:rPr>
              <a:t>, and the amount of energy required by a reaction is </a:t>
            </a:r>
            <a:r>
              <a:rPr lang="en-GB" sz="2300" b="1" dirty="0" smtClean="0">
                <a:solidFill>
                  <a:srgbClr val="00B050"/>
                </a:solidFill>
              </a:rPr>
              <a:t>quite specific</a:t>
            </a:r>
            <a:r>
              <a:rPr lang="en-GB" sz="2300" dirty="0" smtClean="0">
                <a:solidFill>
                  <a:schemeClr val="bg1"/>
                </a:solidFill>
              </a:rPr>
              <a:t>.</a:t>
            </a: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It’s usually </a:t>
            </a:r>
            <a:r>
              <a:rPr lang="en-GB" sz="2300" b="1" dirty="0" smtClean="0">
                <a:solidFill>
                  <a:srgbClr val="0070C0"/>
                </a:solidFill>
              </a:rPr>
              <a:t>way less</a:t>
            </a:r>
            <a:r>
              <a:rPr lang="en-GB" sz="2300" dirty="0" smtClean="0">
                <a:solidFill>
                  <a:srgbClr val="0070C0"/>
                </a:solidFill>
              </a:rPr>
              <a:t> </a:t>
            </a:r>
            <a:r>
              <a:rPr lang="en-GB" sz="2300" dirty="0" smtClean="0">
                <a:solidFill>
                  <a:schemeClr val="bg1"/>
                </a:solidFill>
              </a:rPr>
              <a:t>than the amount of energy stored in a glucose molecule – so if you used glucose directly, you’d be </a:t>
            </a:r>
            <a:r>
              <a:rPr lang="en-GB" sz="2300" b="1" dirty="0" smtClean="0">
                <a:solidFill>
                  <a:schemeClr val="accent6">
                    <a:lumMod val="75000"/>
                  </a:schemeClr>
                </a:solidFill>
              </a:rPr>
              <a:t>wasting the excess energy released</a:t>
            </a:r>
            <a:r>
              <a:rPr lang="en-GB" sz="2300" dirty="0" smtClean="0">
                <a:solidFill>
                  <a:schemeClr val="bg1"/>
                </a:solidFill>
              </a:rPr>
              <a:t>.</a:t>
            </a: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This is why we </a:t>
            </a:r>
            <a:r>
              <a:rPr lang="en-GB" sz="2300" b="1" dirty="0" smtClean="0">
                <a:solidFill>
                  <a:srgbClr val="7030A0"/>
                </a:solidFill>
              </a:rPr>
              <a:t>‘convert’ </a:t>
            </a:r>
            <a:r>
              <a:rPr lang="en-GB" sz="2300" dirty="0" smtClean="0">
                <a:solidFill>
                  <a:schemeClr val="bg1"/>
                </a:solidFill>
              </a:rPr>
              <a:t>the energy in one glucose molecule, to energy stored in </a:t>
            </a:r>
            <a:r>
              <a:rPr lang="en-GB" sz="2300" b="1" dirty="0" smtClean="0">
                <a:solidFill>
                  <a:srgbClr val="FF0000"/>
                </a:solidFill>
              </a:rPr>
              <a:t>many ATP molecules</a:t>
            </a:r>
            <a:r>
              <a:rPr lang="en-GB" sz="2300" b="1" dirty="0" smtClean="0">
                <a:solidFill>
                  <a:schemeClr val="bg1"/>
                </a:solidFill>
              </a:rPr>
              <a:t>.</a:t>
            </a:r>
            <a:endParaRPr lang="en-GB" sz="2300" dirty="0">
              <a:solidFill>
                <a:schemeClr val="bg1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827584" y="4437112"/>
            <a:ext cx="1512168" cy="1008112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465313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glucose</a:t>
            </a:r>
            <a:endParaRPr lang="en-GB" sz="2800" dirty="0"/>
          </a:p>
        </p:txBody>
      </p:sp>
      <p:sp>
        <p:nvSpPr>
          <p:cNvPr id="7" name="Right Arrow 6"/>
          <p:cNvSpPr/>
          <p:nvPr/>
        </p:nvSpPr>
        <p:spPr>
          <a:xfrm>
            <a:off x="2627784" y="4725144"/>
            <a:ext cx="1512168" cy="43204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427984" y="4149080"/>
            <a:ext cx="864096" cy="576064"/>
            <a:chOff x="4427984" y="4005064"/>
            <a:chExt cx="936104" cy="720080"/>
          </a:xfrm>
        </p:grpSpPr>
        <p:sp>
          <p:nvSpPr>
            <p:cNvPr id="8" name="Explosion 2 7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6016" y="4725144"/>
            <a:ext cx="864096" cy="576064"/>
            <a:chOff x="4427984" y="4005064"/>
            <a:chExt cx="936104" cy="720080"/>
          </a:xfrm>
        </p:grpSpPr>
        <p:sp>
          <p:nvSpPr>
            <p:cNvPr id="16" name="Explosion 2 15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64088" y="4149080"/>
            <a:ext cx="864096" cy="576064"/>
            <a:chOff x="4427984" y="4005064"/>
            <a:chExt cx="936104" cy="720080"/>
          </a:xfrm>
        </p:grpSpPr>
        <p:sp>
          <p:nvSpPr>
            <p:cNvPr id="19" name="Explosion 2 18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56176" y="3140968"/>
            <a:ext cx="864096" cy="576064"/>
            <a:chOff x="4427984" y="4005064"/>
            <a:chExt cx="936104" cy="720080"/>
          </a:xfrm>
        </p:grpSpPr>
        <p:sp>
          <p:nvSpPr>
            <p:cNvPr id="25" name="Explosion 2 24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00192" y="3717032"/>
            <a:ext cx="864096" cy="576064"/>
            <a:chOff x="4427984" y="4005064"/>
            <a:chExt cx="936104" cy="720080"/>
          </a:xfrm>
        </p:grpSpPr>
        <p:sp>
          <p:nvSpPr>
            <p:cNvPr id="28" name="Explosion 2 27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92280" y="3212976"/>
            <a:ext cx="864096" cy="576064"/>
            <a:chOff x="4427984" y="4005064"/>
            <a:chExt cx="936104" cy="720080"/>
          </a:xfrm>
        </p:grpSpPr>
        <p:sp>
          <p:nvSpPr>
            <p:cNvPr id="31" name="Explosion 2 30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96336" y="3717032"/>
            <a:ext cx="864096" cy="576064"/>
            <a:chOff x="4427984" y="4005064"/>
            <a:chExt cx="936104" cy="720080"/>
          </a:xfrm>
        </p:grpSpPr>
        <p:sp>
          <p:nvSpPr>
            <p:cNvPr id="34" name="Explosion 2 33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04248" y="4221088"/>
            <a:ext cx="864096" cy="576064"/>
            <a:chOff x="4427984" y="4005064"/>
            <a:chExt cx="936104" cy="720080"/>
          </a:xfrm>
        </p:grpSpPr>
        <p:sp>
          <p:nvSpPr>
            <p:cNvPr id="37" name="Explosion 2 36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40152" y="4653136"/>
            <a:ext cx="864096" cy="576064"/>
            <a:chOff x="4427984" y="4005064"/>
            <a:chExt cx="936104" cy="720080"/>
          </a:xfrm>
        </p:grpSpPr>
        <p:sp>
          <p:nvSpPr>
            <p:cNvPr id="40" name="Explosion 2 39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20072" y="5229200"/>
            <a:ext cx="864096" cy="576064"/>
            <a:chOff x="4427984" y="4005064"/>
            <a:chExt cx="936104" cy="720080"/>
          </a:xfrm>
        </p:grpSpPr>
        <p:sp>
          <p:nvSpPr>
            <p:cNvPr id="43" name="Explosion 2 42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283968" y="5445224"/>
            <a:ext cx="864096" cy="576064"/>
            <a:chOff x="4427984" y="4005064"/>
            <a:chExt cx="936104" cy="720080"/>
          </a:xfrm>
        </p:grpSpPr>
        <p:sp>
          <p:nvSpPr>
            <p:cNvPr id="46" name="Explosion 2 45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88024" y="5949280"/>
            <a:ext cx="864096" cy="576064"/>
            <a:chOff x="4427984" y="4005064"/>
            <a:chExt cx="936104" cy="720080"/>
          </a:xfrm>
        </p:grpSpPr>
        <p:sp>
          <p:nvSpPr>
            <p:cNvPr id="49" name="Explosion 2 48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24128" y="5733256"/>
            <a:ext cx="864096" cy="576064"/>
            <a:chOff x="4427984" y="4005064"/>
            <a:chExt cx="936104" cy="720080"/>
          </a:xfrm>
        </p:grpSpPr>
        <p:sp>
          <p:nvSpPr>
            <p:cNvPr id="52" name="Explosion 2 51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72200" y="5157192"/>
            <a:ext cx="864096" cy="576064"/>
            <a:chOff x="4427984" y="4005064"/>
            <a:chExt cx="936104" cy="720080"/>
          </a:xfrm>
        </p:grpSpPr>
        <p:sp>
          <p:nvSpPr>
            <p:cNvPr id="55" name="Explosion 2 54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36296" y="4725144"/>
            <a:ext cx="864096" cy="576064"/>
            <a:chOff x="4427984" y="4005064"/>
            <a:chExt cx="936104" cy="720080"/>
          </a:xfrm>
        </p:grpSpPr>
        <p:sp>
          <p:nvSpPr>
            <p:cNvPr id="58" name="Explosion 2 57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28384" y="4221088"/>
            <a:ext cx="864096" cy="576064"/>
            <a:chOff x="4427984" y="4005064"/>
            <a:chExt cx="936104" cy="720080"/>
          </a:xfrm>
        </p:grpSpPr>
        <p:sp>
          <p:nvSpPr>
            <p:cNvPr id="61" name="Explosion 2 60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00392" y="4869160"/>
            <a:ext cx="864096" cy="576064"/>
            <a:chOff x="4427984" y="4005064"/>
            <a:chExt cx="936104" cy="720080"/>
          </a:xfrm>
        </p:grpSpPr>
        <p:sp>
          <p:nvSpPr>
            <p:cNvPr id="64" name="Explosion 2 63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08304" y="5373216"/>
            <a:ext cx="864096" cy="576064"/>
            <a:chOff x="4427984" y="4005064"/>
            <a:chExt cx="936104" cy="720080"/>
          </a:xfrm>
        </p:grpSpPr>
        <p:sp>
          <p:nvSpPr>
            <p:cNvPr id="67" name="Explosion 2 66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588224" y="5877272"/>
            <a:ext cx="864096" cy="576064"/>
            <a:chOff x="4427984" y="4005064"/>
            <a:chExt cx="936104" cy="720080"/>
          </a:xfrm>
        </p:grpSpPr>
        <p:sp>
          <p:nvSpPr>
            <p:cNvPr id="70" name="Explosion 2 69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524328" y="5949280"/>
            <a:ext cx="864096" cy="576064"/>
            <a:chOff x="4427984" y="4005064"/>
            <a:chExt cx="936104" cy="720080"/>
          </a:xfrm>
        </p:grpSpPr>
        <p:sp>
          <p:nvSpPr>
            <p:cNvPr id="73" name="Explosion 2 72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148064" y="3501008"/>
            <a:ext cx="864096" cy="576064"/>
            <a:chOff x="4427984" y="4005064"/>
            <a:chExt cx="936104" cy="720080"/>
          </a:xfrm>
        </p:grpSpPr>
        <p:sp>
          <p:nvSpPr>
            <p:cNvPr id="79" name="Explosion 2 78"/>
            <p:cNvSpPr/>
            <p:nvPr/>
          </p:nvSpPr>
          <p:spPr>
            <a:xfrm>
              <a:off x="4427984" y="4005064"/>
              <a:ext cx="936104" cy="72008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19881839">
              <a:off x="4482079" y="4165712"/>
              <a:ext cx="683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ATP</a:t>
              </a:r>
              <a:endParaRPr lang="en-GB" b="1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79512" y="5661248"/>
            <a:ext cx="388843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Why would you ‘spend’ a whole glucose, when you can spend a single ATP?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Think of glucose as your </a:t>
            </a:r>
            <a:r>
              <a:rPr lang="en-GB" sz="3200" b="1" dirty="0" smtClean="0">
                <a:solidFill>
                  <a:schemeClr val="bg1"/>
                </a:solidFill>
              </a:rPr>
              <a:t>life-savings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08/08/11/article-1043521-023C592D00000578-324_468x539.jpg"/>
          <p:cNvPicPr>
            <a:picLocks noChangeAspect="1" noChangeArrowheads="1"/>
          </p:cNvPicPr>
          <p:nvPr/>
        </p:nvPicPr>
        <p:blipFill>
          <a:blip r:embed="rId2" cstate="print"/>
          <a:srcRect t="2805" b="8832"/>
          <a:stretch>
            <a:fillRect/>
          </a:stretch>
        </p:blipFill>
        <p:spPr bwMode="auto">
          <a:xfrm>
            <a:off x="6876256" y="3362216"/>
            <a:ext cx="1867442" cy="1900455"/>
          </a:xfrm>
          <a:prstGeom prst="rect">
            <a:avLst/>
          </a:prstGeom>
          <a:noFill/>
        </p:spPr>
      </p:pic>
      <p:pic>
        <p:nvPicPr>
          <p:cNvPr id="18438" name="Picture 6" descr="http://www.worldofstock.com/slides/BCO1956.jpg"/>
          <p:cNvPicPr>
            <a:picLocks noChangeAspect="1" noChangeArrowheads="1"/>
          </p:cNvPicPr>
          <p:nvPr/>
        </p:nvPicPr>
        <p:blipFill>
          <a:blip r:embed="rId3" cstate="print"/>
          <a:srcRect l="5928" t="6828" r="3263" b="3966"/>
          <a:stretch>
            <a:fillRect/>
          </a:stretch>
        </p:blipFill>
        <p:spPr bwMode="auto">
          <a:xfrm>
            <a:off x="1259632" y="1268760"/>
            <a:ext cx="1171655" cy="1728192"/>
          </a:xfrm>
          <a:prstGeom prst="rect">
            <a:avLst/>
          </a:prstGeom>
          <a:noFill/>
        </p:spPr>
      </p:pic>
      <p:pic>
        <p:nvPicPr>
          <p:cNvPr id="18440" name="Picture 8" descr="http://weblogs.baltimoresun.com/business/consuminginterests/blog/apple-iphone.jpg"/>
          <p:cNvPicPr>
            <a:picLocks noChangeAspect="1" noChangeArrowheads="1"/>
          </p:cNvPicPr>
          <p:nvPr/>
        </p:nvPicPr>
        <p:blipFill>
          <a:blip r:embed="rId4" cstate="print"/>
          <a:srcRect l="41908" t="15899" r="10638" b="5478"/>
          <a:stretch>
            <a:fillRect/>
          </a:stretch>
        </p:blipFill>
        <p:spPr bwMode="auto">
          <a:xfrm>
            <a:off x="4211960" y="548680"/>
            <a:ext cx="963799" cy="17281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4048" y="62068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If you wanted to go out and buy a phone, you wouldn’t take your life-savings with </a:t>
            </a:r>
            <a:r>
              <a:rPr lang="en-GB" sz="2400" dirty="0" smtClean="0">
                <a:solidFill>
                  <a:schemeClr val="bg1"/>
                </a:solidFill>
              </a:rPr>
              <a:t>you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362216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Instead you’d go to a cash machine and withdraw the correct amount of money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8442" name="Picture 10" descr="http://xray.sai.msu.ru/~mystery/images/money/BoW/banknote.960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157192"/>
            <a:ext cx="2592288" cy="14309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342900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Think of the money as </a:t>
            </a:r>
            <a:r>
              <a:rPr lang="en-GB" sz="2400" b="1" dirty="0" smtClean="0">
                <a:solidFill>
                  <a:schemeClr val="bg1"/>
                </a:solidFill>
              </a:rPr>
              <a:t>ATP, </a:t>
            </a:r>
            <a:r>
              <a:rPr lang="en-GB" sz="2400" dirty="0" smtClean="0">
                <a:solidFill>
                  <a:schemeClr val="bg1"/>
                </a:solidFill>
              </a:rPr>
              <a:t>of which the correct amount can be used to buy your </a:t>
            </a:r>
            <a:r>
              <a:rPr lang="en-GB" sz="2400" dirty="0" smtClean="0">
                <a:solidFill>
                  <a:schemeClr val="bg1"/>
                </a:solidFill>
              </a:rPr>
              <a:t>phone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0391492">
            <a:off x="2635540" y="1639526"/>
            <a:ext cx="1368152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7243459">
            <a:off x="6737490" y="2434451"/>
            <a:ext cx="1368152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9688607">
            <a:off x="3502193" y="5151031"/>
            <a:ext cx="1368152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Structure and synthesis of </a:t>
            </a:r>
            <a:r>
              <a:rPr lang="en-GB" dirty="0" err="1" smtClean="0">
                <a:solidFill>
                  <a:schemeClr val="bg1"/>
                </a:solidFill>
              </a:rPr>
              <a:t>atp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79512" y="1412776"/>
            <a:ext cx="8784976" cy="5256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067944" y="4021385"/>
            <a:ext cx="1152128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Structure of ATP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The full name of this molecule is </a:t>
            </a:r>
            <a:r>
              <a:rPr lang="en-GB" sz="2300" b="1" dirty="0" smtClean="0">
                <a:solidFill>
                  <a:srgbClr val="FF0000"/>
                </a:solidFill>
              </a:rPr>
              <a:t>Adenosine Triphosphate</a:t>
            </a:r>
            <a:r>
              <a:rPr lang="en-GB" sz="2300" dirty="0" smtClean="0">
                <a:solidFill>
                  <a:schemeClr val="bg1"/>
                </a:solidFill>
              </a:rPr>
              <a:t>, which as suggested by the name, has </a:t>
            </a:r>
            <a:r>
              <a:rPr lang="en-GB" sz="2300" b="1" dirty="0" smtClean="0">
                <a:solidFill>
                  <a:srgbClr val="0070C0"/>
                </a:solidFill>
              </a:rPr>
              <a:t>three phosphate groups</a:t>
            </a:r>
            <a:r>
              <a:rPr lang="en-GB" sz="2300" dirty="0" smtClean="0">
                <a:solidFill>
                  <a:schemeClr val="bg1"/>
                </a:solidFill>
              </a:rPr>
              <a:t>.</a:t>
            </a:r>
            <a:endParaRPr lang="en-GB" sz="2300" dirty="0">
              <a:solidFill>
                <a:schemeClr val="bg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691680" y="4021385"/>
            <a:ext cx="108012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2843808" y="4021385"/>
            <a:ext cx="1152128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gular Pentagon 77"/>
          <p:cNvSpPr/>
          <p:nvPr/>
        </p:nvSpPr>
        <p:spPr>
          <a:xfrm>
            <a:off x="5580112" y="4813473"/>
            <a:ext cx="1512168" cy="1080120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rapezoid 81"/>
          <p:cNvSpPr/>
          <p:nvPr/>
        </p:nvSpPr>
        <p:spPr>
          <a:xfrm rot="14903319">
            <a:off x="6476100" y="3051493"/>
            <a:ext cx="1504613" cy="1865450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78" name="Picture 2" descr="File:ATP 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37209"/>
            <a:ext cx="6879875" cy="4016127"/>
          </a:xfrm>
          <a:prstGeom prst="rect">
            <a:avLst/>
          </a:prstGeom>
          <a:noFill/>
        </p:spPr>
      </p:pic>
      <p:sp>
        <p:nvSpPr>
          <p:cNvPr id="83" name="Right Brace 82"/>
          <p:cNvSpPr/>
          <p:nvPr/>
        </p:nvSpPr>
        <p:spPr>
          <a:xfrm rot="5400000">
            <a:off x="3347864" y="3805361"/>
            <a:ext cx="216024" cy="352839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1907704" y="574957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THREE PHOSPHATES</a:t>
            </a:r>
            <a:endParaRPr lang="en-GB" sz="2000" b="1" dirty="0"/>
          </a:p>
        </p:txBody>
      </p:sp>
      <p:sp>
        <p:nvSpPr>
          <p:cNvPr id="85" name="Right Brace 84"/>
          <p:cNvSpPr/>
          <p:nvPr/>
        </p:nvSpPr>
        <p:spPr>
          <a:xfrm rot="665170">
            <a:off x="7266754" y="5106347"/>
            <a:ext cx="155176" cy="10801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7452320" y="549348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RIBOSE</a:t>
            </a:r>
            <a:endParaRPr lang="en-GB" sz="2000" b="1" dirty="0"/>
          </a:p>
        </p:txBody>
      </p:sp>
      <p:sp>
        <p:nvSpPr>
          <p:cNvPr id="88" name="Right Brace 87"/>
          <p:cNvSpPr/>
          <p:nvPr/>
        </p:nvSpPr>
        <p:spPr>
          <a:xfrm rot="13842314">
            <a:off x="6429092" y="1603149"/>
            <a:ext cx="200056" cy="2222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5292080" y="229319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ADENINE</a:t>
            </a:r>
            <a:endParaRPr lang="en-GB" sz="2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67544" y="1700808"/>
            <a:ext cx="432048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This bond, is the one that can be broken to release energy for reactions to occur.</a:t>
            </a:r>
          </a:p>
          <a:p>
            <a:pPr algn="ctr"/>
            <a:r>
              <a:rPr lang="en-GB" sz="2000" dirty="0" smtClean="0"/>
              <a:t>The bond is formed in cellular respiration, using energy released during the breakdown of glucose.</a:t>
            </a:r>
            <a:endParaRPr lang="en-GB" sz="2000" dirty="0"/>
          </a:p>
        </p:txBody>
      </p:sp>
      <p:cxnSp>
        <p:nvCxnSpPr>
          <p:cNvPr id="92" name="Straight Arrow Connector 91"/>
          <p:cNvCxnSpPr>
            <a:stCxn id="90" idx="2"/>
          </p:cNvCxnSpPr>
          <p:nvPr/>
        </p:nvCxnSpPr>
        <p:spPr>
          <a:xfrm rot="16200000" flipH="1">
            <a:off x="2183252" y="3776556"/>
            <a:ext cx="103308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 animBg="1"/>
      <p:bldP spid="76" grpId="0" animBg="1"/>
      <p:bldP spid="77" grpId="0" animBg="1"/>
      <p:bldP spid="78" grpId="0" animBg="1"/>
      <p:bldP spid="82" grpId="0" animBg="1"/>
      <p:bldP spid="83" grpId="0" animBg="1"/>
      <p:bldP spid="84" grpId="0"/>
      <p:bldP spid="85" grpId="0" animBg="1"/>
      <p:bldP spid="87" grpId="0"/>
      <p:bldP spid="88" grpId="0" animBg="1"/>
      <p:bldP spid="89" grpId="0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Releasing energy from ATP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So when a reaction requires energy, </a:t>
            </a:r>
            <a:r>
              <a:rPr lang="en-GB" sz="2300" b="1" dirty="0" smtClean="0">
                <a:solidFill>
                  <a:srgbClr val="FF0000"/>
                </a:solidFill>
              </a:rPr>
              <a:t>ATP is broken down</a:t>
            </a:r>
            <a:r>
              <a:rPr lang="en-GB" sz="2300" dirty="0" smtClean="0">
                <a:solidFill>
                  <a:schemeClr val="bg1"/>
                </a:solidFill>
              </a:rPr>
              <a:t>:</a:t>
            </a:r>
          </a:p>
          <a:p>
            <a:pPr marL="342000"/>
            <a:endParaRPr lang="en-GB" sz="2300" dirty="0" smtClean="0">
              <a:solidFill>
                <a:schemeClr val="bg1"/>
              </a:solidFill>
            </a:endParaRPr>
          </a:p>
          <a:p>
            <a:pPr marL="342000"/>
            <a:endParaRPr lang="en-GB" sz="2300" dirty="0" smtClean="0">
              <a:solidFill>
                <a:schemeClr val="bg1"/>
              </a:solidFill>
            </a:endParaRPr>
          </a:p>
          <a:p>
            <a:pPr marL="342000"/>
            <a:endParaRPr lang="en-GB" sz="2300" dirty="0" smtClean="0">
              <a:solidFill>
                <a:schemeClr val="bg1"/>
              </a:solidFill>
            </a:endParaRP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This </a:t>
            </a:r>
            <a:r>
              <a:rPr lang="en-GB" sz="2300" b="1" dirty="0" smtClean="0">
                <a:solidFill>
                  <a:srgbClr val="00B0F0"/>
                </a:solidFill>
              </a:rPr>
              <a:t>hydrolysis</a:t>
            </a:r>
            <a:r>
              <a:rPr lang="en-GB" sz="2300" dirty="0" smtClean="0">
                <a:solidFill>
                  <a:schemeClr val="bg1"/>
                </a:solidFill>
              </a:rPr>
              <a:t> reaction releases energy to </a:t>
            </a:r>
            <a:r>
              <a:rPr lang="en-GB" sz="2300" b="1" dirty="0" smtClean="0">
                <a:solidFill>
                  <a:srgbClr val="00B050"/>
                </a:solidFill>
              </a:rPr>
              <a:t>drive other reactions</a:t>
            </a:r>
            <a:r>
              <a:rPr lang="en-GB" sz="2300" dirty="0" smtClean="0">
                <a:solidFill>
                  <a:schemeClr val="bg1"/>
                </a:solidFill>
              </a:rPr>
              <a:t>.</a:t>
            </a: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When the </a:t>
            </a:r>
            <a:r>
              <a:rPr lang="en-GB" sz="2300" b="1" dirty="0" smtClean="0">
                <a:solidFill>
                  <a:schemeClr val="accent6">
                    <a:lumMod val="75000"/>
                  </a:schemeClr>
                </a:solidFill>
              </a:rPr>
              <a:t>terminal phosphate</a:t>
            </a:r>
            <a:r>
              <a:rPr lang="en-GB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300" dirty="0" smtClean="0">
                <a:solidFill>
                  <a:schemeClr val="bg1"/>
                </a:solidFill>
              </a:rPr>
              <a:t>is removed from ATP, the leftover molecule only has </a:t>
            </a:r>
            <a:r>
              <a:rPr lang="en-GB" sz="2300" b="1" dirty="0" smtClean="0">
                <a:solidFill>
                  <a:srgbClr val="7030A0"/>
                </a:solidFill>
              </a:rPr>
              <a:t>TWO phosphates</a:t>
            </a:r>
            <a:r>
              <a:rPr lang="en-GB" sz="2300" dirty="0" smtClean="0">
                <a:solidFill>
                  <a:srgbClr val="7030A0"/>
                </a:solidFill>
              </a:rPr>
              <a:t> </a:t>
            </a:r>
            <a:r>
              <a:rPr lang="en-GB" sz="2300" dirty="0" smtClean="0">
                <a:solidFill>
                  <a:schemeClr val="bg1"/>
                </a:solidFill>
              </a:rPr>
              <a:t>left, so is now called </a:t>
            </a:r>
            <a:r>
              <a:rPr lang="en-GB" sz="2300" b="1" dirty="0" smtClean="0">
                <a:solidFill>
                  <a:srgbClr val="FF0000"/>
                </a:solidFill>
              </a:rPr>
              <a:t>adenosine </a:t>
            </a:r>
            <a:r>
              <a:rPr lang="en-GB" sz="2300" b="1" u="sng" dirty="0" err="1" smtClean="0">
                <a:solidFill>
                  <a:srgbClr val="FF0000"/>
                </a:solidFill>
              </a:rPr>
              <a:t>di</a:t>
            </a:r>
            <a:r>
              <a:rPr lang="en-GB" sz="2300" b="1" dirty="0" err="1" smtClean="0">
                <a:solidFill>
                  <a:srgbClr val="FF0000"/>
                </a:solidFill>
              </a:rPr>
              <a:t>phosphate</a:t>
            </a:r>
            <a:r>
              <a:rPr lang="en-GB" sz="2300" dirty="0" smtClean="0">
                <a:solidFill>
                  <a:schemeClr val="bg1"/>
                </a:solidFill>
              </a:rPr>
              <a:t>.</a:t>
            </a: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The phosphate that is removed, is called an </a:t>
            </a:r>
            <a:r>
              <a:rPr lang="en-GB" sz="2300" b="1" dirty="0" smtClean="0">
                <a:solidFill>
                  <a:srgbClr val="0070C0"/>
                </a:solidFill>
              </a:rPr>
              <a:t>inorganic phosphate</a:t>
            </a:r>
            <a:r>
              <a:rPr lang="en-GB" sz="2300" dirty="0" smtClean="0">
                <a:solidFill>
                  <a:schemeClr val="bg1"/>
                </a:solidFill>
              </a:rPr>
              <a:t>.</a:t>
            </a:r>
          </a:p>
          <a:p>
            <a:pPr marL="342000"/>
            <a:endParaRPr lang="en-GB" sz="2300" dirty="0" smtClean="0">
              <a:solidFill>
                <a:schemeClr val="bg1"/>
              </a:solidFill>
            </a:endParaRP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Yep, you guessed it. ATP can be </a:t>
            </a:r>
            <a:r>
              <a:rPr lang="en-GB" sz="2300" b="1" dirty="0" smtClean="0">
                <a:solidFill>
                  <a:srgbClr val="FF0000"/>
                </a:solidFill>
              </a:rPr>
              <a:t>reformed</a:t>
            </a:r>
            <a:r>
              <a:rPr lang="en-GB" sz="2300" dirty="0" smtClean="0">
                <a:solidFill>
                  <a:schemeClr val="bg1"/>
                </a:solidFill>
              </a:rPr>
              <a:t> by adding P</a:t>
            </a:r>
            <a:r>
              <a:rPr lang="en-GB" sz="2300" baseline="-25000" dirty="0" smtClean="0">
                <a:solidFill>
                  <a:schemeClr val="bg1"/>
                </a:solidFill>
              </a:rPr>
              <a:t>i</a:t>
            </a:r>
            <a:r>
              <a:rPr lang="en-GB" sz="2300" dirty="0" smtClean="0">
                <a:solidFill>
                  <a:schemeClr val="bg1"/>
                </a:solidFill>
              </a:rPr>
              <a:t> to ADP!</a:t>
            </a:r>
          </a:p>
          <a:p>
            <a:pPr marL="342000"/>
            <a:endParaRPr lang="en-GB" sz="2300" dirty="0" smtClean="0">
              <a:solidFill>
                <a:schemeClr val="bg1"/>
              </a:solidFill>
            </a:endParaRPr>
          </a:p>
          <a:p>
            <a:pPr marL="342000"/>
            <a:endParaRPr lang="en-GB" sz="2300" dirty="0" smtClean="0">
              <a:solidFill>
                <a:schemeClr val="bg1"/>
              </a:solidFill>
            </a:endParaRP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Notice how this is a </a:t>
            </a:r>
            <a:r>
              <a:rPr lang="en-GB" sz="2300" b="1" dirty="0" smtClean="0">
                <a:solidFill>
                  <a:srgbClr val="00B0F0"/>
                </a:solidFill>
              </a:rPr>
              <a:t>condensation</a:t>
            </a:r>
            <a:r>
              <a:rPr lang="en-GB" sz="2300" b="1" dirty="0" smtClean="0">
                <a:solidFill>
                  <a:schemeClr val="bg1"/>
                </a:solidFill>
              </a:rPr>
              <a:t> </a:t>
            </a:r>
            <a:r>
              <a:rPr lang="en-GB" sz="2300" dirty="0" smtClean="0">
                <a:solidFill>
                  <a:schemeClr val="bg1"/>
                </a:solidFill>
              </a:rPr>
              <a:t>reaction, that </a:t>
            </a:r>
            <a:r>
              <a:rPr lang="en-GB" sz="2300" b="1" u="sng" dirty="0" smtClean="0">
                <a:solidFill>
                  <a:srgbClr val="FFFF00"/>
                </a:solidFill>
              </a:rPr>
              <a:t>requires</a:t>
            </a:r>
            <a:r>
              <a:rPr lang="en-GB" sz="2300" b="1" dirty="0" smtClean="0">
                <a:solidFill>
                  <a:srgbClr val="FFFF00"/>
                </a:solidFill>
              </a:rPr>
              <a:t> energy</a:t>
            </a:r>
            <a:r>
              <a:rPr lang="en-GB" sz="2300" b="1" dirty="0" smtClean="0">
                <a:solidFill>
                  <a:schemeClr val="bg1"/>
                </a:solidFill>
              </a:rPr>
              <a:t>!</a:t>
            </a:r>
            <a:endParaRPr lang="en-GB" sz="23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98072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     ATP       +       (H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800" b="1" dirty="0" smtClean="0">
                <a:solidFill>
                  <a:schemeClr val="bg1"/>
                </a:solidFill>
              </a:rPr>
              <a:t>O)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98072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     ADP      +        P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i</a:t>
            </a:r>
            <a:r>
              <a:rPr lang="en-GB" sz="2800" b="1" dirty="0" smtClean="0">
                <a:solidFill>
                  <a:schemeClr val="bg1"/>
                </a:solidFill>
              </a:rPr>
              <a:t>        </a:t>
            </a:r>
            <a:r>
              <a:rPr lang="en-GB" sz="2800" b="1" dirty="0" smtClean="0">
                <a:solidFill>
                  <a:srgbClr val="FFFF00"/>
                </a:solidFill>
              </a:rPr>
              <a:t>+</a:t>
            </a:r>
            <a:r>
              <a:rPr lang="en-GB" sz="2800" b="1" dirty="0" smtClean="0">
                <a:solidFill>
                  <a:schemeClr val="bg1"/>
                </a:solidFill>
              </a:rPr>
              <a:t>        </a:t>
            </a:r>
            <a:r>
              <a:rPr lang="en-GB" sz="2800" b="1" dirty="0" smtClean="0">
                <a:solidFill>
                  <a:srgbClr val="FFFF00"/>
                </a:solidFill>
              </a:rPr>
              <a:t>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63888" y="1268760"/>
            <a:ext cx="648072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7504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adenosine </a:t>
            </a:r>
            <a:r>
              <a:rPr lang="en-GB" dirty="0" err="1" smtClean="0">
                <a:solidFill>
                  <a:schemeClr val="bg1"/>
                </a:solidFill>
              </a:rPr>
              <a:t>triphosphate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water (for hydrolysis)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5976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adenosine </a:t>
            </a:r>
            <a:r>
              <a:rPr lang="en-GB" b="1" dirty="0" err="1" smtClean="0">
                <a:solidFill>
                  <a:schemeClr val="bg1"/>
                </a:solidFill>
              </a:rPr>
              <a:t>di</a:t>
            </a:r>
            <a:r>
              <a:rPr lang="en-GB" dirty="0" err="1" smtClean="0">
                <a:solidFill>
                  <a:schemeClr val="bg1"/>
                </a:solidFill>
              </a:rPr>
              <a:t>phosphate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4168" y="148652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inorganic phosphate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2360" y="14847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energy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513802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     ADP       +        P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i        </a:t>
            </a:r>
            <a:r>
              <a:rPr lang="en-GB" sz="2800" b="1" dirty="0" smtClean="0">
                <a:solidFill>
                  <a:srgbClr val="FFFF00"/>
                </a:solidFill>
              </a:rPr>
              <a:t>+</a:t>
            </a:r>
            <a:r>
              <a:rPr lang="en-GB" sz="2800" b="1" dirty="0" smtClean="0">
                <a:solidFill>
                  <a:schemeClr val="bg1"/>
                </a:solidFill>
              </a:rPr>
              <a:t>        </a:t>
            </a:r>
            <a:r>
              <a:rPr lang="en-GB" sz="2800" b="1" dirty="0" smtClean="0">
                <a:solidFill>
                  <a:srgbClr val="FFFF00"/>
                </a:solidFill>
              </a:rPr>
              <a:t>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2120" y="5138028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     ATP      +        H</a:t>
            </a:r>
            <a:r>
              <a:rPr lang="en-GB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2800" b="1" dirty="0" smtClean="0">
                <a:solidFill>
                  <a:schemeClr val="bg1"/>
                </a:solidFill>
              </a:rPr>
              <a:t>O</a:t>
            </a:r>
            <a:endParaRPr lang="en-GB" sz="2800" b="1" dirty="0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32040" y="5426060"/>
            <a:ext cx="648072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100392" y="908720"/>
            <a:ext cx="864096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251520" y="4365104"/>
            <a:ext cx="856895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terconversion of ATP and ADP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4248472" cy="4090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The conversion of ATP into ADP is a </a:t>
            </a:r>
            <a:r>
              <a:rPr lang="en-GB" sz="2400" b="1" dirty="0" smtClean="0">
                <a:solidFill>
                  <a:srgbClr val="FF0000"/>
                </a:solidFill>
              </a:rPr>
              <a:t>reversible reaction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908720"/>
            <a:ext cx="4680520" cy="2016224"/>
          </a:xfrm>
          <a:prstGeom prst="roundRect">
            <a:avLst/>
          </a:prstGeom>
          <a:noFill/>
          <a:ln w="666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52120" y="913944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When this happens, energy is </a:t>
            </a:r>
            <a:r>
              <a:rPr lang="en-GB" sz="2400" b="1" dirty="0" smtClean="0">
                <a:solidFill>
                  <a:srgbClr val="00B050"/>
                </a:solidFill>
              </a:rPr>
              <a:t>released</a:t>
            </a:r>
            <a:r>
              <a:rPr lang="en-GB" sz="2400" dirty="0" smtClean="0">
                <a:solidFill>
                  <a:schemeClr val="bg1"/>
                </a:solidFill>
              </a:rPr>
              <a:t>, which can be used to do all kinds of useful biological processes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48064" y="1628800"/>
            <a:ext cx="360040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67544" y="3573016"/>
            <a:ext cx="4680520" cy="2016224"/>
          </a:xfrm>
          <a:prstGeom prst="roundRect">
            <a:avLst/>
          </a:prstGeom>
          <a:noFill/>
          <a:ln w="793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652120" y="3578240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When this happens, energy is being </a:t>
            </a:r>
            <a:r>
              <a:rPr lang="en-GB" sz="2400" b="1" dirty="0" smtClean="0">
                <a:solidFill>
                  <a:srgbClr val="0070C0"/>
                </a:solidFill>
              </a:rPr>
              <a:t>used</a:t>
            </a:r>
            <a:r>
              <a:rPr lang="en-GB" sz="2400" dirty="0" smtClean="0">
                <a:solidFill>
                  <a:schemeClr val="bg1"/>
                </a:solidFill>
              </a:rPr>
              <a:t> to reform ATP, which is then ready to drive yet another reaction.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148064" y="4293096"/>
            <a:ext cx="360040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520" y="5775647"/>
            <a:ext cx="8712968" cy="8309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Remember, that in the case of respiration, that energy comes from the complex breakdown of glucose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153282">
            <a:off x="6941230" y="552426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How and Where is ATP synthesised?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Remember that forming ATP involves adding an </a:t>
            </a:r>
            <a:r>
              <a:rPr lang="en-GB" sz="2300" b="1" dirty="0" smtClean="0">
                <a:solidFill>
                  <a:srgbClr val="FF0000"/>
                </a:solidFill>
              </a:rPr>
              <a:t>inorganic phosphate (P</a:t>
            </a:r>
            <a:r>
              <a:rPr lang="en-GB" sz="2300" b="1" baseline="-25000" dirty="0" smtClean="0">
                <a:solidFill>
                  <a:srgbClr val="FF0000"/>
                </a:solidFill>
              </a:rPr>
              <a:t>i</a:t>
            </a:r>
            <a:r>
              <a:rPr lang="en-GB" sz="2300" b="1" dirty="0" smtClean="0">
                <a:solidFill>
                  <a:srgbClr val="FF0000"/>
                </a:solidFill>
              </a:rPr>
              <a:t>)</a:t>
            </a:r>
            <a:r>
              <a:rPr lang="en-GB" sz="2300" dirty="0" smtClean="0">
                <a:solidFill>
                  <a:schemeClr val="bg1"/>
                </a:solidFill>
              </a:rPr>
              <a:t> to an </a:t>
            </a:r>
            <a:r>
              <a:rPr lang="en-GB" sz="2300" b="1" dirty="0" smtClean="0">
                <a:solidFill>
                  <a:srgbClr val="00B050"/>
                </a:solidFill>
              </a:rPr>
              <a:t>ADP</a:t>
            </a:r>
            <a:r>
              <a:rPr lang="en-GB" sz="2300" dirty="0" smtClean="0">
                <a:solidFill>
                  <a:schemeClr val="bg1"/>
                </a:solidFill>
              </a:rPr>
              <a:t> molecule.</a:t>
            </a: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This can happen in </a:t>
            </a:r>
            <a:r>
              <a:rPr lang="en-GB" sz="2300" b="1" dirty="0" smtClean="0">
                <a:solidFill>
                  <a:srgbClr val="0070C0"/>
                </a:solidFill>
              </a:rPr>
              <a:t>three ways</a:t>
            </a:r>
            <a:r>
              <a:rPr lang="en-GB" sz="2300" b="1" dirty="0" smtClean="0">
                <a:solidFill>
                  <a:schemeClr val="bg1"/>
                </a:solidFill>
              </a:rPr>
              <a:t>:</a:t>
            </a:r>
            <a:endParaRPr lang="en-GB" sz="23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1988840"/>
            <a:ext cx="3744416" cy="24006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In </a:t>
            </a:r>
            <a:r>
              <a:rPr lang="en-GB" sz="2400" b="1" dirty="0" smtClean="0">
                <a:solidFill>
                  <a:srgbClr val="92D050"/>
                </a:solidFill>
              </a:rPr>
              <a:t>photosynthesis</a:t>
            </a:r>
            <a:r>
              <a:rPr lang="en-GB" sz="2400" dirty="0" smtClean="0">
                <a:solidFill>
                  <a:schemeClr val="bg1"/>
                </a:solidFill>
              </a:rPr>
              <a:t>, ATP is produced in a process called </a:t>
            </a:r>
            <a:r>
              <a:rPr lang="en-GB" sz="2400" b="1" u="sng" dirty="0" smtClean="0">
                <a:solidFill>
                  <a:srgbClr val="00B050"/>
                </a:solidFill>
              </a:rPr>
              <a:t>PHOTOPHOSPHORYLATION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This is essentially where </a:t>
            </a:r>
            <a:r>
              <a:rPr lang="en-GB" b="1" dirty="0" smtClean="0">
                <a:solidFill>
                  <a:schemeClr val="bg1"/>
                </a:solidFill>
              </a:rPr>
              <a:t>light</a:t>
            </a:r>
            <a:r>
              <a:rPr lang="en-GB" dirty="0" smtClean="0">
                <a:solidFill>
                  <a:schemeClr val="bg1"/>
                </a:solidFill>
              </a:rPr>
              <a:t> is used to add the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inorganic phosphate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ADP</a:t>
            </a:r>
            <a:r>
              <a:rPr lang="en-GB" b="1" dirty="0" smtClean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1988840"/>
            <a:ext cx="3816424" cy="2400657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In </a:t>
            </a:r>
            <a:r>
              <a:rPr lang="en-GB" sz="2400" b="1" dirty="0" smtClean="0">
                <a:solidFill>
                  <a:srgbClr val="00B0F0"/>
                </a:solidFill>
              </a:rPr>
              <a:t>respiration</a:t>
            </a:r>
            <a:r>
              <a:rPr lang="en-GB" sz="2400" dirty="0" smtClean="0">
                <a:solidFill>
                  <a:schemeClr val="bg1"/>
                </a:solidFill>
              </a:rPr>
              <a:t>, ATP is produced in a process called </a:t>
            </a:r>
            <a:r>
              <a:rPr lang="en-GB" sz="2400" b="1" u="sng" dirty="0" smtClean="0">
                <a:solidFill>
                  <a:srgbClr val="0070C0"/>
                </a:solidFill>
              </a:rPr>
              <a:t>OXIDATIVE PHOSPHORYLATION</a:t>
            </a:r>
            <a:r>
              <a:rPr lang="en-GB" sz="2400" u="sng" dirty="0" smtClean="0">
                <a:solidFill>
                  <a:schemeClr val="bg1"/>
                </a:solidFill>
              </a:rPr>
              <a:t>.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Within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mitochondria</a:t>
            </a:r>
            <a:r>
              <a:rPr lang="en-GB" dirty="0" smtClean="0">
                <a:solidFill>
                  <a:schemeClr val="bg1"/>
                </a:solidFill>
              </a:rPr>
              <a:t> electrons are transported, releasing energy to add P</a:t>
            </a:r>
            <a:r>
              <a:rPr lang="en-GB" baseline="-25000" dirty="0" smtClean="0">
                <a:solidFill>
                  <a:schemeClr val="bg1"/>
                </a:solidFill>
              </a:rPr>
              <a:t>i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988840"/>
            <a:ext cx="61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1.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2488" y="1988840"/>
            <a:ext cx="61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2.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072" y="4653136"/>
            <a:ext cx="53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3.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87624" y="4725144"/>
            <a:ext cx="6840760" cy="156966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FF0000"/>
                </a:solidFill>
              </a:rPr>
              <a:t>SUBSTRATE-LEVEL PHOSPHORYLATION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This is when a reaction has occurred, releasing enough energy, to </a:t>
            </a:r>
            <a:r>
              <a:rPr lang="en-GB" sz="2400" b="1" dirty="0" smtClean="0">
                <a:solidFill>
                  <a:srgbClr val="7030A0"/>
                </a:solidFill>
              </a:rPr>
              <a:t>combine any nearby P</a:t>
            </a:r>
            <a:r>
              <a:rPr lang="en-GB" sz="2400" b="1" baseline="-25000" dirty="0" smtClean="0">
                <a:solidFill>
                  <a:srgbClr val="7030A0"/>
                </a:solidFill>
              </a:rPr>
              <a:t>i</a:t>
            </a:r>
            <a:r>
              <a:rPr lang="en-GB" sz="2400" b="1" dirty="0" smtClean="0">
                <a:solidFill>
                  <a:srgbClr val="7030A0"/>
                </a:solidFill>
              </a:rPr>
              <a:t> and ADP together!</a:t>
            </a:r>
            <a:endParaRPr lang="en-GB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32" grpId="0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Summary questions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Name at least 5 ‘forms’ in which energy can exist.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State the First Law of Thermodynamics.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What is the unit energy is measured in?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To biologists, where is energy stored within molecules?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State the ‘ultimate’ source of energy in organisms, and explain how it is harnessed.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Give the 6 main functions that energy is needed for.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Explain why glucose is not a good source of immediate energy.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Draw and label an ATP molecule.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Write two equations to show the </a:t>
            </a:r>
            <a:r>
              <a:rPr lang="en-GB" sz="2750" b="1" u="sng" dirty="0" smtClean="0">
                <a:solidFill>
                  <a:schemeClr val="bg1"/>
                </a:solidFill>
              </a:rPr>
              <a:t>break down</a:t>
            </a:r>
            <a:r>
              <a:rPr lang="en-GB" sz="2750" b="1" dirty="0" smtClean="0">
                <a:solidFill>
                  <a:schemeClr val="bg1"/>
                </a:solidFill>
              </a:rPr>
              <a:t> and </a:t>
            </a:r>
            <a:r>
              <a:rPr lang="en-GB" sz="2750" b="1" u="sng" dirty="0" smtClean="0">
                <a:solidFill>
                  <a:schemeClr val="bg1"/>
                </a:solidFill>
              </a:rPr>
              <a:t>reformation</a:t>
            </a:r>
            <a:r>
              <a:rPr lang="en-GB" sz="2750" b="1" dirty="0" smtClean="0">
                <a:solidFill>
                  <a:schemeClr val="bg1"/>
                </a:solidFill>
              </a:rPr>
              <a:t> of ATP.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50" b="1" dirty="0" smtClean="0">
                <a:solidFill>
                  <a:schemeClr val="bg1"/>
                </a:solidFill>
              </a:rPr>
              <a:t>State the three methods of synthesising ATP.</a:t>
            </a:r>
          </a:p>
          <a:p>
            <a:pPr marL="514350" indent="-514350">
              <a:buFont typeface="+mj-lt"/>
              <a:buAutoNum type="arabicPeriod"/>
            </a:pPr>
            <a:endParaRPr lang="en-GB" sz="275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75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750" b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75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Learning Objectives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 learn what energy is and why organisms need it.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To understand how the molecule ATP stores energy.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To learn how ATP is synthesised.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To understand the role of ATP in biological processes.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energy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What is </a:t>
            </a:r>
            <a:r>
              <a:rPr lang="en-GB" sz="3400" b="1" dirty="0" smtClean="0">
                <a:solidFill>
                  <a:schemeClr val="bg1"/>
                </a:solidFill>
              </a:rPr>
              <a:t>energy?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r>
              <a:rPr lang="en-GB" sz="2550" dirty="0" smtClean="0">
                <a:solidFill>
                  <a:schemeClr val="bg1"/>
                </a:solidFill>
              </a:rPr>
              <a:t>Energy is something that allows </a:t>
            </a:r>
            <a:r>
              <a:rPr lang="en-GB" sz="2550" b="1" dirty="0" smtClean="0">
                <a:solidFill>
                  <a:schemeClr val="bg1"/>
                </a:solidFill>
              </a:rPr>
              <a:t>‘</a:t>
            </a:r>
            <a:r>
              <a:rPr lang="en-GB" sz="2550" b="1" dirty="0" smtClean="0">
                <a:solidFill>
                  <a:srgbClr val="FF0000"/>
                </a:solidFill>
              </a:rPr>
              <a:t>work to be done</a:t>
            </a:r>
            <a:r>
              <a:rPr lang="en-GB" sz="2550" b="1" dirty="0" smtClean="0">
                <a:solidFill>
                  <a:schemeClr val="bg1"/>
                </a:solidFill>
              </a:rPr>
              <a:t>’</a:t>
            </a:r>
            <a:r>
              <a:rPr lang="en-GB" sz="2550" dirty="0" smtClean="0">
                <a:solidFill>
                  <a:schemeClr val="bg1"/>
                </a:solidFill>
              </a:rPr>
              <a:t> on something else – i.e. </a:t>
            </a:r>
            <a:r>
              <a:rPr lang="en-GB" sz="2550" b="1" dirty="0" smtClean="0">
                <a:solidFill>
                  <a:srgbClr val="00B050"/>
                </a:solidFill>
              </a:rPr>
              <a:t>move an object</a:t>
            </a:r>
            <a:r>
              <a:rPr lang="en-GB" sz="2550" dirty="0" smtClean="0">
                <a:solidFill>
                  <a:schemeClr val="bg1"/>
                </a:solidFill>
              </a:rPr>
              <a:t> or </a:t>
            </a:r>
            <a:r>
              <a:rPr lang="en-GB" sz="2550" b="1" dirty="0" smtClean="0">
                <a:solidFill>
                  <a:srgbClr val="0070C0"/>
                </a:solidFill>
              </a:rPr>
              <a:t>heat it up</a:t>
            </a:r>
            <a:r>
              <a:rPr lang="en-GB" sz="255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550" dirty="0" smtClean="0">
                <a:solidFill>
                  <a:schemeClr val="bg1"/>
                </a:solidFill>
              </a:rPr>
              <a:t>Energy can exist in </a:t>
            </a:r>
            <a:r>
              <a:rPr lang="en-GB" sz="2550" b="1" dirty="0" smtClean="0">
                <a:solidFill>
                  <a:schemeClr val="accent6">
                    <a:lumMod val="75000"/>
                  </a:schemeClr>
                </a:solidFill>
              </a:rPr>
              <a:t>different forms</a:t>
            </a:r>
            <a:r>
              <a:rPr lang="en-GB" sz="2550" dirty="0" smtClean="0">
                <a:solidFill>
                  <a:schemeClr val="bg1"/>
                </a:solidFill>
              </a:rPr>
              <a:t>:</a:t>
            </a:r>
          </a:p>
          <a:p>
            <a:endParaRPr lang="en-GB" sz="2550" dirty="0">
              <a:solidFill>
                <a:schemeClr val="bg1"/>
              </a:solidFill>
            </a:endParaRPr>
          </a:p>
          <a:p>
            <a:endParaRPr lang="en-GB" sz="2550" dirty="0" smtClean="0">
              <a:solidFill>
                <a:schemeClr val="bg1"/>
              </a:solidFill>
            </a:endParaRPr>
          </a:p>
          <a:p>
            <a:r>
              <a:rPr lang="en-GB" sz="2550" dirty="0" smtClean="0">
                <a:solidFill>
                  <a:schemeClr val="bg1"/>
                </a:solidFill>
              </a:rPr>
              <a:t>Energy can </a:t>
            </a:r>
            <a:r>
              <a:rPr lang="en-GB" sz="2550" dirty="0" smtClean="0">
                <a:solidFill>
                  <a:srgbClr val="7030A0"/>
                </a:solidFill>
              </a:rPr>
              <a:t>be </a:t>
            </a:r>
            <a:r>
              <a:rPr lang="en-GB" sz="2550" b="1" dirty="0" smtClean="0">
                <a:solidFill>
                  <a:srgbClr val="7030A0"/>
                </a:solidFill>
              </a:rPr>
              <a:t>changed from one form to another</a:t>
            </a:r>
            <a:r>
              <a:rPr lang="en-GB" sz="2550" dirty="0" smtClean="0">
                <a:solidFill>
                  <a:schemeClr val="bg1"/>
                </a:solidFill>
              </a:rPr>
              <a:t>:</a:t>
            </a:r>
          </a:p>
          <a:p>
            <a:endParaRPr lang="en-GB" sz="2550" dirty="0">
              <a:solidFill>
                <a:schemeClr val="bg1"/>
              </a:solidFill>
            </a:endParaRPr>
          </a:p>
          <a:p>
            <a:endParaRPr lang="en-GB" sz="2550" dirty="0" smtClean="0">
              <a:solidFill>
                <a:schemeClr val="bg1"/>
              </a:solidFill>
            </a:endParaRPr>
          </a:p>
          <a:p>
            <a:r>
              <a:rPr lang="en-GB" sz="2550" dirty="0" smtClean="0">
                <a:solidFill>
                  <a:schemeClr val="bg1"/>
                </a:solidFill>
              </a:rPr>
              <a:t>This leads us on to the point that energy </a:t>
            </a:r>
            <a:r>
              <a:rPr lang="en-GB" sz="2550" b="1" dirty="0" smtClean="0">
                <a:solidFill>
                  <a:srgbClr val="FFFF00"/>
                </a:solidFill>
              </a:rPr>
              <a:t>cannot be </a:t>
            </a:r>
            <a:r>
              <a:rPr lang="en-GB" sz="2550" b="1" u="sng" dirty="0" smtClean="0">
                <a:solidFill>
                  <a:srgbClr val="FFFF00"/>
                </a:solidFill>
              </a:rPr>
              <a:t>created</a:t>
            </a:r>
            <a:r>
              <a:rPr lang="en-GB" sz="2550" b="1" dirty="0" smtClean="0">
                <a:solidFill>
                  <a:srgbClr val="FFFF00"/>
                </a:solidFill>
              </a:rPr>
              <a:t> or </a:t>
            </a:r>
            <a:r>
              <a:rPr lang="en-GB" sz="2550" b="1" u="sng" dirty="0" smtClean="0">
                <a:solidFill>
                  <a:srgbClr val="FFFF00"/>
                </a:solidFill>
              </a:rPr>
              <a:t>destroyed</a:t>
            </a:r>
            <a:r>
              <a:rPr lang="en-GB" sz="2550" u="sng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550" dirty="0" smtClean="0">
                <a:solidFill>
                  <a:schemeClr val="bg1"/>
                </a:solidFill>
              </a:rPr>
              <a:t>Energy is measured in </a:t>
            </a:r>
            <a:r>
              <a:rPr lang="en-GB" sz="2550" b="1" dirty="0" smtClean="0">
                <a:solidFill>
                  <a:srgbClr val="FF0000"/>
                </a:solidFill>
              </a:rPr>
              <a:t>joules (j)</a:t>
            </a:r>
            <a:r>
              <a:rPr lang="en-GB" sz="255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GB" sz="2550" dirty="0" smtClean="0">
                <a:solidFill>
                  <a:schemeClr val="bg1"/>
                </a:solidFill>
              </a:rPr>
              <a:t>With respect to biology, most of the energy used by organisms, is stored in </a:t>
            </a:r>
            <a:r>
              <a:rPr lang="en-GB" sz="2550" b="1" dirty="0" smtClean="0">
                <a:solidFill>
                  <a:srgbClr val="00B050"/>
                </a:solidFill>
              </a:rPr>
              <a:t>chemical bonds</a:t>
            </a:r>
            <a:r>
              <a:rPr lang="en-GB" sz="2550" dirty="0" smtClean="0">
                <a:solidFill>
                  <a:srgbClr val="00B050"/>
                </a:solidFill>
              </a:rPr>
              <a:t> </a:t>
            </a:r>
            <a:r>
              <a:rPr lang="en-GB" sz="2550" dirty="0" smtClean="0">
                <a:solidFill>
                  <a:schemeClr val="bg1"/>
                </a:solidFill>
              </a:rPr>
              <a:t>in molecules.</a:t>
            </a:r>
            <a:endParaRPr lang="en-GB" sz="255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60848"/>
            <a:ext cx="108012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Light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10801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Heat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060848"/>
            <a:ext cx="10801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Sound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060848"/>
            <a:ext cx="15841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Electrical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060848"/>
            <a:ext cx="15121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Magnetic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2060848"/>
            <a:ext cx="15121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Chemical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3471391"/>
            <a:ext cx="15121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Chemical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471391"/>
            <a:ext cx="15841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Electrical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How is energy related to living organisms?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r>
              <a:rPr lang="en-GB" sz="2550" dirty="0" smtClean="0">
                <a:solidFill>
                  <a:schemeClr val="bg1"/>
                </a:solidFill>
              </a:rPr>
              <a:t>In order to remain alive, energy is required to ‘power’ the </a:t>
            </a:r>
            <a:r>
              <a:rPr lang="en-GB" sz="2550" b="1" dirty="0" smtClean="0">
                <a:solidFill>
                  <a:srgbClr val="FF0000"/>
                </a:solidFill>
              </a:rPr>
              <a:t>biological processes</a:t>
            </a:r>
            <a:r>
              <a:rPr lang="en-GB" sz="2550" dirty="0" smtClean="0">
                <a:solidFill>
                  <a:srgbClr val="FF0000"/>
                </a:solidFill>
              </a:rPr>
              <a:t> </a:t>
            </a:r>
            <a:r>
              <a:rPr lang="en-GB" sz="2550" dirty="0" smtClean="0">
                <a:solidFill>
                  <a:schemeClr val="bg1"/>
                </a:solidFill>
              </a:rPr>
              <a:t>occurring within all life forms.</a:t>
            </a:r>
          </a:p>
          <a:p>
            <a:r>
              <a:rPr lang="en-GB" sz="2550" dirty="0" smtClean="0">
                <a:solidFill>
                  <a:schemeClr val="bg1"/>
                </a:solidFill>
              </a:rPr>
              <a:t>This energy initially comes from the </a:t>
            </a:r>
            <a:r>
              <a:rPr lang="en-GB" sz="2550" b="1" dirty="0" smtClean="0">
                <a:solidFill>
                  <a:srgbClr val="FFFF00"/>
                </a:solidFill>
              </a:rPr>
              <a:t>Sun</a:t>
            </a:r>
            <a:r>
              <a:rPr lang="en-GB" sz="2550" dirty="0" smtClean="0">
                <a:solidFill>
                  <a:schemeClr val="bg1"/>
                </a:solidFill>
              </a:rPr>
              <a:t>.</a:t>
            </a:r>
            <a:endParaRPr lang="en-GB" sz="2550" dirty="0">
              <a:solidFill>
                <a:schemeClr val="bg1"/>
              </a:solidFill>
            </a:endParaRPr>
          </a:p>
        </p:txBody>
      </p:sp>
      <p:pic>
        <p:nvPicPr>
          <p:cNvPr id="13" name="Picture 12" descr="better sun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699792" y="1916832"/>
            <a:ext cx="62646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Plants </a:t>
            </a:r>
            <a:r>
              <a:rPr kumimoji="0" lang="en-GB" sz="2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harness this</a:t>
            </a:r>
            <a:r>
              <a:rPr kumimoji="0" lang="en-GB" sz="255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solar energy</a:t>
            </a:r>
            <a:r>
              <a:rPr lang="en-GB" sz="2550" dirty="0" smtClean="0">
                <a:solidFill>
                  <a:schemeClr val="bg1"/>
                </a:solidFill>
              </a:rPr>
              <a:t>,</a:t>
            </a:r>
            <a:r>
              <a:rPr lang="en-GB" sz="2550" b="1" dirty="0" smtClean="0">
                <a:solidFill>
                  <a:schemeClr val="bg1"/>
                </a:solidFill>
              </a:rPr>
              <a:t> </a:t>
            </a:r>
            <a:r>
              <a:rPr lang="en-GB" sz="2550" dirty="0" smtClean="0">
                <a:solidFill>
                  <a:schemeClr val="bg1"/>
                </a:solidFill>
              </a:rPr>
              <a:t>using it to combine </a:t>
            </a:r>
            <a:r>
              <a:rPr lang="en-GB" sz="2550" b="1" dirty="0" smtClean="0">
                <a:solidFill>
                  <a:srgbClr val="0070C0"/>
                </a:solidFill>
              </a:rPr>
              <a:t>water and CO</a:t>
            </a:r>
            <a:r>
              <a:rPr lang="en-GB" sz="2550" b="1" baseline="-25000" dirty="0" smtClean="0">
                <a:solidFill>
                  <a:srgbClr val="0070C0"/>
                </a:solidFill>
              </a:rPr>
              <a:t>2</a:t>
            </a:r>
            <a:r>
              <a:rPr lang="en-GB" sz="2550" b="1" dirty="0" smtClean="0">
                <a:solidFill>
                  <a:srgbClr val="00B050"/>
                </a:solidFill>
              </a:rPr>
              <a:t> </a:t>
            </a:r>
            <a:r>
              <a:rPr lang="en-GB" sz="2550" dirty="0" smtClean="0">
                <a:solidFill>
                  <a:schemeClr val="bg1"/>
                </a:solidFill>
              </a:rPr>
              <a:t>into </a:t>
            </a:r>
            <a:r>
              <a:rPr lang="en-GB" sz="2550" b="1" dirty="0" smtClean="0">
                <a:solidFill>
                  <a:srgbClr val="7030A0"/>
                </a:solidFill>
              </a:rPr>
              <a:t>glucose</a:t>
            </a:r>
            <a:r>
              <a:rPr lang="en-GB" sz="2550" dirty="0" smtClean="0">
                <a:solidFill>
                  <a:schemeClr val="bg1"/>
                </a:solidFill>
              </a:rPr>
              <a:t> – in a process called </a:t>
            </a:r>
            <a:r>
              <a:rPr lang="en-GB" sz="2550" b="1" dirty="0" smtClean="0">
                <a:solidFill>
                  <a:srgbClr val="00B050"/>
                </a:solidFill>
              </a:rPr>
              <a:t>photosynthesis</a:t>
            </a:r>
            <a:r>
              <a:rPr lang="en-GB" sz="2550" dirty="0" smtClean="0">
                <a:solidFill>
                  <a:schemeClr val="bg1"/>
                </a:solidFill>
              </a:rPr>
              <a:t>.</a:t>
            </a:r>
            <a:endParaRPr kumimoji="0" lang="en-GB" sz="25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3429000"/>
            <a:ext cx="108012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Light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32040" y="3645024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4208" y="3429000"/>
            <a:ext cx="15121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Chemical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9512" y="4365104"/>
            <a:ext cx="878497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5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Therefore,</a:t>
            </a:r>
            <a:r>
              <a:rPr kumimoji="0" lang="en-GB" sz="255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photosynthesis is responsible </a:t>
            </a:r>
            <a:r>
              <a:rPr kumimoji="0" lang="en-GB" sz="2550" b="0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GB" sz="2550" b="1" i="0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locking solar energy</a:t>
            </a:r>
            <a:r>
              <a:rPr kumimoji="0" lang="en-GB" sz="255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molecules such as </a:t>
            </a:r>
            <a:r>
              <a:rPr lang="en-GB" sz="2550" b="1" dirty="0" smtClean="0">
                <a:solidFill>
                  <a:srgbClr val="7030A0"/>
                </a:solidFill>
              </a:rPr>
              <a:t>glucose</a:t>
            </a:r>
            <a:r>
              <a:rPr lang="en-GB" sz="2550" dirty="0" smtClean="0">
                <a:solidFill>
                  <a:schemeClr val="bg1"/>
                </a:solidFill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550" dirty="0" smtClean="0">
                <a:solidFill>
                  <a:schemeClr val="bg1"/>
                </a:solidFill>
              </a:rPr>
              <a:t>Both plants and animals can then </a:t>
            </a:r>
            <a:r>
              <a:rPr lang="en-GB" sz="2550" b="1" dirty="0" smtClean="0">
                <a:solidFill>
                  <a:srgbClr val="FF0000"/>
                </a:solidFill>
              </a:rPr>
              <a:t>break down these molecules</a:t>
            </a:r>
            <a:r>
              <a:rPr lang="en-GB" sz="2550" dirty="0" smtClean="0">
                <a:solidFill>
                  <a:schemeClr val="bg1"/>
                </a:solidFill>
              </a:rPr>
              <a:t>, releasing energy, which can be used in processes essential to life.</a:t>
            </a:r>
            <a:endParaRPr kumimoji="0" lang="en-GB" sz="25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weizmann.ac.il/Biological_Chemistry/scientist/futerman/images/cerezymesnew.gif"/>
          <p:cNvPicPr>
            <a:picLocks noChangeAspect="1" noChangeArrowheads="1"/>
          </p:cNvPicPr>
          <p:nvPr/>
        </p:nvPicPr>
        <p:blipFill>
          <a:blip r:embed="rId2" cstate="print"/>
          <a:srcRect l="11698" t="5972" r="4585" b="3877"/>
          <a:stretch>
            <a:fillRect/>
          </a:stretch>
        </p:blipFill>
        <p:spPr bwMode="auto">
          <a:xfrm>
            <a:off x="3779912" y="4869160"/>
            <a:ext cx="1909666" cy="1656184"/>
          </a:xfrm>
          <a:prstGeom prst="rect">
            <a:avLst/>
          </a:prstGeom>
          <a:noFill/>
        </p:spPr>
      </p:pic>
      <p:pic>
        <p:nvPicPr>
          <p:cNvPr id="1028" name="Picture 4" descr="http://www.imaging1.com/images/1_Johnny_Thermal_Image.gif"/>
          <p:cNvPicPr>
            <a:picLocks noChangeAspect="1" noChangeArrowheads="1"/>
          </p:cNvPicPr>
          <p:nvPr/>
        </p:nvPicPr>
        <p:blipFill>
          <a:blip r:embed="rId3" cstate="print"/>
          <a:srcRect l="9742" r="35702" b="15304"/>
          <a:stretch>
            <a:fillRect/>
          </a:stretch>
        </p:blipFill>
        <p:spPr bwMode="auto">
          <a:xfrm>
            <a:off x="6660232" y="4365104"/>
            <a:ext cx="1568174" cy="1512168"/>
          </a:xfrm>
          <a:prstGeom prst="rect">
            <a:avLst/>
          </a:prstGeom>
          <a:noFill/>
        </p:spPr>
      </p:pic>
      <p:pic>
        <p:nvPicPr>
          <p:cNvPr id="1026" name="Picture 2" descr="http://www.surreywebsight.org.uk/assets/Image/photos/Fundraising/events/running%20le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1278154" cy="14952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What do organisms do with energy?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Organisms are </a:t>
            </a:r>
            <a:r>
              <a:rPr lang="en-GB" sz="2400" b="1" dirty="0" smtClean="0">
                <a:solidFill>
                  <a:srgbClr val="FF0000"/>
                </a:solidFill>
              </a:rPr>
              <a:t>highly ordered</a:t>
            </a:r>
            <a:r>
              <a:rPr lang="en-GB" sz="2400" dirty="0" smtClean="0">
                <a:solidFill>
                  <a:schemeClr val="bg1"/>
                </a:solidFill>
              </a:rPr>
              <a:t>, so without the constant </a:t>
            </a:r>
            <a:r>
              <a:rPr lang="en-GB" sz="2400" b="1" dirty="0" smtClean="0">
                <a:solidFill>
                  <a:srgbClr val="00B050"/>
                </a:solidFill>
              </a:rPr>
              <a:t>input of energy</a:t>
            </a:r>
            <a:r>
              <a:rPr lang="en-GB" sz="2400" dirty="0" smtClean="0">
                <a:solidFill>
                  <a:schemeClr val="bg1"/>
                </a:solidFill>
              </a:rPr>
              <a:t>, these organisms will eventually </a:t>
            </a:r>
            <a:r>
              <a:rPr lang="en-GB" sz="2400" b="1" dirty="0" smtClean="0">
                <a:solidFill>
                  <a:srgbClr val="0070C0"/>
                </a:solidFill>
              </a:rPr>
              <a:t>breakdown into disarray</a:t>
            </a:r>
            <a:r>
              <a:rPr lang="en-GB" sz="2400" dirty="0" smtClean="0">
                <a:solidFill>
                  <a:schemeClr val="bg1"/>
                </a:solidFill>
              </a:rPr>
              <a:t>.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615407"/>
            <a:ext cx="309634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Energy is needed for: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2492896"/>
            <a:ext cx="1800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Movement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5856" y="5919663"/>
            <a:ext cx="280831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Molecular Synthesis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4509120"/>
            <a:ext cx="265671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Thermoregulation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://www.uvm.edu/~inquiryb/webquest/fa06/mvogenbe/Animal-C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1588227" cy="157768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3528" y="5157192"/>
            <a:ext cx="296927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Cell Maintenance/Repair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6" name="Picture 12" descr="http://www.biologie.uni-hamburg.de/b-online/library/biology107/bi107vc/fa99/terry/images/ATPpum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72816"/>
            <a:ext cx="1800200" cy="165018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69441" y="1700808"/>
            <a:ext cx="2422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Active Transport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1038" name="Picture 14" descr="http://c2.api.ning.com/files/lXhL*Y17OauUb-FVQUYNxXAaQDVG9OgwJw4Fgg4I1PLFn85nxUpa4sgLVIJmpe7SCFHTef9jvRi1Ec16vxtBoB96BpMZWj2w/bodybuild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628800"/>
            <a:ext cx="1432406" cy="17211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568" y="2679303"/>
            <a:ext cx="18722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Metabolism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2555776" y="3429000"/>
            <a:ext cx="432048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4211960" y="3356992"/>
            <a:ext cx="43204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84168" y="3429000"/>
            <a:ext cx="288032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2771800" y="4077072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211960" y="4365104"/>
            <a:ext cx="57606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84168" y="4077072"/>
            <a:ext cx="43204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3" grpId="0" animBg="1"/>
      <p:bldP spid="21" grpId="0" animBg="1"/>
      <p:bldP spid="2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atp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inus 32"/>
          <p:cNvSpPr/>
          <p:nvPr/>
        </p:nvSpPr>
        <p:spPr>
          <a:xfrm>
            <a:off x="3851920" y="4149080"/>
            <a:ext cx="1584176" cy="1080120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So what’s ATP??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pPr marL="342000"/>
            <a:r>
              <a:rPr lang="en-GB" sz="2400" dirty="0" smtClean="0">
                <a:solidFill>
                  <a:schemeClr val="bg1"/>
                </a:solidFill>
              </a:rPr>
              <a:t>Now that we know </a:t>
            </a:r>
            <a:r>
              <a:rPr lang="en-GB" sz="2400" b="1" dirty="0" smtClean="0">
                <a:solidFill>
                  <a:srgbClr val="00B050"/>
                </a:solidFill>
              </a:rPr>
              <a:t>plants</a:t>
            </a:r>
            <a:r>
              <a:rPr lang="en-GB" sz="2400" dirty="0" smtClean="0">
                <a:solidFill>
                  <a:schemeClr val="bg1"/>
                </a:solidFill>
              </a:rPr>
              <a:t> are responsible for trapping </a:t>
            </a:r>
            <a:r>
              <a:rPr lang="en-GB" sz="2400" b="1" dirty="0" smtClean="0">
                <a:solidFill>
                  <a:srgbClr val="FFFF00"/>
                </a:solidFill>
              </a:rPr>
              <a:t>solar energy</a:t>
            </a:r>
            <a:r>
              <a:rPr lang="en-GB" sz="2400" dirty="0" smtClean="0">
                <a:solidFill>
                  <a:schemeClr val="bg1"/>
                </a:solidFill>
              </a:rPr>
              <a:t> into molecules such as </a:t>
            </a:r>
            <a:r>
              <a:rPr lang="en-GB" sz="2400" b="1" dirty="0" smtClean="0">
                <a:solidFill>
                  <a:srgbClr val="7030A0"/>
                </a:solidFill>
              </a:rPr>
              <a:t>glucose</a:t>
            </a:r>
            <a:r>
              <a:rPr lang="en-GB" sz="2400" dirty="0" smtClean="0">
                <a:solidFill>
                  <a:schemeClr val="bg1"/>
                </a:solidFill>
              </a:rPr>
              <a:t>, we need to know how animals (and plants themselves) benefit from this energy.</a:t>
            </a:r>
          </a:p>
          <a:p>
            <a:pPr marL="342000"/>
            <a:endParaRPr lang="en-GB" sz="2400" dirty="0" smtClean="0">
              <a:solidFill>
                <a:schemeClr val="bg1"/>
              </a:solidFill>
            </a:endParaRPr>
          </a:p>
          <a:p>
            <a:pPr marL="342000"/>
            <a:r>
              <a:rPr lang="en-GB" sz="2400" dirty="0" smtClean="0">
                <a:solidFill>
                  <a:schemeClr val="bg1"/>
                </a:solidFill>
              </a:rPr>
              <a:t>For example:</a:t>
            </a:r>
          </a:p>
          <a:p>
            <a:pPr marL="0" algn="ctr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Building a chain of </a:t>
            </a:r>
            <a:r>
              <a:rPr lang="en-GB" sz="2400" b="1" dirty="0" smtClean="0">
                <a:solidFill>
                  <a:srgbClr val="FF0000"/>
                </a:solidFill>
              </a:rPr>
              <a:t>amino acids</a:t>
            </a:r>
            <a:r>
              <a:rPr lang="en-GB" sz="2400" dirty="0" smtClean="0">
                <a:solidFill>
                  <a:schemeClr val="bg1"/>
                </a:solidFill>
              </a:rPr>
              <a:t> (into a protein) </a:t>
            </a:r>
            <a:r>
              <a:rPr lang="en-GB" sz="2400" b="1" dirty="0" smtClean="0">
                <a:solidFill>
                  <a:srgbClr val="00B050"/>
                </a:solidFill>
              </a:rPr>
              <a:t>requires energy</a:t>
            </a:r>
            <a:r>
              <a:rPr lang="en-GB" sz="2400" dirty="0" smtClean="0">
                <a:solidFill>
                  <a:schemeClr val="bg1"/>
                </a:solidFill>
              </a:rPr>
              <a:t>. The </a:t>
            </a:r>
            <a:r>
              <a:rPr lang="en-GB" sz="2400" b="1" dirty="0" smtClean="0">
                <a:solidFill>
                  <a:srgbClr val="0070C0"/>
                </a:solidFill>
              </a:rPr>
              <a:t>bonds</a:t>
            </a:r>
            <a:r>
              <a:rPr lang="en-GB" sz="2400" dirty="0" smtClean="0">
                <a:solidFill>
                  <a:schemeClr val="bg1"/>
                </a:solidFill>
              </a:rPr>
              <a:t> between each amino acid do not form spontaneously, but require </a:t>
            </a:r>
            <a:r>
              <a:rPr lang="en-GB" sz="2400" b="1" dirty="0" smtClean="0">
                <a:solidFill>
                  <a:srgbClr val="7030A0"/>
                </a:solidFill>
              </a:rPr>
              <a:t>energy input</a:t>
            </a:r>
            <a:r>
              <a:rPr lang="en-GB" sz="2400" dirty="0" smtClean="0">
                <a:solidFill>
                  <a:schemeClr val="bg1"/>
                </a:solidFill>
              </a:rPr>
              <a:t>. </a:t>
            </a:r>
          </a:p>
          <a:p>
            <a:pPr marL="342000" algn="ctr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342000" algn="ctr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342000" algn="ctr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342000" algn="ctr"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marL="342000"/>
            <a:r>
              <a:rPr lang="en-GB" sz="2400" dirty="0" smtClean="0">
                <a:solidFill>
                  <a:schemeClr val="bg1"/>
                </a:solidFill>
              </a:rPr>
              <a:t>Do you think this energy comes </a:t>
            </a:r>
            <a:r>
              <a:rPr lang="en-GB" sz="2400" b="1" dirty="0" smtClean="0">
                <a:solidFill>
                  <a:srgbClr val="FF0000"/>
                </a:solidFill>
              </a:rPr>
              <a:t>directly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from the breakdown of glucose?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4" name="Flowchart: Punched Tape 23"/>
          <p:cNvSpPr/>
          <p:nvPr/>
        </p:nvSpPr>
        <p:spPr>
          <a:xfrm>
            <a:off x="1979712" y="4077072"/>
            <a:ext cx="2160240" cy="1224136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051720" y="44998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Amino Acid 1</a:t>
            </a:r>
            <a:endParaRPr lang="en-GB" b="1" dirty="0"/>
          </a:p>
        </p:txBody>
      </p:sp>
      <p:sp>
        <p:nvSpPr>
          <p:cNvPr id="27" name="Flowchart: Punched Tape 26"/>
          <p:cNvSpPr/>
          <p:nvPr/>
        </p:nvSpPr>
        <p:spPr>
          <a:xfrm>
            <a:off x="5148064" y="4077072"/>
            <a:ext cx="2160240" cy="1224136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220072" y="44998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Amino Acid 2</a:t>
            </a:r>
            <a:endParaRPr lang="en-GB" b="1" dirty="0"/>
          </a:p>
        </p:txBody>
      </p:sp>
      <p:sp>
        <p:nvSpPr>
          <p:cNvPr id="31" name="Lightning Bolt 30"/>
          <p:cNvSpPr/>
          <p:nvPr/>
        </p:nvSpPr>
        <p:spPr>
          <a:xfrm>
            <a:off x="-1836712" y="188640"/>
            <a:ext cx="1512168" cy="1512168"/>
          </a:xfrm>
          <a:prstGeom prst="lightningBol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211960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Bond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>
            <a:stCxn id="35" idx="0"/>
            <a:endCxn id="33" idx="1"/>
          </p:cNvCxnSpPr>
          <p:nvPr/>
        </p:nvCxnSpPr>
        <p:spPr>
          <a:xfrm rot="16200000" flipV="1">
            <a:off x="4527499" y="4932671"/>
            <a:ext cx="269022" cy="360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956E-6 L 0.09531 0.12512 L 0.24306 0.17021 L 0.36459 0.13737 L 0.41233 0.09829 L 0.48004 0.10661 L 0.57222 0.2049 L 0.58281 0.29093 L 0.58281 0.32794 L 0.57379 0.36263 L 0.5783 0.44681 L 0.60764 0.50624 L 0.62466 0.57794 L 0.66459 0.63737 L 0.7507 0.73358 L 0.88768 0.83626 L 1.04306 0.89547 L 1.25052 0.89362 L 1.32153 0.7685 " pathEditMode="relative" ptsTypes="AAAAAAAAAAAAAAAAA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/>
      <p:bldP spid="27" grpId="0" animBg="1"/>
      <p:bldP spid="29" grpId="0"/>
      <p:bldP spid="31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NO! It doesn’t.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Although glucose stores </a:t>
            </a:r>
            <a:r>
              <a:rPr lang="en-GB" sz="2300" b="1" dirty="0" smtClean="0">
                <a:solidFill>
                  <a:srgbClr val="FF0000"/>
                </a:solidFill>
              </a:rPr>
              <a:t>a lot of energy</a:t>
            </a:r>
            <a:r>
              <a:rPr lang="en-GB" sz="2300" dirty="0" smtClean="0">
                <a:solidFill>
                  <a:schemeClr val="bg1"/>
                </a:solidFill>
              </a:rPr>
              <a:t>, it takes </a:t>
            </a:r>
            <a:r>
              <a:rPr lang="en-GB" sz="2300" b="1" dirty="0" smtClean="0">
                <a:solidFill>
                  <a:srgbClr val="00B050"/>
                </a:solidFill>
              </a:rPr>
              <a:t>time to release</a:t>
            </a:r>
            <a:r>
              <a:rPr lang="en-GB" sz="2300" dirty="0" smtClean="0">
                <a:solidFill>
                  <a:schemeClr val="bg1"/>
                </a:solidFill>
              </a:rPr>
              <a:t>, via a complicated series of reactions.</a:t>
            </a: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This means that it is </a:t>
            </a:r>
            <a:r>
              <a:rPr lang="en-GB" sz="2300" b="1" dirty="0" smtClean="0">
                <a:solidFill>
                  <a:srgbClr val="0070C0"/>
                </a:solidFill>
              </a:rPr>
              <a:t>not a good source of immediate energy</a:t>
            </a:r>
            <a:r>
              <a:rPr lang="en-GB" sz="2300" b="1" dirty="0" smtClean="0">
                <a:solidFill>
                  <a:schemeClr val="bg1"/>
                </a:solidFill>
              </a:rPr>
              <a:t>.</a:t>
            </a:r>
          </a:p>
          <a:p>
            <a:pPr marL="342000"/>
            <a:endParaRPr lang="en-GB" sz="2300" b="1" dirty="0" smtClean="0">
              <a:solidFill>
                <a:schemeClr val="bg1"/>
              </a:solidFill>
            </a:endParaRPr>
          </a:p>
          <a:p>
            <a:pPr marL="342000"/>
            <a:endParaRPr lang="en-GB" sz="2300" b="1" dirty="0" smtClean="0">
              <a:solidFill>
                <a:schemeClr val="bg1"/>
              </a:solidFill>
            </a:endParaRP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What actually happens, is that during </a:t>
            </a:r>
            <a:r>
              <a:rPr lang="en-GB" sz="2300" b="1" dirty="0" smtClean="0">
                <a:solidFill>
                  <a:srgbClr val="7030A0"/>
                </a:solidFill>
              </a:rPr>
              <a:t>cellular respiration</a:t>
            </a:r>
            <a:r>
              <a:rPr lang="en-GB" sz="2300" dirty="0" smtClean="0">
                <a:solidFill>
                  <a:schemeClr val="bg1"/>
                </a:solidFill>
              </a:rPr>
              <a:t>, molecules such as </a:t>
            </a:r>
            <a:r>
              <a:rPr lang="en-GB" sz="2300" b="1" dirty="0" smtClean="0">
                <a:solidFill>
                  <a:srgbClr val="FFFF00"/>
                </a:solidFill>
              </a:rPr>
              <a:t>glucose</a:t>
            </a:r>
            <a:r>
              <a:rPr lang="en-GB" sz="2300" dirty="0" smtClean="0">
                <a:solidFill>
                  <a:schemeClr val="bg1"/>
                </a:solidFill>
              </a:rPr>
              <a:t>, are </a:t>
            </a:r>
            <a:r>
              <a:rPr lang="en-GB" sz="2300" b="1" dirty="0" smtClean="0">
                <a:solidFill>
                  <a:srgbClr val="FF0000"/>
                </a:solidFill>
              </a:rPr>
              <a:t>broken down</a:t>
            </a:r>
            <a:r>
              <a:rPr lang="en-GB" sz="2300" dirty="0" smtClean="0">
                <a:solidFill>
                  <a:schemeClr val="bg1"/>
                </a:solidFill>
              </a:rPr>
              <a:t>, which releases </a:t>
            </a:r>
            <a:r>
              <a:rPr lang="en-GB" sz="2300" b="1" dirty="0" smtClean="0">
                <a:solidFill>
                  <a:srgbClr val="00B050"/>
                </a:solidFill>
              </a:rPr>
              <a:t>free energy</a:t>
            </a:r>
            <a:r>
              <a:rPr lang="en-GB" sz="2300" dirty="0" smtClean="0">
                <a:solidFill>
                  <a:schemeClr val="bg1"/>
                </a:solidFill>
              </a:rPr>
              <a:t>.</a:t>
            </a: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This free energy, is used to form </a:t>
            </a:r>
            <a:r>
              <a:rPr lang="en-GB" sz="2300" b="1" dirty="0" smtClean="0">
                <a:solidFill>
                  <a:srgbClr val="0070C0"/>
                </a:solidFill>
              </a:rPr>
              <a:t>chemical bonds</a:t>
            </a:r>
            <a:r>
              <a:rPr lang="en-GB" sz="2300" dirty="0" smtClean="0">
                <a:solidFill>
                  <a:srgbClr val="0070C0"/>
                </a:solidFill>
              </a:rPr>
              <a:t> </a:t>
            </a:r>
            <a:r>
              <a:rPr lang="en-GB" sz="2300" dirty="0" smtClean="0">
                <a:solidFill>
                  <a:schemeClr val="bg1"/>
                </a:solidFill>
              </a:rPr>
              <a:t>in a molecule called </a:t>
            </a:r>
            <a:r>
              <a:rPr lang="en-GB" sz="2300" b="1" dirty="0" smtClean="0">
                <a:solidFill>
                  <a:schemeClr val="accent6">
                    <a:lumMod val="75000"/>
                  </a:schemeClr>
                </a:solidFill>
              </a:rPr>
              <a:t>ATP</a:t>
            </a:r>
            <a:r>
              <a:rPr lang="en-GB" sz="2300" dirty="0" smtClean="0">
                <a:solidFill>
                  <a:schemeClr val="bg1"/>
                </a:solidFill>
              </a:rPr>
              <a:t>.</a:t>
            </a:r>
          </a:p>
          <a:p>
            <a:pPr marL="342000"/>
            <a:r>
              <a:rPr lang="en-GB" sz="2300" b="1" dirty="0" smtClean="0">
                <a:solidFill>
                  <a:srgbClr val="7030A0"/>
                </a:solidFill>
              </a:rPr>
              <a:t>Aerobic cell respiration </a:t>
            </a:r>
            <a:r>
              <a:rPr lang="en-GB" sz="2300" dirty="0" smtClean="0">
                <a:solidFill>
                  <a:schemeClr val="bg1"/>
                </a:solidFill>
              </a:rPr>
              <a:t>produces about 30 ATP molecules per glucose.</a:t>
            </a:r>
          </a:p>
          <a:p>
            <a:pPr marL="342000"/>
            <a:r>
              <a:rPr lang="en-GB" sz="2300" dirty="0" smtClean="0">
                <a:solidFill>
                  <a:schemeClr val="bg1"/>
                </a:solidFill>
              </a:rPr>
              <a:t>If a reaction only requires </a:t>
            </a:r>
            <a:r>
              <a:rPr lang="en-GB" sz="2300" b="1" dirty="0" smtClean="0">
                <a:solidFill>
                  <a:srgbClr val="FF0000"/>
                </a:solidFill>
              </a:rPr>
              <a:t>one ATP molecule</a:t>
            </a:r>
            <a:r>
              <a:rPr lang="en-GB" sz="2300" dirty="0" smtClean="0">
                <a:solidFill>
                  <a:schemeClr val="bg1"/>
                </a:solidFill>
              </a:rPr>
              <a:t>, why use a whole glucose molecule to power it?</a:t>
            </a:r>
          </a:p>
          <a:p>
            <a:pPr marL="342000" algn="ctr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ATP is therefore, an </a:t>
            </a:r>
            <a:r>
              <a:rPr lang="en-GB" sz="4000" b="1" dirty="0" smtClean="0">
                <a:solidFill>
                  <a:srgbClr val="00B050"/>
                </a:solidFill>
              </a:rPr>
              <a:t>energy ‘carrier’</a:t>
            </a:r>
            <a:r>
              <a:rPr lang="en-GB" sz="4000" b="1" dirty="0" smtClean="0">
                <a:solidFill>
                  <a:schemeClr val="bg1"/>
                </a:solidFill>
              </a:rPr>
              <a:t>.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805915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i="1" dirty="0" smtClean="0">
                <a:solidFill>
                  <a:schemeClr val="bg1"/>
                </a:solidFill>
              </a:rPr>
              <a:t>ENTER:            </a:t>
            </a:r>
            <a:r>
              <a:rPr lang="en-GB" sz="4800" u="sng" dirty="0" smtClean="0">
                <a:solidFill>
                  <a:schemeClr val="accent6">
                    <a:lumMod val="75000"/>
                  </a:schemeClr>
                </a:solidFill>
              </a:rPr>
              <a:t>ATP</a:t>
            </a:r>
            <a:r>
              <a:rPr lang="en-GB" sz="4800" dirty="0" smtClean="0">
                <a:solidFill>
                  <a:schemeClr val="bg1"/>
                </a:solidFill>
              </a:rPr>
              <a:t>!!</a:t>
            </a:r>
            <a:endParaRPr lang="en-GB" sz="4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1173</Words>
  <Application>Microsoft Office PowerPoint</Application>
  <PresentationFormat>On-screen Show (4:3)</PresentationFormat>
  <Paragraphs>164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2.1 – Energy and ATP</vt:lpstr>
      <vt:lpstr>Learning Objectives</vt:lpstr>
      <vt:lpstr>energy</vt:lpstr>
      <vt:lpstr>What is energy?</vt:lpstr>
      <vt:lpstr>How is energy related to living organisms?</vt:lpstr>
      <vt:lpstr>What do organisms do with energy?</vt:lpstr>
      <vt:lpstr>atp</vt:lpstr>
      <vt:lpstr>So what’s ATP??</vt:lpstr>
      <vt:lpstr>NO! It doesn’t.</vt:lpstr>
      <vt:lpstr>Understanding why ATP is important</vt:lpstr>
      <vt:lpstr>PowerPoint Presentation</vt:lpstr>
      <vt:lpstr>Structure and synthesis of atp</vt:lpstr>
      <vt:lpstr>Structure of ATP</vt:lpstr>
      <vt:lpstr>Releasing energy from ATP</vt:lpstr>
      <vt:lpstr>PowerPoint Presentation</vt:lpstr>
      <vt:lpstr>How and Where is ATP synthesised?</vt:lpstr>
      <vt:lpstr>Summary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– Energy and ATP</dc:title>
  <dc:creator>Kamaljeet</dc:creator>
  <cp:lastModifiedBy>Kamaljeet</cp:lastModifiedBy>
  <cp:revision>73</cp:revision>
  <dcterms:created xsi:type="dcterms:W3CDTF">2010-07-02T22:15:30Z</dcterms:created>
  <dcterms:modified xsi:type="dcterms:W3CDTF">2011-09-10T13:20:23Z</dcterms:modified>
</cp:coreProperties>
</file>